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vsd" ContentType="application/vnd.visi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280AF43" w14:textId="1F4513A7" w:rsidR="00D8E2D5" w:rsidRDefault="00D8E2D5"/>
    <w:tbl>
      <w:tblPr>
        <w:tblW w:w="0" w:type="auto"/>
        <w:tblLook w:val="04A0" w:firstRow="1" w:lastRow="0" w:firstColumn="1" w:lastColumn="0" w:noHBand="0" w:noVBand="1"/>
      </w:tblPr>
      <w:tblGrid>
        <w:gridCol w:w="9638"/>
      </w:tblGrid>
      <w:tr w:rsidR="004C7C3C" w:rsidRPr="005F4B66" w14:paraId="3E2A0467" w14:textId="77777777" w:rsidTr="00C765B6">
        <w:trPr>
          <w:trHeight w:val="2078"/>
        </w:trPr>
        <w:tc>
          <w:tcPr>
            <w:tcW w:w="9638" w:type="dxa"/>
            <w:vAlign w:val="bottom"/>
          </w:tcPr>
          <w:p w14:paraId="0BD2BE80" w14:textId="292596FA" w:rsidR="0049070B" w:rsidRPr="00AB1B55" w:rsidRDefault="00062456" w:rsidP="21DE33ED">
            <w:pPr>
              <w:pStyle w:val="Header"/>
              <w:jc w:val="center"/>
              <w:rPr>
                <w:b/>
                <w:bCs/>
                <w:sz w:val="54"/>
                <w:szCs w:val="54"/>
              </w:rPr>
            </w:pPr>
            <w:r>
              <w:rPr>
                <w:b/>
                <w:bCs/>
                <w:sz w:val="54"/>
                <w:szCs w:val="54"/>
              </w:rPr>
              <w:t>Cape Lambert A Switchgear Replacement Project</w:t>
            </w:r>
          </w:p>
          <w:p w14:paraId="3E2A0466" w14:textId="2EE2E009" w:rsidR="000A03F8" w:rsidRPr="00AB1B55" w:rsidRDefault="0022785A" w:rsidP="00114C78">
            <w:pPr>
              <w:pStyle w:val="Header"/>
              <w:jc w:val="center"/>
              <w:rPr>
                <w:b/>
                <w:bCs/>
                <w:sz w:val="54"/>
                <w:szCs w:val="54"/>
              </w:rPr>
            </w:pPr>
            <w:r w:rsidRPr="00AB1B55">
              <w:rPr>
                <w:b/>
                <w:bCs/>
                <w:sz w:val="54"/>
                <w:szCs w:val="54"/>
              </w:rPr>
              <w:t>Health, Safety and Environment</w:t>
            </w:r>
          </w:p>
        </w:tc>
      </w:tr>
      <w:tr w:rsidR="004C7C3C" w:rsidRPr="005F4B66" w14:paraId="3E2A0469" w14:textId="77777777" w:rsidTr="00C765B6">
        <w:trPr>
          <w:trHeight w:val="899"/>
        </w:trPr>
        <w:tc>
          <w:tcPr>
            <w:tcW w:w="9638" w:type="dxa"/>
          </w:tcPr>
          <w:p w14:paraId="3E2A0468" w14:textId="394A2562" w:rsidR="004C7C3C" w:rsidRPr="00AB1B55" w:rsidRDefault="001F026C" w:rsidP="004F5666">
            <w:pPr>
              <w:pStyle w:val="Header"/>
              <w:jc w:val="center"/>
              <w:rPr>
                <w:b/>
                <w:bCs/>
                <w:sz w:val="54"/>
                <w:szCs w:val="54"/>
              </w:rPr>
            </w:pPr>
            <w:r w:rsidRPr="00AB1B55">
              <w:rPr>
                <w:b/>
                <w:bCs/>
                <w:sz w:val="54"/>
                <w:szCs w:val="54"/>
              </w:rPr>
              <w:t>Management Plan</w:t>
            </w:r>
            <w:r w:rsidR="00420A88">
              <w:rPr>
                <w:b/>
                <w:bCs/>
                <w:sz w:val="54"/>
                <w:szCs w:val="54"/>
              </w:rPr>
              <w:t xml:space="preserve"> </w:t>
            </w:r>
          </w:p>
        </w:tc>
      </w:tr>
      <w:tr w:rsidR="00F572CA" w:rsidRPr="005F4B66" w14:paraId="3E2A046C" w14:textId="77777777" w:rsidTr="00C765B6">
        <w:trPr>
          <w:trHeight w:val="1022"/>
        </w:trPr>
        <w:tc>
          <w:tcPr>
            <w:tcW w:w="9638" w:type="dxa"/>
          </w:tcPr>
          <w:p w14:paraId="3E2A046B" w14:textId="710FF950" w:rsidR="009146E3" w:rsidRPr="00C765B6" w:rsidRDefault="350EF6AD" w:rsidP="00C765B6">
            <w:pPr>
              <w:jc w:val="center"/>
              <w:rPr>
                <w:sz w:val="30"/>
                <w:szCs w:val="30"/>
              </w:rPr>
            </w:pPr>
            <w:r w:rsidRPr="5124D973">
              <w:rPr>
                <w:sz w:val="30"/>
                <w:szCs w:val="30"/>
              </w:rPr>
              <w:t xml:space="preserve">Document ID: </w:t>
            </w:r>
            <w:r w:rsidR="001D6097">
              <w:rPr>
                <w:sz w:val="30"/>
                <w:szCs w:val="30"/>
              </w:rPr>
              <w:t>201106</w:t>
            </w:r>
            <w:r w:rsidRPr="5124D973">
              <w:rPr>
                <w:sz w:val="30"/>
                <w:szCs w:val="30"/>
              </w:rPr>
              <w:t>-S</w:t>
            </w:r>
            <w:r w:rsidR="6C3E2D22" w:rsidRPr="5124D973">
              <w:rPr>
                <w:sz w:val="30"/>
                <w:szCs w:val="30"/>
              </w:rPr>
              <w:t>E</w:t>
            </w:r>
            <w:r w:rsidRPr="5124D973">
              <w:rPr>
                <w:sz w:val="30"/>
                <w:szCs w:val="30"/>
              </w:rPr>
              <w:t>-</w:t>
            </w:r>
            <w:r w:rsidR="007B0928">
              <w:rPr>
                <w:sz w:val="30"/>
                <w:szCs w:val="30"/>
              </w:rPr>
              <w:t>HSE</w:t>
            </w:r>
            <w:r w:rsidRPr="5124D973">
              <w:rPr>
                <w:sz w:val="30"/>
                <w:szCs w:val="30"/>
              </w:rPr>
              <w:t>-0001</w:t>
            </w:r>
            <w:r w:rsidR="00447A6F">
              <w:rPr>
                <w:sz w:val="30"/>
                <w:szCs w:val="30"/>
              </w:rPr>
              <w:t xml:space="preserve"> </w:t>
            </w:r>
          </w:p>
        </w:tc>
      </w:tr>
    </w:tbl>
    <w:p w14:paraId="3E2A046D" w14:textId="1A205A98" w:rsidR="00E50771" w:rsidRPr="005F4B66" w:rsidRDefault="00E50771" w:rsidP="0007085B">
      <w:pPr>
        <w:spacing w:before="60" w:after="60" w:line="240" w:lineRule="auto"/>
        <w:rPr>
          <w:rFonts w:ascii="Arial" w:hAnsi="Arial" w:cs="Arial"/>
        </w:rPr>
      </w:pPr>
    </w:p>
    <w:p w14:paraId="3E2A046E" w14:textId="77777777" w:rsidR="004C7C3C" w:rsidRPr="005F4B66" w:rsidRDefault="004C7C3C" w:rsidP="0007085B">
      <w:pPr>
        <w:spacing w:before="60" w:after="60" w:line="240" w:lineRule="auto"/>
        <w:rPr>
          <w:rFonts w:ascii="Arial" w:hAnsi="Arial" w:cs="Arial"/>
        </w:rPr>
      </w:pPr>
    </w:p>
    <w:p w14:paraId="3E2A0472" w14:textId="01E15C86" w:rsidR="004C7C3C" w:rsidRPr="005F4B66" w:rsidRDefault="00815790" w:rsidP="00815790">
      <w:pPr>
        <w:tabs>
          <w:tab w:val="left" w:pos="1995"/>
        </w:tabs>
        <w:spacing w:before="60" w:after="60" w:line="240" w:lineRule="auto"/>
        <w:rPr>
          <w:rFonts w:ascii="Arial" w:hAnsi="Arial" w:cs="Arial"/>
        </w:rPr>
      </w:pPr>
      <w:r>
        <w:rPr>
          <w:rFonts w:ascii="Arial" w:hAnsi="Arial" w:cs="Arial"/>
        </w:rPr>
        <w:tab/>
      </w:r>
    </w:p>
    <w:p w14:paraId="3E2A0474" w14:textId="77777777" w:rsidR="00F93570" w:rsidRPr="005F4B66" w:rsidRDefault="00F93570" w:rsidP="00837E4B">
      <w:pPr>
        <w:tabs>
          <w:tab w:val="left" w:pos="5409"/>
        </w:tabs>
        <w:spacing w:before="60" w:after="60" w:line="240" w:lineRule="auto"/>
        <w:rPr>
          <w:rFonts w:cs="Arial"/>
          <w:b/>
          <w:sz w:val="32"/>
        </w:rPr>
      </w:pPr>
      <w:r w:rsidRPr="005F4B66">
        <w:rPr>
          <w:rFonts w:cs="Arial"/>
          <w:b/>
          <w:sz w:val="32"/>
        </w:rPr>
        <w:t>Authority</w:t>
      </w:r>
      <w:r w:rsidR="00837E4B" w:rsidRPr="005F4B66">
        <w:rPr>
          <w:rFonts w:cs="Arial"/>
          <w:b/>
          <w:sz w:val="32"/>
        </w:rPr>
        <w:tab/>
      </w:r>
    </w:p>
    <w:tbl>
      <w:tblPr>
        <w:tblW w:w="974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242"/>
        <w:gridCol w:w="3969"/>
        <w:gridCol w:w="2835"/>
        <w:gridCol w:w="1701"/>
      </w:tblGrid>
      <w:tr w:rsidR="00F93570" w:rsidRPr="005F4B66" w14:paraId="3E2A0479" w14:textId="77777777" w:rsidTr="001F026C">
        <w:trPr>
          <w:cantSplit/>
          <w:trHeight w:hRule="exact" w:val="397"/>
          <w:tblHeader/>
        </w:trPr>
        <w:tc>
          <w:tcPr>
            <w:tcW w:w="1242" w:type="dxa"/>
            <w:shd w:val="clear" w:color="auto" w:fill="D9D9D9" w:themeFill="background1" w:themeFillShade="D9"/>
            <w:vAlign w:val="center"/>
          </w:tcPr>
          <w:p w14:paraId="3E2A0475" w14:textId="77777777" w:rsidR="00F93570" w:rsidRPr="005F4B66" w:rsidRDefault="00F93570" w:rsidP="00BA5859">
            <w:pPr>
              <w:spacing w:before="20" w:after="40"/>
              <w:jc w:val="center"/>
              <w:rPr>
                <w:rFonts w:cs="Arial"/>
              </w:rPr>
            </w:pPr>
          </w:p>
        </w:tc>
        <w:tc>
          <w:tcPr>
            <w:tcW w:w="3969" w:type="dxa"/>
            <w:shd w:val="clear" w:color="auto" w:fill="D9D9D9" w:themeFill="background1" w:themeFillShade="D9"/>
            <w:vAlign w:val="center"/>
          </w:tcPr>
          <w:p w14:paraId="3E2A0476" w14:textId="77777777" w:rsidR="00F93570" w:rsidRPr="005F4B66" w:rsidRDefault="00F93570" w:rsidP="00BA5859">
            <w:pPr>
              <w:spacing w:before="20" w:after="40"/>
              <w:jc w:val="center"/>
              <w:rPr>
                <w:rFonts w:cs="Arial"/>
              </w:rPr>
            </w:pPr>
            <w:r w:rsidRPr="005F4B66">
              <w:rPr>
                <w:rFonts w:cs="Arial"/>
              </w:rPr>
              <w:t>Title</w:t>
            </w:r>
          </w:p>
        </w:tc>
        <w:tc>
          <w:tcPr>
            <w:tcW w:w="2835" w:type="dxa"/>
            <w:shd w:val="clear" w:color="auto" w:fill="D9D9D9" w:themeFill="background1" w:themeFillShade="D9"/>
            <w:vAlign w:val="center"/>
          </w:tcPr>
          <w:p w14:paraId="3E2A0477" w14:textId="77777777" w:rsidR="00F93570" w:rsidRPr="005F4B66" w:rsidRDefault="00F93570" w:rsidP="00BA5859">
            <w:pPr>
              <w:spacing w:before="20" w:after="40"/>
              <w:jc w:val="center"/>
              <w:rPr>
                <w:rFonts w:cs="Arial"/>
              </w:rPr>
            </w:pPr>
            <w:r w:rsidRPr="005F4B66">
              <w:rPr>
                <w:rFonts w:cs="Arial"/>
              </w:rPr>
              <w:t>Name</w:t>
            </w:r>
          </w:p>
        </w:tc>
        <w:tc>
          <w:tcPr>
            <w:tcW w:w="1701" w:type="dxa"/>
            <w:shd w:val="clear" w:color="auto" w:fill="D9D9D9" w:themeFill="background1" w:themeFillShade="D9"/>
            <w:vAlign w:val="center"/>
          </w:tcPr>
          <w:p w14:paraId="3E2A0478" w14:textId="77777777" w:rsidR="00F93570" w:rsidRPr="005F4B66" w:rsidRDefault="00F93570" w:rsidP="00BA5859">
            <w:pPr>
              <w:spacing w:before="20" w:after="40"/>
              <w:jc w:val="center"/>
              <w:rPr>
                <w:rFonts w:cs="Arial"/>
              </w:rPr>
            </w:pPr>
            <w:r w:rsidRPr="005F4B66">
              <w:rPr>
                <w:rFonts w:cs="Arial"/>
              </w:rPr>
              <w:t>Date</w:t>
            </w:r>
          </w:p>
        </w:tc>
      </w:tr>
      <w:tr w:rsidR="00A0790A" w:rsidRPr="005F4B66" w14:paraId="3E2A047E" w14:textId="77777777" w:rsidTr="001F026C">
        <w:trPr>
          <w:cantSplit/>
          <w:trHeight w:val="340"/>
        </w:trPr>
        <w:tc>
          <w:tcPr>
            <w:tcW w:w="1242" w:type="dxa"/>
            <w:vAlign w:val="center"/>
          </w:tcPr>
          <w:p w14:paraId="3E2A047A" w14:textId="71739221" w:rsidR="00A0790A" w:rsidRPr="005F4B66" w:rsidRDefault="00A0790A" w:rsidP="00A0790A">
            <w:pPr>
              <w:spacing w:before="60" w:after="60"/>
              <w:rPr>
                <w:rFonts w:cs="Arial"/>
                <w:b/>
              </w:rPr>
            </w:pPr>
            <w:r w:rsidRPr="005F4B66">
              <w:rPr>
                <w:rFonts w:cs="Arial"/>
                <w:b/>
              </w:rPr>
              <w:t>Owner</w:t>
            </w:r>
          </w:p>
        </w:tc>
        <w:tc>
          <w:tcPr>
            <w:tcW w:w="3969" w:type="dxa"/>
            <w:vAlign w:val="center"/>
          </w:tcPr>
          <w:p w14:paraId="3E2A047B" w14:textId="62653900" w:rsidR="00A0790A" w:rsidRPr="005F4B66" w:rsidRDefault="001D6097" w:rsidP="00A0790A">
            <w:pPr>
              <w:spacing w:before="60" w:after="60"/>
              <w:rPr>
                <w:rFonts w:cs="Arial"/>
              </w:rPr>
            </w:pPr>
            <w:r>
              <w:rPr>
                <w:rFonts w:cs="Arial"/>
              </w:rPr>
              <w:t>Project</w:t>
            </w:r>
            <w:r w:rsidR="00DD1539">
              <w:rPr>
                <w:rFonts w:cs="Arial"/>
              </w:rPr>
              <w:t xml:space="preserve"> Manager</w:t>
            </w:r>
          </w:p>
        </w:tc>
        <w:tc>
          <w:tcPr>
            <w:tcW w:w="2835" w:type="dxa"/>
            <w:vAlign w:val="center"/>
          </w:tcPr>
          <w:p w14:paraId="3E2A047C" w14:textId="3C51BF06" w:rsidR="00A0790A" w:rsidRPr="005F4B66" w:rsidRDefault="001D6097" w:rsidP="00A0790A">
            <w:pPr>
              <w:spacing w:before="60" w:after="60"/>
              <w:rPr>
                <w:rFonts w:cs="Arial"/>
              </w:rPr>
            </w:pPr>
            <w:r>
              <w:rPr>
                <w:rFonts w:cs="Arial"/>
              </w:rPr>
              <w:t>Jordan Ennis</w:t>
            </w:r>
          </w:p>
        </w:tc>
        <w:tc>
          <w:tcPr>
            <w:tcW w:w="1701" w:type="dxa"/>
            <w:vAlign w:val="center"/>
          </w:tcPr>
          <w:p w14:paraId="3E2A047D" w14:textId="45C3A1B8" w:rsidR="00A0790A" w:rsidRPr="005F4B66" w:rsidRDefault="001D6097" w:rsidP="00A0790A">
            <w:pPr>
              <w:spacing w:before="60" w:after="60"/>
              <w:jc w:val="center"/>
              <w:rPr>
                <w:rFonts w:cs="Arial"/>
              </w:rPr>
            </w:pPr>
            <w:r>
              <w:rPr>
                <w:rFonts w:cs="Arial"/>
              </w:rPr>
              <w:t>14/04/2026</w:t>
            </w:r>
          </w:p>
        </w:tc>
      </w:tr>
      <w:tr w:rsidR="001D6097" w:rsidRPr="005F4B66" w14:paraId="3E2A0483" w14:textId="77777777" w:rsidTr="002C616F">
        <w:trPr>
          <w:cantSplit/>
          <w:trHeight w:val="340"/>
        </w:trPr>
        <w:tc>
          <w:tcPr>
            <w:tcW w:w="1242" w:type="dxa"/>
            <w:vAlign w:val="center"/>
          </w:tcPr>
          <w:p w14:paraId="3E2A047F" w14:textId="5A383464" w:rsidR="001D6097" w:rsidRPr="005F4B66" w:rsidRDefault="001D6097" w:rsidP="001D6097">
            <w:pPr>
              <w:spacing w:before="60" w:after="60"/>
              <w:rPr>
                <w:rFonts w:cs="Arial"/>
                <w:b/>
              </w:rPr>
            </w:pPr>
            <w:r w:rsidRPr="005F4B66">
              <w:rPr>
                <w:rFonts w:cs="Arial"/>
                <w:b/>
              </w:rPr>
              <w:t>Reviewer</w:t>
            </w:r>
          </w:p>
        </w:tc>
        <w:tc>
          <w:tcPr>
            <w:tcW w:w="3969" w:type="dxa"/>
            <w:vAlign w:val="center"/>
          </w:tcPr>
          <w:p w14:paraId="3E2A0480" w14:textId="3839411E" w:rsidR="001D6097" w:rsidRPr="005F4B66" w:rsidRDefault="001D6097" w:rsidP="001D6097">
            <w:pPr>
              <w:spacing w:before="60" w:after="60"/>
              <w:rPr>
                <w:rFonts w:cs="Arial"/>
              </w:rPr>
            </w:pPr>
            <w:r w:rsidRPr="005F4B66">
              <w:rPr>
                <w:rFonts w:cs="Arial"/>
              </w:rPr>
              <w:t xml:space="preserve">HSEQ Manager </w:t>
            </w:r>
          </w:p>
        </w:tc>
        <w:tc>
          <w:tcPr>
            <w:tcW w:w="2835" w:type="dxa"/>
            <w:vAlign w:val="center"/>
          </w:tcPr>
          <w:p w14:paraId="3E2A0481" w14:textId="6DCA5612" w:rsidR="001D6097" w:rsidRPr="005F4B66" w:rsidRDefault="001D6097" w:rsidP="001D6097">
            <w:pPr>
              <w:spacing w:before="60" w:after="60"/>
              <w:rPr>
                <w:rFonts w:cs="Arial"/>
              </w:rPr>
            </w:pPr>
            <w:r w:rsidRPr="005F4B66">
              <w:rPr>
                <w:rFonts w:cs="Arial"/>
              </w:rPr>
              <w:t>Anthony Gollan</w:t>
            </w:r>
          </w:p>
        </w:tc>
        <w:tc>
          <w:tcPr>
            <w:tcW w:w="1701" w:type="dxa"/>
          </w:tcPr>
          <w:p w14:paraId="3E2A0482" w14:textId="274AEBF6" w:rsidR="001D6097" w:rsidRPr="005F4B66" w:rsidRDefault="001D6097" w:rsidP="001D6097">
            <w:pPr>
              <w:spacing w:before="60" w:after="60"/>
              <w:jc w:val="center"/>
              <w:rPr>
                <w:rFonts w:cs="Arial"/>
              </w:rPr>
            </w:pPr>
            <w:r w:rsidRPr="007F6735">
              <w:t>14/04/2026</w:t>
            </w:r>
          </w:p>
        </w:tc>
      </w:tr>
      <w:tr w:rsidR="001D6097" w:rsidRPr="005F4B66" w14:paraId="3E2A0488" w14:textId="77777777" w:rsidTr="002C616F">
        <w:trPr>
          <w:cantSplit/>
          <w:trHeight w:val="340"/>
        </w:trPr>
        <w:tc>
          <w:tcPr>
            <w:tcW w:w="1242" w:type="dxa"/>
            <w:vAlign w:val="center"/>
          </w:tcPr>
          <w:p w14:paraId="3E2A0484" w14:textId="0BDC81FB" w:rsidR="001D6097" w:rsidRPr="005F4B66" w:rsidRDefault="001D6097" w:rsidP="001D6097">
            <w:pPr>
              <w:spacing w:before="60" w:after="60"/>
              <w:rPr>
                <w:rFonts w:cs="Arial"/>
                <w:b/>
              </w:rPr>
            </w:pPr>
            <w:r w:rsidRPr="005F4B66">
              <w:rPr>
                <w:rFonts w:cs="Arial"/>
                <w:b/>
              </w:rPr>
              <w:t>Approver</w:t>
            </w:r>
          </w:p>
        </w:tc>
        <w:tc>
          <w:tcPr>
            <w:tcW w:w="3969" w:type="dxa"/>
            <w:vAlign w:val="center"/>
          </w:tcPr>
          <w:p w14:paraId="3E2A0485" w14:textId="57931748" w:rsidR="001D6097" w:rsidRPr="005F4B66" w:rsidRDefault="001D6097" w:rsidP="001D6097">
            <w:pPr>
              <w:spacing w:before="60" w:after="60"/>
              <w:rPr>
                <w:rFonts w:cs="Arial"/>
              </w:rPr>
            </w:pPr>
            <w:r>
              <w:rPr>
                <w:rFonts w:cs="Arial"/>
              </w:rPr>
              <w:t>Project Manager</w:t>
            </w:r>
          </w:p>
        </w:tc>
        <w:tc>
          <w:tcPr>
            <w:tcW w:w="2835" w:type="dxa"/>
            <w:vAlign w:val="center"/>
          </w:tcPr>
          <w:p w14:paraId="3E2A0486" w14:textId="6EBB7EC9" w:rsidR="001D6097" w:rsidRPr="005F4B66" w:rsidRDefault="001D6097" w:rsidP="001D6097">
            <w:pPr>
              <w:spacing w:before="60" w:after="60"/>
              <w:rPr>
                <w:rFonts w:cs="Arial"/>
              </w:rPr>
            </w:pPr>
            <w:r>
              <w:rPr>
                <w:rFonts w:cs="Arial"/>
              </w:rPr>
              <w:t>Jordan Ennis</w:t>
            </w:r>
          </w:p>
        </w:tc>
        <w:tc>
          <w:tcPr>
            <w:tcW w:w="1701" w:type="dxa"/>
          </w:tcPr>
          <w:p w14:paraId="3E2A0487" w14:textId="5AEAA912" w:rsidR="001D6097" w:rsidRPr="005F4B66" w:rsidRDefault="001D6097" w:rsidP="001D6097">
            <w:pPr>
              <w:spacing w:before="60" w:after="60"/>
              <w:jc w:val="center"/>
              <w:rPr>
                <w:rFonts w:cs="Arial"/>
              </w:rPr>
            </w:pPr>
            <w:r w:rsidRPr="007F6735">
              <w:t>14/04/2026</w:t>
            </w:r>
          </w:p>
        </w:tc>
      </w:tr>
    </w:tbl>
    <w:p w14:paraId="3E2A0489" w14:textId="77777777" w:rsidR="00F93570" w:rsidRPr="005F4B66" w:rsidRDefault="00F93570" w:rsidP="00F93570">
      <w:pPr>
        <w:spacing w:before="60" w:after="60" w:line="240" w:lineRule="auto"/>
        <w:rPr>
          <w:rFonts w:cs="Arial"/>
        </w:rPr>
      </w:pPr>
    </w:p>
    <w:p w14:paraId="3E2A048A" w14:textId="77777777" w:rsidR="00F93570" w:rsidRPr="005F4B66" w:rsidRDefault="00F93570" w:rsidP="00F93570">
      <w:pPr>
        <w:spacing w:before="60" w:after="60" w:line="240" w:lineRule="auto"/>
        <w:rPr>
          <w:rFonts w:cs="Arial"/>
        </w:rPr>
      </w:pPr>
    </w:p>
    <w:p w14:paraId="3E2A048B" w14:textId="77777777" w:rsidR="00F93570" w:rsidRPr="005F4B66" w:rsidRDefault="00F93570" w:rsidP="00F93570">
      <w:pPr>
        <w:spacing w:before="60" w:after="60" w:line="240" w:lineRule="auto"/>
        <w:rPr>
          <w:rFonts w:cs="Arial"/>
          <w:b/>
          <w:sz w:val="32"/>
        </w:rPr>
      </w:pPr>
      <w:bookmarkStart w:id="0" w:name="_Toc363722860"/>
      <w:r w:rsidRPr="005F4B66">
        <w:rPr>
          <w:rFonts w:cs="Arial"/>
          <w:b/>
          <w:sz w:val="32"/>
        </w:rPr>
        <w:t>History</w:t>
      </w:r>
      <w:bookmarkEnd w:id="0"/>
    </w:p>
    <w:tbl>
      <w:tblPr>
        <w:tblW w:w="974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242"/>
        <w:gridCol w:w="1560"/>
        <w:gridCol w:w="2409"/>
        <w:gridCol w:w="4536"/>
      </w:tblGrid>
      <w:tr w:rsidR="00F93570" w:rsidRPr="005F4B66" w14:paraId="3E2A0490" w14:textId="77777777" w:rsidTr="00546D85">
        <w:trPr>
          <w:cantSplit/>
          <w:trHeight w:hRule="exact" w:val="500"/>
          <w:tblHeader/>
        </w:trPr>
        <w:tc>
          <w:tcPr>
            <w:tcW w:w="1242" w:type="dxa"/>
            <w:shd w:val="clear" w:color="auto" w:fill="D9D9D9" w:themeFill="background1" w:themeFillShade="D9"/>
            <w:vAlign w:val="center"/>
          </w:tcPr>
          <w:p w14:paraId="3E2A048C" w14:textId="77777777" w:rsidR="00F93570" w:rsidRPr="005F4B66" w:rsidRDefault="00546D85" w:rsidP="00BA5859">
            <w:pPr>
              <w:spacing w:before="20" w:after="40"/>
              <w:jc w:val="center"/>
              <w:rPr>
                <w:rFonts w:cs="Arial"/>
              </w:rPr>
            </w:pPr>
            <w:r w:rsidRPr="005F4B66">
              <w:rPr>
                <w:rFonts w:cs="Arial"/>
              </w:rPr>
              <w:t>Revision</w:t>
            </w:r>
          </w:p>
        </w:tc>
        <w:tc>
          <w:tcPr>
            <w:tcW w:w="1560" w:type="dxa"/>
            <w:shd w:val="clear" w:color="auto" w:fill="D9D9D9" w:themeFill="background1" w:themeFillShade="D9"/>
            <w:vAlign w:val="center"/>
          </w:tcPr>
          <w:p w14:paraId="3E2A048D" w14:textId="77777777" w:rsidR="00F93570" w:rsidRPr="005F4B66" w:rsidRDefault="00F93570" w:rsidP="00BA5859">
            <w:pPr>
              <w:spacing w:before="20" w:after="40"/>
              <w:jc w:val="center"/>
              <w:rPr>
                <w:rFonts w:cs="Arial"/>
              </w:rPr>
            </w:pPr>
            <w:r w:rsidRPr="005F4B66">
              <w:rPr>
                <w:rFonts w:cs="Arial"/>
              </w:rPr>
              <w:t>Date</w:t>
            </w:r>
          </w:p>
        </w:tc>
        <w:tc>
          <w:tcPr>
            <w:tcW w:w="2409" w:type="dxa"/>
            <w:shd w:val="clear" w:color="auto" w:fill="D9D9D9" w:themeFill="background1" w:themeFillShade="D9"/>
            <w:vAlign w:val="center"/>
          </w:tcPr>
          <w:p w14:paraId="3E2A048E" w14:textId="77777777" w:rsidR="00F93570" w:rsidRPr="005F4B66" w:rsidRDefault="00F93570" w:rsidP="00BA5859">
            <w:pPr>
              <w:spacing w:before="20" w:after="40"/>
              <w:jc w:val="center"/>
              <w:rPr>
                <w:rFonts w:cs="Arial"/>
              </w:rPr>
            </w:pPr>
            <w:r w:rsidRPr="005F4B66">
              <w:rPr>
                <w:rFonts w:cs="Arial"/>
              </w:rPr>
              <w:t>Amended By</w:t>
            </w:r>
            <w:r w:rsidR="00546D85" w:rsidRPr="005F4B66">
              <w:rPr>
                <w:rFonts w:cs="Arial"/>
              </w:rPr>
              <w:t xml:space="preserve"> (Name)</w:t>
            </w:r>
          </w:p>
        </w:tc>
        <w:tc>
          <w:tcPr>
            <w:tcW w:w="4536" w:type="dxa"/>
            <w:shd w:val="clear" w:color="auto" w:fill="D9D9D9" w:themeFill="background1" w:themeFillShade="D9"/>
            <w:vAlign w:val="center"/>
          </w:tcPr>
          <w:p w14:paraId="3E2A048F" w14:textId="77777777" w:rsidR="00F93570" w:rsidRPr="005F4B66" w:rsidRDefault="00F93570" w:rsidP="00BA5859">
            <w:pPr>
              <w:spacing w:before="20" w:after="40"/>
              <w:jc w:val="center"/>
              <w:rPr>
                <w:rFonts w:cs="Arial"/>
              </w:rPr>
            </w:pPr>
            <w:r w:rsidRPr="005F4B66">
              <w:rPr>
                <w:rFonts w:cs="Arial"/>
              </w:rPr>
              <w:t>Details of Amendment</w:t>
            </w:r>
          </w:p>
        </w:tc>
      </w:tr>
      <w:tr w:rsidR="00A0790A" w:rsidRPr="005F4B66" w14:paraId="3E2A0495" w14:textId="77777777" w:rsidTr="00546D85">
        <w:trPr>
          <w:cantSplit/>
          <w:trHeight w:val="403"/>
        </w:trPr>
        <w:tc>
          <w:tcPr>
            <w:tcW w:w="1242" w:type="dxa"/>
            <w:vAlign w:val="center"/>
          </w:tcPr>
          <w:p w14:paraId="3E2A0491" w14:textId="4D44B4D5" w:rsidR="00A0790A" w:rsidRPr="005F4B66" w:rsidRDefault="00896D1E" w:rsidP="00A0790A">
            <w:pPr>
              <w:spacing w:before="20" w:after="40"/>
              <w:jc w:val="center"/>
              <w:rPr>
                <w:rFonts w:cs="Arial"/>
                <w:color w:val="000000"/>
              </w:rPr>
            </w:pPr>
            <w:r>
              <w:rPr>
                <w:rFonts w:cs="Arial"/>
                <w:color w:val="000000"/>
              </w:rPr>
              <w:t>A</w:t>
            </w:r>
          </w:p>
        </w:tc>
        <w:tc>
          <w:tcPr>
            <w:tcW w:w="1560" w:type="dxa"/>
            <w:vAlign w:val="center"/>
          </w:tcPr>
          <w:p w14:paraId="3E2A0492" w14:textId="47ED43E4" w:rsidR="00A0790A" w:rsidRPr="005F4B66" w:rsidRDefault="001D6097" w:rsidP="00A0790A">
            <w:pPr>
              <w:spacing w:before="20" w:after="40"/>
              <w:jc w:val="center"/>
              <w:rPr>
                <w:rFonts w:cs="Arial"/>
                <w:color w:val="000000"/>
              </w:rPr>
            </w:pPr>
            <w:r>
              <w:rPr>
                <w:rFonts w:cs="Arial"/>
              </w:rPr>
              <w:t>14/04/2026</w:t>
            </w:r>
          </w:p>
        </w:tc>
        <w:tc>
          <w:tcPr>
            <w:tcW w:w="2409" w:type="dxa"/>
            <w:vAlign w:val="center"/>
          </w:tcPr>
          <w:p w14:paraId="3E2A0493" w14:textId="4161F393" w:rsidR="00A0790A" w:rsidRPr="005F4B66" w:rsidRDefault="00A0790A" w:rsidP="00A0790A">
            <w:pPr>
              <w:spacing w:before="20" w:after="40"/>
              <w:rPr>
                <w:rFonts w:cs="Arial"/>
                <w:color w:val="000000"/>
              </w:rPr>
            </w:pPr>
            <w:r w:rsidRPr="005F4B66">
              <w:rPr>
                <w:rFonts w:cs="Arial"/>
                <w:color w:val="000000"/>
              </w:rPr>
              <w:t>Anthony Gollan</w:t>
            </w:r>
          </w:p>
        </w:tc>
        <w:tc>
          <w:tcPr>
            <w:tcW w:w="4536" w:type="dxa"/>
            <w:vAlign w:val="center"/>
          </w:tcPr>
          <w:p w14:paraId="3E2A0494" w14:textId="12351238" w:rsidR="00A0790A" w:rsidRPr="005F4B66" w:rsidRDefault="001D6097" w:rsidP="00A0790A">
            <w:pPr>
              <w:spacing w:before="20" w:after="40"/>
              <w:rPr>
                <w:rFonts w:cs="Arial"/>
                <w:color w:val="000000"/>
              </w:rPr>
            </w:pPr>
            <w:r>
              <w:rPr>
                <w:rFonts w:cs="Arial"/>
                <w:color w:val="000000"/>
              </w:rPr>
              <w:t>New Project Plan</w:t>
            </w:r>
          </w:p>
        </w:tc>
      </w:tr>
      <w:tr w:rsidR="008759C9" w:rsidRPr="005F4B66" w14:paraId="3E2A049A" w14:textId="77777777" w:rsidTr="008759C9">
        <w:trPr>
          <w:cantSplit/>
          <w:trHeight w:val="409"/>
        </w:trPr>
        <w:tc>
          <w:tcPr>
            <w:tcW w:w="1242" w:type="dxa"/>
            <w:vAlign w:val="center"/>
          </w:tcPr>
          <w:p w14:paraId="3E2A0496" w14:textId="19A6E880" w:rsidR="008759C9" w:rsidRPr="005F4B66" w:rsidRDefault="008759C9" w:rsidP="008759C9">
            <w:pPr>
              <w:spacing w:before="20" w:after="40"/>
              <w:jc w:val="center"/>
              <w:rPr>
                <w:rFonts w:cs="Arial"/>
                <w:color w:val="000000"/>
              </w:rPr>
            </w:pPr>
          </w:p>
        </w:tc>
        <w:tc>
          <w:tcPr>
            <w:tcW w:w="1560" w:type="dxa"/>
            <w:vAlign w:val="center"/>
          </w:tcPr>
          <w:p w14:paraId="3E2A0497" w14:textId="5BB06887" w:rsidR="008759C9" w:rsidRPr="005F4B66" w:rsidRDefault="008759C9" w:rsidP="008759C9">
            <w:pPr>
              <w:spacing w:before="20" w:after="40"/>
              <w:jc w:val="center"/>
              <w:rPr>
                <w:rFonts w:cs="Arial"/>
                <w:color w:val="000000"/>
              </w:rPr>
            </w:pPr>
          </w:p>
        </w:tc>
        <w:tc>
          <w:tcPr>
            <w:tcW w:w="2409" w:type="dxa"/>
          </w:tcPr>
          <w:p w14:paraId="3E2A0498" w14:textId="4AA5F4E2" w:rsidR="008759C9" w:rsidRPr="005F4B66" w:rsidRDefault="008759C9" w:rsidP="008759C9">
            <w:pPr>
              <w:spacing w:before="20" w:after="40"/>
              <w:rPr>
                <w:rFonts w:cs="Arial"/>
                <w:color w:val="000000"/>
              </w:rPr>
            </w:pPr>
          </w:p>
        </w:tc>
        <w:tc>
          <w:tcPr>
            <w:tcW w:w="4536" w:type="dxa"/>
          </w:tcPr>
          <w:p w14:paraId="3E2A0499" w14:textId="2A1CFFF8" w:rsidR="008759C9" w:rsidRPr="005F4B66" w:rsidRDefault="008759C9" w:rsidP="008759C9">
            <w:pPr>
              <w:spacing w:before="20" w:after="40"/>
              <w:rPr>
                <w:rFonts w:cs="Arial"/>
                <w:color w:val="000000"/>
              </w:rPr>
            </w:pPr>
          </w:p>
        </w:tc>
      </w:tr>
      <w:tr w:rsidR="00F93570" w:rsidRPr="005F4B66" w14:paraId="3E2A049F" w14:textId="77777777" w:rsidTr="00546D85">
        <w:trPr>
          <w:cantSplit/>
          <w:trHeight w:val="415"/>
        </w:trPr>
        <w:tc>
          <w:tcPr>
            <w:tcW w:w="1242" w:type="dxa"/>
            <w:vAlign w:val="center"/>
          </w:tcPr>
          <w:p w14:paraId="3E2A049B" w14:textId="77777777" w:rsidR="00F93570" w:rsidRPr="005F4B66" w:rsidRDefault="00F93570" w:rsidP="00BA5859">
            <w:pPr>
              <w:spacing w:before="20" w:after="40"/>
              <w:jc w:val="center"/>
              <w:rPr>
                <w:rFonts w:cs="Arial"/>
                <w:color w:val="000000"/>
              </w:rPr>
            </w:pPr>
          </w:p>
        </w:tc>
        <w:tc>
          <w:tcPr>
            <w:tcW w:w="1560" w:type="dxa"/>
            <w:vAlign w:val="center"/>
          </w:tcPr>
          <w:p w14:paraId="3E2A049C" w14:textId="29528957" w:rsidR="00F93570" w:rsidRPr="005F4B66" w:rsidRDefault="00F93570" w:rsidP="004567D6">
            <w:pPr>
              <w:spacing w:before="20" w:after="40"/>
              <w:rPr>
                <w:rFonts w:cs="Arial"/>
                <w:color w:val="000000"/>
              </w:rPr>
            </w:pPr>
          </w:p>
        </w:tc>
        <w:tc>
          <w:tcPr>
            <w:tcW w:w="2409" w:type="dxa"/>
            <w:vAlign w:val="center"/>
          </w:tcPr>
          <w:p w14:paraId="3E2A049D" w14:textId="77777777" w:rsidR="00F93570" w:rsidRPr="005F4B66" w:rsidRDefault="00F93570" w:rsidP="00167FBF">
            <w:pPr>
              <w:spacing w:before="20" w:after="40"/>
              <w:rPr>
                <w:rFonts w:cs="Arial"/>
                <w:color w:val="000000"/>
              </w:rPr>
            </w:pPr>
          </w:p>
        </w:tc>
        <w:tc>
          <w:tcPr>
            <w:tcW w:w="4536" w:type="dxa"/>
            <w:vAlign w:val="center"/>
          </w:tcPr>
          <w:p w14:paraId="3E2A049E" w14:textId="77777777" w:rsidR="00F93570" w:rsidRPr="005F4B66" w:rsidRDefault="00F93570" w:rsidP="00BA5859">
            <w:pPr>
              <w:spacing w:before="20" w:after="40"/>
              <w:rPr>
                <w:rFonts w:cs="Arial"/>
                <w:color w:val="000000"/>
              </w:rPr>
            </w:pPr>
          </w:p>
        </w:tc>
      </w:tr>
    </w:tbl>
    <w:p w14:paraId="35F73DA3" w14:textId="77777777" w:rsidR="007F2163" w:rsidRDefault="007F2163" w:rsidP="0007085B">
      <w:pPr>
        <w:spacing w:before="60" w:after="60" w:line="240" w:lineRule="auto"/>
        <w:rPr>
          <w:rFonts w:cs="Arial"/>
          <w:b/>
          <w:sz w:val="32"/>
        </w:rPr>
      </w:pPr>
    </w:p>
    <w:p w14:paraId="21E8AA8F" w14:textId="77777777" w:rsidR="00C765B6" w:rsidRPr="005F4B66" w:rsidRDefault="00C765B6" w:rsidP="0007085B">
      <w:pPr>
        <w:spacing w:before="60" w:after="60" w:line="240" w:lineRule="auto"/>
        <w:rPr>
          <w:rFonts w:cs="Arial"/>
          <w:b/>
          <w:sz w:val="32"/>
        </w:rPr>
      </w:pPr>
    </w:p>
    <w:p w14:paraId="67A6AC03" w14:textId="77777777" w:rsidR="00556104" w:rsidRDefault="0007085B" w:rsidP="00BB3534">
      <w:pPr>
        <w:spacing w:before="60" w:after="60" w:line="240" w:lineRule="auto"/>
        <w:rPr>
          <w:noProof/>
        </w:rPr>
      </w:pPr>
      <w:r w:rsidRPr="005F4B66">
        <w:rPr>
          <w:rFonts w:cs="Arial"/>
          <w:b/>
          <w:sz w:val="32"/>
        </w:rPr>
        <w:lastRenderedPageBreak/>
        <w:t>Table of Contents</w:t>
      </w:r>
      <w:r w:rsidR="00932F6B" w:rsidRPr="005F4B66">
        <w:rPr>
          <w:rFonts w:cs="Arial"/>
          <w:b/>
          <w:sz w:val="28"/>
        </w:rPr>
        <w:fldChar w:fldCharType="begin"/>
      </w:r>
      <w:r w:rsidR="00932F6B" w:rsidRPr="005F4B66">
        <w:rPr>
          <w:rFonts w:cs="Arial"/>
        </w:rPr>
        <w:instrText xml:space="preserve"> TOC \o "1-3" \h \z \u </w:instrText>
      </w:r>
      <w:r w:rsidR="00932F6B" w:rsidRPr="005F4B66">
        <w:rPr>
          <w:rFonts w:cs="Arial"/>
          <w:b/>
          <w:sz w:val="28"/>
        </w:rPr>
        <w:fldChar w:fldCharType="separate"/>
      </w:r>
    </w:p>
    <w:p w14:paraId="2ED4F9B7" w14:textId="6B9338E5" w:rsidR="00556104" w:rsidRDefault="00556104">
      <w:pPr>
        <w:pStyle w:val="TOC1"/>
        <w:rPr>
          <w:rFonts w:eastAsiaTheme="minorEastAsia"/>
          <w:b w:val="0"/>
          <w:noProof/>
          <w:kern w:val="2"/>
          <w:sz w:val="24"/>
          <w:szCs w:val="24"/>
          <w:lang w:eastAsia="en-AU"/>
          <w14:ligatures w14:val="standardContextual"/>
        </w:rPr>
      </w:pPr>
      <w:hyperlink w:anchor="_Toc227062726" w:history="1">
        <w:r w:rsidRPr="00DC4DDA">
          <w:rPr>
            <w:rStyle w:val="Hyperlink"/>
            <w:noProof/>
          </w:rPr>
          <w:t>1</w:t>
        </w:r>
        <w:r>
          <w:rPr>
            <w:rFonts w:eastAsiaTheme="minorEastAsia"/>
            <w:b w:val="0"/>
            <w:noProof/>
            <w:kern w:val="2"/>
            <w:sz w:val="24"/>
            <w:szCs w:val="24"/>
            <w:lang w:eastAsia="en-AU"/>
            <w14:ligatures w14:val="standardContextual"/>
          </w:rPr>
          <w:tab/>
        </w:r>
        <w:r w:rsidRPr="00DC4DDA">
          <w:rPr>
            <w:rStyle w:val="Hyperlink"/>
            <w:noProof/>
          </w:rPr>
          <w:t>General</w:t>
        </w:r>
        <w:r>
          <w:rPr>
            <w:noProof/>
            <w:webHidden/>
          </w:rPr>
          <w:tab/>
        </w:r>
        <w:r>
          <w:rPr>
            <w:noProof/>
            <w:webHidden/>
          </w:rPr>
          <w:fldChar w:fldCharType="begin"/>
        </w:r>
        <w:r>
          <w:rPr>
            <w:noProof/>
            <w:webHidden/>
          </w:rPr>
          <w:instrText xml:space="preserve"> PAGEREF _Toc227062726 \h </w:instrText>
        </w:r>
        <w:r>
          <w:rPr>
            <w:noProof/>
            <w:webHidden/>
          </w:rPr>
        </w:r>
        <w:r>
          <w:rPr>
            <w:noProof/>
            <w:webHidden/>
          </w:rPr>
          <w:fldChar w:fldCharType="separate"/>
        </w:r>
        <w:r>
          <w:rPr>
            <w:noProof/>
            <w:webHidden/>
          </w:rPr>
          <w:t>8</w:t>
        </w:r>
        <w:r>
          <w:rPr>
            <w:noProof/>
            <w:webHidden/>
          </w:rPr>
          <w:fldChar w:fldCharType="end"/>
        </w:r>
      </w:hyperlink>
    </w:p>
    <w:p w14:paraId="3B7CB1E1" w14:textId="6C2B0883" w:rsidR="00556104" w:rsidRDefault="00556104">
      <w:pPr>
        <w:pStyle w:val="TOC2"/>
        <w:rPr>
          <w:rFonts w:eastAsiaTheme="minorEastAsia"/>
          <w:b w:val="0"/>
          <w:noProof/>
          <w:kern w:val="2"/>
          <w:sz w:val="24"/>
          <w:szCs w:val="24"/>
          <w:lang w:eastAsia="en-AU"/>
          <w14:ligatures w14:val="standardContextual"/>
        </w:rPr>
      </w:pPr>
      <w:hyperlink w:anchor="_Toc227062727" w:history="1">
        <w:r w:rsidRPr="00DC4DDA">
          <w:rPr>
            <w:rStyle w:val="Hyperlink"/>
            <w:noProof/>
            <w14:scene3d>
              <w14:camera w14:prst="orthographicFront"/>
              <w14:lightRig w14:rig="threePt" w14:dir="t">
                <w14:rot w14:lat="0" w14:lon="0" w14:rev="0"/>
              </w14:lightRig>
            </w14:scene3d>
          </w:rPr>
          <w:t>1.1</w:t>
        </w:r>
        <w:r>
          <w:rPr>
            <w:rFonts w:eastAsiaTheme="minorEastAsia"/>
            <w:b w:val="0"/>
            <w:noProof/>
            <w:kern w:val="2"/>
            <w:sz w:val="24"/>
            <w:szCs w:val="24"/>
            <w:lang w:eastAsia="en-AU"/>
            <w14:ligatures w14:val="standardContextual"/>
          </w:rPr>
          <w:tab/>
        </w:r>
        <w:r w:rsidRPr="00DC4DDA">
          <w:rPr>
            <w:rStyle w:val="Hyperlink"/>
            <w:noProof/>
          </w:rPr>
          <w:t>Scope of Work</w:t>
        </w:r>
        <w:r>
          <w:rPr>
            <w:noProof/>
            <w:webHidden/>
          </w:rPr>
          <w:tab/>
        </w:r>
        <w:r>
          <w:rPr>
            <w:noProof/>
            <w:webHidden/>
          </w:rPr>
          <w:fldChar w:fldCharType="begin"/>
        </w:r>
        <w:r>
          <w:rPr>
            <w:noProof/>
            <w:webHidden/>
          </w:rPr>
          <w:instrText xml:space="preserve"> PAGEREF _Toc227062727 \h </w:instrText>
        </w:r>
        <w:r>
          <w:rPr>
            <w:noProof/>
            <w:webHidden/>
          </w:rPr>
        </w:r>
        <w:r>
          <w:rPr>
            <w:noProof/>
            <w:webHidden/>
          </w:rPr>
          <w:fldChar w:fldCharType="separate"/>
        </w:r>
        <w:r>
          <w:rPr>
            <w:noProof/>
            <w:webHidden/>
          </w:rPr>
          <w:t>8</w:t>
        </w:r>
        <w:r>
          <w:rPr>
            <w:noProof/>
            <w:webHidden/>
          </w:rPr>
          <w:fldChar w:fldCharType="end"/>
        </w:r>
      </w:hyperlink>
    </w:p>
    <w:p w14:paraId="39C0E925" w14:textId="746CD2CE" w:rsidR="00556104" w:rsidRDefault="00556104">
      <w:pPr>
        <w:pStyle w:val="TOC1"/>
        <w:rPr>
          <w:rFonts w:eastAsiaTheme="minorEastAsia"/>
          <w:b w:val="0"/>
          <w:noProof/>
          <w:kern w:val="2"/>
          <w:sz w:val="24"/>
          <w:szCs w:val="24"/>
          <w:lang w:eastAsia="en-AU"/>
          <w14:ligatures w14:val="standardContextual"/>
        </w:rPr>
      </w:pPr>
      <w:hyperlink w:anchor="_Toc227062728" w:history="1">
        <w:r w:rsidRPr="00DC4DDA">
          <w:rPr>
            <w:rStyle w:val="Hyperlink"/>
            <w:noProof/>
          </w:rPr>
          <w:t>2</w:t>
        </w:r>
        <w:r>
          <w:rPr>
            <w:rFonts w:eastAsiaTheme="minorEastAsia"/>
            <w:b w:val="0"/>
            <w:noProof/>
            <w:kern w:val="2"/>
            <w:sz w:val="24"/>
            <w:szCs w:val="24"/>
            <w:lang w:eastAsia="en-AU"/>
            <w14:ligatures w14:val="standardContextual"/>
          </w:rPr>
          <w:tab/>
        </w:r>
        <w:r w:rsidRPr="00DC4DDA">
          <w:rPr>
            <w:rStyle w:val="Hyperlink"/>
            <w:noProof/>
          </w:rPr>
          <w:t>HSE Policies</w:t>
        </w:r>
        <w:r>
          <w:rPr>
            <w:noProof/>
            <w:webHidden/>
          </w:rPr>
          <w:tab/>
        </w:r>
        <w:r>
          <w:rPr>
            <w:noProof/>
            <w:webHidden/>
          </w:rPr>
          <w:fldChar w:fldCharType="begin"/>
        </w:r>
        <w:r>
          <w:rPr>
            <w:noProof/>
            <w:webHidden/>
          </w:rPr>
          <w:instrText xml:space="preserve"> PAGEREF _Toc227062728 \h </w:instrText>
        </w:r>
        <w:r>
          <w:rPr>
            <w:noProof/>
            <w:webHidden/>
          </w:rPr>
        </w:r>
        <w:r>
          <w:rPr>
            <w:noProof/>
            <w:webHidden/>
          </w:rPr>
          <w:fldChar w:fldCharType="separate"/>
        </w:r>
        <w:r>
          <w:rPr>
            <w:noProof/>
            <w:webHidden/>
          </w:rPr>
          <w:t>9</w:t>
        </w:r>
        <w:r>
          <w:rPr>
            <w:noProof/>
            <w:webHidden/>
          </w:rPr>
          <w:fldChar w:fldCharType="end"/>
        </w:r>
      </w:hyperlink>
    </w:p>
    <w:p w14:paraId="38BCF334" w14:textId="683D7CDD" w:rsidR="00556104" w:rsidRDefault="00556104">
      <w:pPr>
        <w:pStyle w:val="TOC1"/>
        <w:rPr>
          <w:rFonts w:eastAsiaTheme="minorEastAsia"/>
          <w:b w:val="0"/>
          <w:noProof/>
          <w:kern w:val="2"/>
          <w:sz w:val="24"/>
          <w:szCs w:val="24"/>
          <w:lang w:eastAsia="en-AU"/>
          <w14:ligatures w14:val="standardContextual"/>
        </w:rPr>
      </w:pPr>
      <w:hyperlink w:anchor="_Toc227062729" w:history="1">
        <w:r w:rsidRPr="00DC4DDA">
          <w:rPr>
            <w:rStyle w:val="Hyperlink"/>
            <w:noProof/>
          </w:rPr>
          <w:t>3</w:t>
        </w:r>
        <w:r>
          <w:rPr>
            <w:rFonts w:eastAsiaTheme="minorEastAsia"/>
            <w:b w:val="0"/>
            <w:noProof/>
            <w:kern w:val="2"/>
            <w:sz w:val="24"/>
            <w:szCs w:val="24"/>
            <w:lang w:eastAsia="en-AU"/>
            <w14:ligatures w14:val="standardContextual"/>
          </w:rPr>
          <w:tab/>
        </w:r>
        <w:r w:rsidRPr="00DC4DDA">
          <w:rPr>
            <w:rStyle w:val="Hyperlink"/>
            <w:noProof/>
          </w:rPr>
          <w:t>Definitions</w:t>
        </w:r>
        <w:r>
          <w:rPr>
            <w:noProof/>
            <w:webHidden/>
          </w:rPr>
          <w:tab/>
        </w:r>
        <w:r>
          <w:rPr>
            <w:noProof/>
            <w:webHidden/>
          </w:rPr>
          <w:fldChar w:fldCharType="begin"/>
        </w:r>
        <w:r>
          <w:rPr>
            <w:noProof/>
            <w:webHidden/>
          </w:rPr>
          <w:instrText xml:space="preserve"> PAGEREF _Toc227062729 \h </w:instrText>
        </w:r>
        <w:r>
          <w:rPr>
            <w:noProof/>
            <w:webHidden/>
          </w:rPr>
        </w:r>
        <w:r>
          <w:rPr>
            <w:noProof/>
            <w:webHidden/>
          </w:rPr>
          <w:fldChar w:fldCharType="separate"/>
        </w:r>
        <w:r>
          <w:rPr>
            <w:noProof/>
            <w:webHidden/>
          </w:rPr>
          <w:t>10</w:t>
        </w:r>
        <w:r>
          <w:rPr>
            <w:noProof/>
            <w:webHidden/>
          </w:rPr>
          <w:fldChar w:fldCharType="end"/>
        </w:r>
      </w:hyperlink>
    </w:p>
    <w:p w14:paraId="43CAE5A9" w14:textId="0FDFA05C" w:rsidR="00556104" w:rsidRDefault="00556104">
      <w:pPr>
        <w:pStyle w:val="TOC1"/>
        <w:rPr>
          <w:rFonts w:eastAsiaTheme="minorEastAsia"/>
          <w:b w:val="0"/>
          <w:noProof/>
          <w:kern w:val="2"/>
          <w:sz w:val="24"/>
          <w:szCs w:val="24"/>
          <w:lang w:eastAsia="en-AU"/>
          <w14:ligatures w14:val="standardContextual"/>
        </w:rPr>
      </w:pPr>
      <w:hyperlink w:anchor="_Toc227062730" w:history="1">
        <w:r w:rsidRPr="00DC4DDA">
          <w:rPr>
            <w:rStyle w:val="Hyperlink"/>
            <w:noProof/>
          </w:rPr>
          <w:t>4</w:t>
        </w:r>
        <w:r>
          <w:rPr>
            <w:rFonts w:eastAsiaTheme="minorEastAsia"/>
            <w:b w:val="0"/>
            <w:noProof/>
            <w:kern w:val="2"/>
            <w:sz w:val="24"/>
            <w:szCs w:val="24"/>
            <w:lang w:eastAsia="en-AU"/>
            <w14:ligatures w14:val="standardContextual"/>
          </w:rPr>
          <w:tab/>
        </w:r>
        <w:r w:rsidRPr="00DC4DDA">
          <w:rPr>
            <w:rStyle w:val="Hyperlink"/>
            <w:noProof/>
          </w:rPr>
          <w:t>Planning</w:t>
        </w:r>
        <w:r>
          <w:rPr>
            <w:noProof/>
            <w:webHidden/>
          </w:rPr>
          <w:tab/>
        </w:r>
        <w:r>
          <w:rPr>
            <w:noProof/>
            <w:webHidden/>
          </w:rPr>
          <w:fldChar w:fldCharType="begin"/>
        </w:r>
        <w:r>
          <w:rPr>
            <w:noProof/>
            <w:webHidden/>
          </w:rPr>
          <w:instrText xml:space="preserve"> PAGEREF _Toc227062730 \h </w:instrText>
        </w:r>
        <w:r>
          <w:rPr>
            <w:noProof/>
            <w:webHidden/>
          </w:rPr>
        </w:r>
        <w:r>
          <w:rPr>
            <w:noProof/>
            <w:webHidden/>
          </w:rPr>
          <w:fldChar w:fldCharType="separate"/>
        </w:r>
        <w:r>
          <w:rPr>
            <w:noProof/>
            <w:webHidden/>
          </w:rPr>
          <w:t>12</w:t>
        </w:r>
        <w:r>
          <w:rPr>
            <w:noProof/>
            <w:webHidden/>
          </w:rPr>
          <w:fldChar w:fldCharType="end"/>
        </w:r>
      </w:hyperlink>
    </w:p>
    <w:p w14:paraId="59D96114" w14:textId="516F5AC9" w:rsidR="00556104" w:rsidRDefault="00556104">
      <w:pPr>
        <w:pStyle w:val="TOC2"/>
        <w:rPr>
          <w:rFonts w:eastAsiaTheme="minorEastAsia"/>
          <w:b w:val="0"/>
          <w:noProof/>
          <w:kern w:val="2"/>
          <w:sz w:val="24"/>
          <w:szCs w:val="24"/>
          <w:lang w:eastAsia="en-AU"/>
          <w14:ligatures w14:val="standardContextual"/>
        </w:rPr>
      </w:pPr>
      <w:hyperlink w:anchor="_Toc227062731" w:history="1">
        <w:r w:rsidRPr="00DC4DDA">
          <w:rPr>
            <w:rStyle w:val="Hyperlink"/>
            <w:noProof/>
            <w14:scene3d>
              <w14:camera w14:prst="orthographicFront"/>
              <w14:lightRig w14:rig="threePt" w14:dir="t">
                <w14:rot w14:lat="0" w14:lon="0" w14:rev="0"/>
              </w14:lightRig>
            </w14:scene3d>
          </w:rPr>
          <w:t>4.1</w:t>
        </w:r>
        <w:r>
          <w:rPr>
            <w:rFonts w:eastAsiaTheme="minorEastAsia"/>
            <w:b w:val="0"/>
            <w:noProof/>
            <w:kern w:val="2"/>
            <w:sz w:val="24"/>
            <w:szCs w:val="24"/>
            <w:lang w:eastAsia="en-AU"/>
            <w14:ligatures w14:val="standardContextual"/>
          </w:rPr>
          <w:tab/>
        </w:r>
        <w:r w:rsidRPr="00DC4DDA">
          <w:rPr>
            <w:rStyle w:val="Hyperlink"/>
            <w:noProof/>
          </w:rPr>
          <w:t>Operational Risk Management</w:t>
        </w:r>
        <w:r>
          <w:rPr>
            <w:noProof/>
            <w:webHidden/>
          </w:rPr>
          <w:tab/>
        </w:r>
        <w:r>
          <w:rPr>
            <w:noProof/>
            <w:webHidden/>
          </w:rPr>
          <w:fldChar w:fldCharType="begin"/>
        </w:r>
        <w:r>
          <w:rPr>
            <w:noProof/>
            <w:webHidden/>
          </w:rPr>
          <w:instrText xml:space="preserve"> PAGEREF _Toc227062731 \h </w:instrText>
        </w:r>
        <w:r>
          <w:rPr>
            <w:noProof/>
            <w:webHidden/>
          </w:rPr>
        </w:r>
        <w:r>
          <w:rPr>
            <w:noProof/>
            <w:webHidden/>
          </w:rPr>
          <w:fldChar w:fldCharType="separate"/>
        </w:r>
        <w:r>
          <w:rPr>
            <w:noProof/>
            <w:webHidden/>
          </w:rPr>
          <w:t>12</w:t>
        </w:r>
        <w:r>
          <w:rPr>
            <w:noProof/>
            <w:webHidden/>
          </w:rPr>
          <w:fldChar w:fldCharType="end"/>
        </w:r>
      </w:hyperlink>
    </w:p>
    <w:p w14:paraId="036E308F" w14:textId="29F78360" w:rsidR="00556104" w:rsidRDefault="00556104">
      <w:pPr>
        <w:pStyle w:val="TOC3"/>
        <w:tabs>
          <w:tab w:val="left" w:pos="1540"/>
          <w:tab w:val="right" w:leader="dot" w:pos="9628"/>
        </w:tabs>
        <w:rPr>
          <w:rFonts w:eastAsiaTheme="minorEastAsia"/>
          <w:b w:val="0"/>
          <w:noProof/>
          <w:kern w:val="2"/>
          <w:szCs w:val="24"/>
          <w:lang w:eastAsia="en-AU"/>
          <w14:ligatures w14:val="standardContextual"/>
        </w:rPr>
      </w:pPr>
      <w:hyperlink w:anchor="_Toc227062732" w:history="1">
        <w:r w:rsidRPr="00DC4DDA">
          <w:rPr>
            <w:rStyle w:val="Hyperlink"/>
            <w:noProof/>
            <w14:scene3d>
              <w14:camera w14:prst="orthographicFront"/>
              <w14:lightRig w14:rig="threePt" w14:dir="t">
                <w14:rot w14:lat="0" w14:lon="0" w14:rev="0"/>
              </w14:lightRig>
            </w14:scene3d>
          </w:rPr>
          <w:t>4.1.1</w:t>
        </w:r>
        <w:r>
          <w:rPr>
            <w:rFonts w:eastAsiaTheme="minorEastAsia"/>
            <w:b w:val="0"/>
            <w:noProof/>
            <w:kern w:val="2"/>
            <w:szCs w:val="24"/>
            <w:lang w:eastAsia="en-AU"/>
            <w14:ligatures w14:val="standardContextual"/>
          </w:rPr>
          <w:tab/>
        </w:r>
        <w:r w:rsidRPr="00DC4DDA">
          <w:rPr>
            <w:rStyle w:val="Hyperlink"/>
            <w:noProof/>
          </w:rPr>
          <w:t>Level 2 Risk Assessment Workshop (L2RA)</w:t>
        </w:r>
        <w:r>
          <w:rPr>
            <w:noProof/>
            <w:webHidden/>
          </w:rPr>
          <w:tab/>
        </w:r>
        <w:r>
          <w:rPr>
            <w:noProof/>
            <w:webHidden/>
          </w:rPr>
          <w:fldChar w:fldCharType="begin"/>
        </w:r>
        <w:r>
          <w:rPr>
            <w:noProof/>
            <w:webHidden/>
          </w:rPr>
          <w:instrText xml:space="preserve"> PAGEREF _Toc227062732 \h </w:instrText>
        </w:r>
        <w:r>
          <w:rPr>
            <w:noProof/>
            <w:webHidden/>
          </w:rPr>
        </w:r>
        <w:r>
          <w:rPr>
            <w:noProof/>
            <w:webHidden/>
          </w:rPr>
          <w:fldChar w:fldCharType="separate"/>
        </w:r>
        <w:r>
          <w:rPr>
            <w:noProof/>
            <w:webHidden/>
          </w:rPr>
          <w:t>13</w:t>
        </w:r>
        <w:r>
          <w:rPr>
            <w:noProof/>
            <w:webHidden/>
          </w:rPr>
          <w:fldChar w:fldCharType="end"/>
        </w:r>
      </w:hyperlink>
    </w:p>
    <w:p w14:paraId="35498DD4" w14:textId="6897E0F5" w:rsidR="00556104" w:rsidRDefault="00556104">
      <w:pPr>
        <w:pStyle w:val="TOC2"/>
        <w:rPr>
          <w:rFonts w:eastAsiaTheme="minorEastAsia"/>
          <w:b w:val="0"/>
          <w:noProof/>
          <w:kern w:val="2"/>
          <w:sz w:val="24"/>
          <w:szCs w:val="24"/>
          <w:lang w:eastAsia="en-AU"/>
          <w14:ligatures w14:val="standardContextual"/>
        </w:rPr>
      </w:pPr>
      <w:hyperlink w:anchor="_Toc227062733" w:history="1">
        <w:r w:rsidRPr="00DC4DDA">
          <w:rPr>
            <w:rStyle w:val="Hyperlink"/>
            <w:noProof/>
            <w14:scene3d>
              <w14:camera w14:prst="orthographicFront"/>
              <w14:lightRig w14:rig="threePt" w14:dir="t">
                <w14:rot w14:lat="0" w14:lon="0" w14:rev="0"/>
              </w14:lightRig>
            </w14:scene3d>
          </w:rPr>
          <w:t>4.2</w:t>
        </w:r>
        <w:r>
          <w:rPr>
            <w:rFonts w:eastAsiaTheme="minorEastAsia"/>
            <w:b w:val="0"/>
            <w:noProof/>
            <w:kern w:val="2"/>
            <w:sz w:val="24"/>
            <w:szCs w:val="24"/>
            <w:lang w:eastAsia="en-AU"/>
            <w14:ligatures w14:val="standardContextual"/>
          </w:rPr>
          <w:tab/>
        </w:r>
        <w:r w:rsidRPr="00DC4DDA">
          <w:rPr>
            <w:rStyle w:val="Hyperlink"/>
            <w:noProof/>
          </w:rPr>
          <w:t>Legal and Other Requirements</w:t>
        </w:r>
        <w:r>
          <w:rPr>
            <w:noProof/>
            <w:webHidden/>
          </w:rPr>
          <w:tab/>
        </w:r>
        <w:r>
          <w:rPr>
            <w:noProof/>
            <w:webHidden/>
          </w:rPr>
          <w:fldChar w:fldCharType="begin"/>
        </w:r>
        <w:r>
          <w:rPr>
            <w:noProof/>
            <w:webHidden/>
          </w:rPr>
          <w:instrText xml:space="preserve"> PAGEREF _Toc227062733 \h </w:instrText>
        </w:r>
        <w:r>
          <w:rPr>
            <w:noProof/>
            <w:webHidden/>
          </w:rPr>
        </w:r>
        <w:r>
          <w:rPr>
            <w:noProof/>
            <w:webHidden/>
          </w:rPr>
          <w:fldChar w:fldCharType="separate"/>
        </w:r>
        <w:r>
          <w:rPr>
            <w:noProof/>
            <w:webHidden/>
          </w:rPr>
          <w:t>14</w:t>
        </w:r>
        <w:r>
          <w:rPr>
            <w:noProof/>
            <w:webHidden/>
          </w:rPr>
          <w:fldChar w:fldCharType="end"/>
        </w:r>
      </w:hyperlink>
    </w:p>
    <w:p w14:paraId="61D2DA7A" w14:textId="37A8FA95" w:rsidR="00556104" w:rsidRDefault="00556104">
      <w:pPr>
        <w:pStyle w:val="TOC2"/>
        <w:rPr>
          <w:rFonts w:eastAsiaTheme="minorEastAsia"/>
          <w:b w:val="0"/>
          <w:noProof/>
          <w:kern w:val="2"/>
          <w:sz w:val="24"/>
          <w:szCs w:val="24"/>
          <w:lang w:eastAsia="en-AU"/>
          <w14:ligatures w14:val="standardContextual"/>
        </w:rPr>
      </w:pPr>
      <w:hyperlink w:anchor="_Toc227062734" w:history="1">
        <w:r w:rsidRPr="00DC4DDA">
          <w:rPr>
            <w:rStyle w:val="Hyperlink"/>
            <w:noProof/>
            <w14:scene3d>
              <w14:camera w14:prst="orthographicFront"/>
              <w14:lightRig w14:rig="threePt" w14:dir="t">
                <w14:rot w14:lat="0" w14:lon="0" w14:rev="0"/>
              </w14:lightRig>
            </w14:scene3d>
          </w:rPr>
          <w:t>4.3</w:t>
        </w:r>
        <w:r>
          <w:rPr>
            <w:rFonts w:eastAsiaTheme="minorEastAsia"/>
            <w:b w:val="0"/>
            <w:noProof/>
            <w:kern w:val="2"/>
            <w:sz w:val="24"/>
            <w:szCs w:val="24"/>
            <w:lang w:eastAsia="en-AU"/>
            <w14:ligatures w14:val="standardContextual"/>
          </w:rPr>
          <w:tab/>
        </w:r>
        <w:r w:rsidRPr="00DC4DDA">
          <w:rPr>
            <w:rStyle w:val="Hyperlink"/>
            <w:noProof/>
          </w:rPr>
          <w:t>Health, Safety, Environment Management Plan</w:t>
        </w:r>
        <w:r>
          <w:rPr>
            <w:noProof/>
            <w:webHidden/>
          </w:rPr>
          <w:tab/>
        </w:r>
        <w:r>
          <w:rPr>
            <w:noProof/>
            <w:webHidden/>
          </w:rPr>
          <w:fldChar w:fldCharType="begin"/>
        </w:r>
        <w:r>
          <w:rPr>
            <w:noProof/>
            <w:webHidden/>
          </w:rPr>
          <w:instrText xml:space="preserve"> PAGEREF _Toc227062734 \h </w:instrText>
        </w:r>
        <w:r>
          <w:rPr>
            <w:noProof/>
            <w:webHidden/>
          </w:rPr>
        </w:r>
        <w:r>
          <w:rPr>
            <w:noProof/>
            <w:webHidden/>
          </w:rPr>
          <w:fldChar w:fldCharType="separate"/>
        </w:r>
        <w:r>
          <w:rPr>
            <w:noProof/>
            <w:webHidden/>
          </w:rPr>
          <w:t>15</w:t>
        </w:r>
        <w:r>
          <w:rPr>
            <w:noProof/>
            <w:webHidden/>
          </w:rPr>
          <w:fldChar w:fldCharType="end"/>
        </w:r>
      </w:hyperlink>
    </w:p>
    <w:p w14:paraId="711459B4" w14:textId="2645288A" w:rsidR="00556104" w:rsidRDefault="00556104">
      <w:pPr>
        <w:pStyle w:val="TOC3"/>
        <w:tabs>
          <w:tab w:val="left" w:pos="1540"/>
          <w:tab w:val="right" w:leader="dot" w:pos="9628"/>
        </w:tabs>
        <w:rPr>
          <w:rFonts w:eastAsiaTheme="minorEastAsia"/>
          <w:b w:val="0"/>
          <w:noProof/>
          <w:kern w:val="2"/>
          <w:szCs w:val="24"/>
          <w:lang w:eastAsia="en-AU"/>
          <w14:ligatures w14:val="standardContextual"/>
        </w:rPr>
      </w:pPr>
      <w:hyperlink w:anchor="_Toc227062735" w:history="1">
        <w:r w:rsidRPr="00DC4DDA">
          <w:rPr>
            <w:rStyle w:val="Hyperlink"/>
            <w:noProof/>
            <w14:scene3d>
              <w14:camera w14:prst="orthographicFront"/>
              <w14:lightRig w14:rig="threePt" w14:dir="t">
                <w14:rot w14:lat="0" w14:lon="0" w14:rev="0"/>
              </w14:lightRig>
            </w14:scene3d>
          </w:rPr>
          <w:t>4.3.1</w:t>
        </w:r>
        <w:r>
          <w:rPr>
            <w:rFonts w:eastAsiaTheme="minorEastAsia"/>
            <w:b w:val="0"/>
            <w:noProof/>
            <w:kern w:val="2"/>
            <w:szCs w:val="24"/>
            <w:lang w:eastAsia="en-AU"/>
            <w14:ligatures w14:val="standardContextual"/>
          </w:rPr>
          <w:tab/>
        </w:r>
        <w:r w:rsidRPr="00DC4DDA">
          <w:rPr>
            <w:rStyle w:val="Hyperlink"/>
            <w:noProof/>
          </w:rPr>
          <w:t>Plan Intent</w:t>
        </w:r>
        <w:r>
          <w:rPr>
            <w:noProof/>
            <w:webHidden/>
          </w:rPr>
          <w:tab/>
        </w:r>
        <w:r>
          <w:rPr>
            <w:noProof/>
            <w:webHidden/>
          </w:rPr>
          <w:fldChar w:fldCharType="begin"/>
        </w:r>
        <w:r>
          <w:rPr>
            <w:noProof/>
            <w:webHidden/>
          </w:rPr>
          <w:instrText xml:space="preserve"> PAGEREF _Toc227062735 \h </w:instrText>
        </w:r>
        <w:r>
          <w:rPr>
            <w:noProof/>
            <w:webHidden/>
          </w:rPr>
        </w:r>
        <w:r>
          <w:rPr>
            <w:noProof/>
            <w:webHidden/>
          </w:rPr>
          <w:fldChar w:fldCharType="separate"/>
        </w:r>
        <w:r>
          <w:rPr>
            <w:noProof/>
            <w:webHidden/>
          </w:rPr>
          <w:t>15</w:t>
        </w:r>
        <w:r>
          <w:rPr>
            <w:noProof/>
            <w:webHidden/>
          </w:rPr>
          <w:fldChar w:fldCharType="end"/>
        </w:r>
      </w:hyperlink>
    </w:p>
    <w:p w14:paraId="34C230FF" w14:textId="616FC9F3" w:rsidR="00556104" w:rsidRDefault="00556104">
      <w:pPr>
        <w:pStyle w:val="TOC3"/>
        <w:tabs>
          <w:tab w:val="left" w:pos="1540"/>
          <w:tab w:val="right" w:leader="dot" w:pos="9628"/>
        </w:tabs>
        <w:rPr>
          <w:rFonts w:eastAsiaTheme="minorEastAsia"/>
          <w:b w:val="0"/>
          <w:noProof/>
          <w:kern w:val="2"/>
          <w:szCs w:val="24"/>
          <w:lang w:eastAsia="en-AU"/>
          <w14:ligatures w14:val="standardContextual"/>
        </w:rPr>
      </w:pPr>
      <w:hyperlink w:anchor="_Toc227062736" w:history="1">
        <w:r w:rsidRPr="00DC4DDA">
          <w:rPr>
            <w:rStyle w:val="Hyperlink"/>
            <w:noProof/>
            <w14:scene3d>
              <w14:camera w14:prst="orthographicFront"/>
              <w14:lightRig w14:rig="threePt" w14:dir="t">
                <w14:rot w14:lat="0" w14:lon="0" w14:rev="0"/>
              </w14:lightRig>
            </w14:scene3d>
          </w:rPr>
          <w:t>4.3.2</w:t>
        </w:r>
        <w:r>
          <w:rPr>
            <w:rFonts w:eastAsiaTheme="minorEastAsia"/>
            <w:b w:val="0"/>
            <w:noProof/>
            <w:kern w:val="2"/>
            <w:szCs w:val="24"/>
            <w:lang w:eastAsia="en-AU"/>
            <w14:ligatures w14:val="standardContextual"/>
          </w:rPr>
          <w:tab/>
        </w:r>
        <w:r w:rsidRPr="00DC4DDA">
          <w:rPr>
            <w:rStyle w:val="Hyperlink"/>
            <w:noProof/>
          </w:rPr>
          <w:t>Plan Issue and Authority</w:t>
        </w:r>
        <w:r>
          <w:rPr>
            <w:noProof/>
            <w:webHidden/>
          </w:rPr>
          <w:tab/>
        </w:r>
        <w:r>
          <w:rPr>
            <w:noProof/>
            <w:webHidden/>
          </w:rPr>
          <w:fldChar w:fldCharType="begin"/>
        </w:r>
        <w:r>
          <w:rPr>
            <w:noProof/>
            <w:webHidden/>
          </w:rPr>
          <w:instrText xml:space="preserve"> PAGEREF _Toc227062736 \h </w:instrText>
        </w:r>
        <w:r>
          <w:rPr>
            <w:noProof/>
            <w:webHidden/>
          </w:rPr>
        </w:r>
        <w:r>
          <w:rPr>
            <w:noProof/>
            <w:webHidden/>
          </w:rPr>
          <w:fldChar w:fldCharType="separate"/>
        </w:r>
        <w:r>
          <w:rPr>
            <w:noProof/>
            <w:webHidden/>
          </w:rPr>
          <w:t>15</w:t>
        </w:r>
        <w:r>
          <w:rPr>
            <w:noProof/>
            <w:webHidden/>
          </w:rPr>
          <w:fldChar w:fldCharType="end"/>
        </w:r>
      </w:hyperlink>
    </w:p>
    <w:p w14:paraId="18DE81FA" w14:textId="4CD9A2D1" w:rsidR="00556104" w:rsidRDefault="00556104">
      <w:pPr>
        <w:pStyle w:val="TOC3"/>
        <w:tabs>
          <w:tab w:val="left" w:pos="1540"/>
          <w:tab w:val="right" w:leader="dot" w:pos="9628"/>
        </w:tabs>
        <w:rPr>
          <w:rFonts w:eastAsiaTheme="minorEastAsia"/>
          <w:b w:val="0"/>
          <w:noProof/>
          <w:kern w:val="2"/>
          <w:szCs w:val="24"/>
          <w:lang w:eastAsia="en-AU"/>
          <w14:ligatures w14:val="standardContextual"/>
        </w:rPr>
      </w:pPr>
      <w:hyperlink w:anchor="_Toc227062737" w:history="1">
        <w:r w:rsidRPr="00DC4DDA">
          <w:rPr>
            <w:rStyle w:val="Hyperlink"/>
            <w:noProof/>
            <w14:scene3d>
              <w14:camera w14:prst="orthographicFront"/>
              <w14:lightRig w14:rig="threePt" w14:dir="t">
                <w14:rot w14:lat="0" w14:lon="0" w14:rev="0"/>
              </w14:lightRig>
            </w14:scene3d>
          </w:rPr>
          <w:t>4.3.3</w:t>
        </w:r>
        <w:r>
          <w:rPr>
            <w:rFonts w:eastAsiaTheme="minorEastAsia"/>
            <w:b w:val="0"/>
            <w:noProof/>
            <w:kern w:val="2"/>
            <w:szCs w:val="24"/>
            <w:lang w:eastAsia="en-AU"/>
            <w14:ligatures w14:val="standardContextual"/>
          </w:rPr>
          <w:tab/>
        </w:r>
        <w:r w:rsidRPr="00DC4DDA">
          <w:rPr>
            <w:rStyle w:val="Hyperlink"/>
            <w:noProof/>
          </w:rPr>
          <w:t>Plan Objectives</w:t>
        </w:r>
        <w:r>
          <w:rPr>
            <w:noProof/>
            <w:webHidden/>
          </w:rPr>
          <w:tab/>
        </w:r>
        <w:r>
          <w:rPr>
            <w:noProof/>
            <w:webHidden/>
          </w:rPr>
          <w:fldChar w:fldCharType="begin"/>
        </w:r>
        <w:r>
          <w:rPr>
            <w:noProof/>
            <w:webHidden/>
          </w:rPr>
          <w:instrText xml:space="preserve"> PAGEREF _Toc227062737 \h </w:instrText>
        </w:r>
        <w:r>
          <w:rPr>
            <w:noProof/>
            <w:webHidden/>
          </w:rPr>
        </w:r>
        <w:r>
          <w:rPr>
            <w:noProof/>
            <w:webHidden/>
          </w:rPr>
          <w:fldChar w:fldCharType="separate"/>
        </w:r>
        <w:r>
          <w:rPr>
            <w:noProof/>
            <w:webHidden/>
          </w:rPr>
          <w:t>15</w:t>
        </w:r>
        <w:r>
          <w:rPr>
            <w:noProof/>
            <w:webHidden/>
          </w:rPr>
          <w:fldChar w:fldCharType="end"/>
        </w:r>
      </w:hyperlink>
    </w:p>
    <w:p w14:paraId="2B2D1768" w14:textId="6C708696" w:rsidR="00556104" w:rsidRDefault="00556104">
      <w:pPr>
        <w:pStyle w:val="TOC3"/>
        <w:tabs>
          <w:tab w:val="left" w:pos="1540"/>
          <w:tab w:val="right" w:leader="dot" w:pos="9628"/>
        </w:tabs>
        <w:rPr>
          <w:rFonts w:eastAsiaTheme="minorEastAsia"/>
          <w:b w:val="0"/>
          <w:noProof/>
          <w:kern w:val="2"/>
          <w:szCs w:val="24"/>
          <w:lang w:eastAsia="en-AU"/>
          <w14:ligatures w14:val="standardContextual"/>
        </w:rPr>
      </w:pPr>
      <w:hyperlink w:anchor="_Toc227062738" w:history="1">
        <w:r w:rsidRPr="00DC4DDA">
          <w:rPr>
            <w:rStyle w:val="Hyperlink"/>
            <w:noProof/>
            <w14:scene3d>
              <w14:camera w14:prst="orthographicFront"/>
              <w14:lightRig w14:rig="threePt" w14:dir="t">
                <w14:rot w14:lat="0" w14:lon="0" w14:rev="0"/>
              </w14:lightRig>
            </w14:scene3d>
          </w:rPr>
          <w:t>4.3.4</w:t>
        </w:r>
        <w:r>
          <w:rPr>
            <w:rFonts w:eastAsiaTheme="minorEastAsia"/>
            <w:b w:val="0"/>
            <w:noProof/>
            <w:kern w:val="2"/>
            <w:szCs w:val="24"/>
            <w:lang w:eastAsia="en-AU"/>
            <w14:ligatures w14:val="standardContextual"/>
          </w:rPr>
          <w:tab/>
        </w:r>
        <w:r w:rsidRPr="00DC4DDA">
          <w:rPr>
            <w:rStyle w:val="Hyperlink"/>
            <w:noProof/>
          </w:rPr>
          <w:t>Targets and Key Performance Indicators (KPI’s)</w:t>
        </w:r>
        <w:r>
          <w:rPr>
            <w:noProof/>
            <w:webHidden/>
          </w:rPr>
          <w:tab/>
        </w:r>
        <w:r>
          <w:rPr>
            <w:noProof/>
            <w:webHidden/>
          </w:rPr>
          <w:fldChar w:fldCharType="begin"/>
        </w:r>
        <w:r>
          <w:rPr>
            <w:noProof/>
            <w:webHidden/>
          </w:rPr>
          <w:instrText xml:space="preserve"> PAGEREF _Toc227062738 \h </w:instrText>
        </w:r>
        <w:r>
          <w:rPr>
            <w:noProof/>
            <w:webHidden/>
          </w:rPr>
        </w:r>
        <w:r>
          <w:rPr>
            <w:noProof/>
            <w:webHidden/>
          </w:rPr>
          <w:fldChar w:fldCharType="separate"/>
        </w:r>
        <w:r>
          <w:rPr>
            <w:noProof/>
            <w:webHidden/>
          </w:rPr>
          <w:t>16</w:t>
        </w:r>
        <w:r>
          <w:rPr>
            <w:noProof/>
            <w:webHidden/>
          </w:rPr>
          <w:fldChar w:fldCharType="end"/>
        </w:r>
      </w:hyperlink>
    </w:p>
    <w:p w14:paraId="7BE7C479" w14:textId="68889336" w:rsidR="00556104" w:rsidRDefault="00556104">
      <w:pPr>
        <w:pStyle w:val="TOC1"/>
        <w:rPr>
          <w:rFonts w:eastAsiaTheme="minorEastAsia"/>
          <w:b w:val="0"/>
          <w:noProof/>
          <w:kern w:val="2"/>
          <w:sz w:val="24"/>
          <w:szCs w:val="24"/>
          <w:lang w:eastAsia="en-AU"/>
          <w14:ligatures w14:val="standardContextual"/>
        </w:rPr>
      </w:pPr>
      <w:hyperlink w:anchor="_Toc227062739" w:history="1">
        <w:r w:rsidRPr="00DC4DDA">
          <w:rPr>
            <w:rStyle w:val="Hyperlink"/>
            <w:noProof/>
          </w:rPr>
          <w:t>5</w:t>
        </w:r>
        <w:r>
          <w:rPr>
            <w:rFonts w:eastAsiaTheme="minorEastAsia"/>
            <w:b w:val="0"/>
            <w:noProof/>
            <w:kern w:val="2"/>
            <w:sz w:val="24"/>
            <w:szCs w:val="24"/>
            <w:lang w:eastAsia="en-AU"/>
            <w14:ligatures w14:val="standardContextual"/>
          </w:rPr>
          <w:tab/>
        </w:r>
        <w:r w:rsidRPr="00DC4DDA">
          <w:rPr>
            <w:rStyle w:val="Hyperlink"/>
            <w:noProof/>
          </w:rPr>
          <w:t>Implementation</w:t>
        </w:r>
        <w:r>
          <w:rPr>
            <w:noProof/>
            <w:webHidden/>
          </w:rPr>
          <w:tab/>
        </w:r>
        <w:r>
          <w:rPr>
            <w:noProof/>
            <w:webHidden/>
          </w:rPr>
          <w:fldChar w:fldCharType="begin"/>
        </w:r>
        <w:r>
          <w:rPr>
            <w:noProof/>
            <w:webHidden/>
          </w:rPr>
          <w:instrText xml:space="preserve"> PAGEREF _Toc227062739 \h </w:instrText>
        </w:r>
        <w:r>
          <w:rPr>
            <w:noProof/>
            <w:webHidden/>
          </w:rPr>
        </w:r>
        <w:r>
          <w:rPr>
            <w:noProof/>
            <w:webHidden/>
          </w:rPr>
          <w:fldChar w:fldCharType="separate"/>
        </w:r>
        <w:r>
          <w:rPr>
            <w:noProof/>
            <w:webHidden/>
          </w:rPr>
          <w:t>17</w:t>
        </w:r>
        <w:r>
          <w:rPr>
            <w:noProof/>
            <w:webHidden/>
          </w:rPr>
          <w:fldChar w:fldCharType="end"/>
        </w:r>
      </w:hyperlink>
    </w:p>
    <w:p w14:paraId="0569520B" w14:textId="23C660B8" w:rsidR="00556104" w:rsidRDefault="00556104">
      <w:pPr>
        <w:pStyle w:val="TOC2"/>
        <w:rPr>
          <w:rFonts w:eastAsiaTheme="minorEastAsia"/>
          <w:b w:val="0"/>
          <w:noProof/>
          <w:kern w:val="2"/>
          <w:sz w:val="24"/>
          <w:szCs w:val="24"/>
          <w:lang w:eastAsia="en-AU"/>
          <w14:ligatures w14:val="standardContextual"/>
        </w:rPr>
      </w:pPr>
      <w:hyperlink w:anchor="_Toc227062740" w:history="1">
        <w:r w:rsidRPr="00DC4DDA">
          <w:rPr>
            <w:rStyle w:val="Hyperlink"/>
            <w:noProof/>
            <w14:scene3d>
              <w14:camera w14:prst="orthographicFront"/>
              <w14:lightRig w14:rig="threePt" w14:dir="t">
                <w14:rot w14:lat="0" w14:lon="0" w14:rev="0"/>
              </w14:lightRig>
            </w14:scene3d>
          </w:rPr>
          <w:t>5.1</w:t>
        </w:r>
        <w:r>
          <w:rPr>
            <w:rFonts w:eastAsiaTheme="minorEastAsia"/>
            <w:b w:val="0"/>
            <w:noProof/>
            <w:kern w:val="2"/>
            <w:sz w:val="24"/>
            <w:szCs w:val="24"/>
            <w:lang w:eastAsia="en-AU"/>
            <w14:ligatures w14:val="standardContextual"/>
          </w:rPr>
          <w:tab/>
        </w:r>
        <w:r w:rsidRPr="00DC4DDA">
          <w:rPr>
            <w:rStyle w:val="Hyperlink"/>
            <w:noProof/>
          </w:rPr>
          <w:t>Culture</w:t>
        </w:r>
        <w:r>
          <w:rPr>
            <w:noProof/>
            <w:webHidden/>
          </w:rPr>
          <w:tab/>
        </w:r>
        <w:r>
          <w:rPr>
            <w:noProof/>
            <w:webHidden/>
          </w:rPr>
          <w:fldChar w:fldCharType="begin"/>
        </w:r>
        <w:r>
          <w:rPr>
            <w:noProof/>
            <w:webHidden/>
          </w:rPr>
          <w:instrText xml:space="preserve"> PAGEREF _Toc227062740 \h </w:instrText>
        </w:r>
        <w:r>
          <w:rPr>
            <w:noProof/>
            <w:webHidden/>
          </w:rPr>
        </w:r>
        <w:r>
          <w:rPr>
            <w:noProof/>
            <w:webHidden/>
          </w:rPr>
          <w:fldChar w:fldCharType="separate"/>
        </w:r>
        <w:r>
          <w:rPr>
            <w:noProof/>
            <w:webHidden/>
          </w:rPr>
          <w:t>17</w:t>
        </w:r>
        <w:r>
          <w:rPr>
            <w:noProof/>
            <w:webHidden/>
          </w:rPr>
          <w:fldChar w:fldCharType="end"/>
        </w:r>
      </w:hyperlink>
    </w:p>
    <w:p w14:paraId="347D1BAE" w14:textId="218BA943" w:rsidR="00556104" w:rsidRDefault="00556104">
      <w:pPr>
        <w:pStyle w:val="TOC2"/>
        <w:rPr>
          <w:rFonts w:eastAsiaTheme="minorEastAsia"/>
          <w:b w:val="0"/>
          <w:noProof/>
          <w:kern w:val="2"/>
          <w:sz w:val="24"/>
          <w:szCs w:val="24"/>
          <w:lang w:eastAsia="en-AU"/>
          <w14:ligatures w14:val="standardContextual"/>
        </w:rPr>
      </w:pPr>
      <w:hyperlink w:anchor="_Toc227062741" w:history="1">
        <w:r w:rsidRPr="00DC4DDA">
          <w:rPr>
            <w:rStyle w:val="Hyperlink"/>
            <w:noProof/>
            <w14:scene3d>
              <w14:camera w14:prst="orthographicFront"/>
              <w14:lightRig w14:rig="threePt" w14:dir="t">
                <w14:rot w14:lat="0" w14:lon="0" w14:rev="0"/>
              </w14:lightRig>
            </w14:scene3d>
          </w:rPr>
          <w:t>5.2</w:t>
        </w:r>
        <w:r>
          <w:rPr>
            <w:rFonts w:eastAsiaTheme="minorEastAsia"/>
            <w:b w:val="0"/>
            <w:noProof/>
            <w:kern w:val="2"/>
            <w:sz w:val="24"/>
            <w:szCs w:val="24"/>
            <w:lang w:eastAsia="en-AU"/>
            <w14:ligatures w14:val="standardContextual"/>
          </w:rPr>
          <w:tab/>
        </w:r>
        <w:r w:rsidRPr="00DC4DDA">
          <w:rPr>
            <w:rStyle w:val="Hyperlink"/>
            <w:noProof/>
          </w:rPr>
          <w:t>Security</w:t>
        </w:r>
        <w:r>
          <w:rPr>
            <w:noProof/>
            <w:webHidden/>
          </w:rPr>
          <w:tab/>
        </w:r>
        <w:r>
          <w:rPr>
            <w:noProof/>
            <w:webHidden/>
          </w:rPr>
          <w:fldChar w:fldCharType="begin"/>
        </w:r>
        <w:r>
          <w:rPr>
            <w:noProof/>
            <w:webHidden/>
          </w:rPr>
          <w:instrText xml:space="preserve"> PAGEREF _Toc227062741 \h </w:instrText>
        </w:r>
        <w:r>
          <w:rPr>
            <w:noProof/>
            <w:webHidden/>
          </w:rPr>
        </w:r>
        <w:r>
          <w:rPr>
            <w:noProof/>
            <w:webHidden/>
          </w:rPr>
          <w:fldChar w:fldCharType="separate"/>
        </w:r>
        <w:r>
          <w:rPr>
            <w:noProof/>
            <w:webHidden/>
          </w:rPr>
          <w:t>18</w:t>
        </w:r>
        <w:r>
          <w:rPr>
            <w:noProof/>
            <w:webHidden/>
          </w:rPr>
          <w:fldChar w:fldCharType="end"/>
        </w:r>
      </w:hyperlink>
    </w:p>
    <w:p w14:paraId="3E9BB814" w14:textId="5D4B0DB0" w:rsidR="00556104" w:rsidRDefault="00556104">
      <w:pPr>
        <w:pStyle w:val="TOC2"/>
        <w:rPr>
          <w:rFonts w:eastAsiaTheme="minorEastAsia"/>
          <w:b w:val="0"/>
          <w:noProof/>
          <w:kern w:val="2"/>
          <w:sz w:val="24"/>
          <w:szCs w:val="24"/>
          <w:lang w:eastAsia="en-AU"/>
          <w14:ligatures w14:val="standardContextual"/>
        </w:rPr>
      </w:pPr>
      <w:hyperlink w:anchor="_Toc227062742" w:history="1">
        <w:r w:rsidRPr="00DC4DDA">
          <w:rPr>
            <w:rStyle w:val="Hyperlink"/>
            <w:noProof/>
            <w14:scene3d>
              <w14:camera w14:prst="orthographicFront"/>
              <w14:lightRig w14:rig="threePt" w14:dir="t">
                <w14:rot w14:lat="0" w14:lon="0" w14:rev="0"/>
              </w14:lightRig>
            </w14:scene3d>
          </w:rPr>
          <w:t>5.3</w:t>
        </w:r>
        <w:r>
          <w:rPr>
            <w:rFonts w:eastAsiaTheme="minorEastAsia"/>
            <w:b w:val="0"/>
            <w:noProof/>
            <w:kern w:val="2"/>
            <w:sz w:val="24"/>
            <w:szCs w:val="24"/>
            <w:lang w:eastAsia="en-AU"/>
            <w14:ligatures w14:val="standardContextual"/>
          </w:rPr>
          <w:tab/>
        </w:r>
        <w:r w:rsidRPr="00DC4DDA">
          <w:rPr>
            <w:rStyle w:val="Hyperlink"/>
            <w:noProof/>
          </w:rPr>
          <w:t>Safety Requirements for Purchasing</w:t>
        </w:r>
        <w:r>
          <w:rPr>
            <w:noProof/>
            <w:webHidden/>
          </w:rPr>
          <w:tab/>
        </w:r>
        <w:r>
          <w:rPr>
            <w:noProof/>
            <w:webHidden/>
          </w:rPr>
          <w:fldChar w:fldCharType="begin"/>
        </w:r>
        <w:r>
          <w:rPr>
            <w:noProof/>
            <w:webHidden/>
          </w:rPr>
          <w:instrText xml:space="preserve"> PAGEREF _Toc227062742 \h </w:instrText>
        </w:r>
        <w:r>
          <w:rPr>
            <w:noProof/>
            <w:webHidden/>
          </w:rPr>
        </w:r>
        <w:r>
          <w:rPr>
            <w:noProof/>
            <w:webHidden/>
          </w:rPr>
          <w:fldChar w:fldCharType="separate"/>
        </w:r>
        <w:r>
          <w:rPr>
            <w:noProof/>
            <w:webHidden/>
          </w:rPr>
          <w:t>18</w:t>
        </w:r>
        <w:r>
          <w:rPr>
            <w:noProof/>
            <w:webHidden/>
          </w:rPr>
          <w:fldChar w:fldCharType="end"/>
        </w:r>
      </w:hyperlink>
    </w:p>
    <w:p w14:paraId="76F1B73F" w14:textId="2ADBBAA0" w:rsidR="00556104" w:rsidRDefault="00556104">
      <w:pPr>
        <w:pStyle w:val="TOC2"/>
        <w:rPr>
          <w:rFonts w:eastAsiaTheme="minorEastAsia"/>
          <w:b w:val="0"/>
          <w:noProof/>
          <w:kern w:val="2"/>
          <w:sz w:val="24"/>
          <w:szCs w:val="24"/>
          <w:lang w:eastAsia="en-AU"/>
          <w14:ligatures w14:val="standardContextual"/>
        </w:rPr>
      </w:pPr>
      <w:hyperlink w:anchor="_Toc227062743" w:history="1">
        <w:r w:rsidRPr="00DC4DDA">
          <w:rPr>
            <w:rStyle w:val="Hyperlink"/>
            <w:noProof/>
            <w14:scene3d>
              <w14:camera w14:prst="orthographicFront"/>
              <w14:lightRig w14:rig="threePt" w14:dir="t">
                <w14:rot w14:lat="0" w14:lon="0" w14:rev="0"/>
              </w14:lightRig>
            </w14:scene3d>
          </w:rPr>
          <w:t>5.4</w:t>
        </w:r>
        <w:r>
          <w:rPr>
            <w:rFonts w:eastAsiaTheme="minorEastAsia"/>
            <w:b w:val="0"/>
            <w:noProof/>
            <w:kern w:val="2"/>
            <w:sz w:val="24"/>
            <w:szCs w:val="24"/>
            <w:lang w:eastAsia="en-AU"/>
            <w14:ligatures w14:val="standardContextual"/>
          </w:rPr>
          <w:tab/>
        </w:r>
        <w:r w:rsidRPr="00DC4DDA">
          <w:rPr>
            <w:rStyle w:val="Hyperlink"/>
            <w:noProof/>
          </w:rPr>
          <w:t>Registers</w:t>
        </w:r>
        <w:r>
          <w:rPr>
            <w:noProof/>
            <w:webHidden/>
          </w:rPr>
          <w:tab/>
        </w:r>
        <w:r>
          <w:rPr>
            <w:noProof/>
            <w:webHidden/>
          </w:rPr>
          <w:fldChar w:fldCharType="begin"/>
        </w:r>
        <w:r>
          <w:rPr>
            <w:noProof/>
            <w:webHidden/>
          </w:rPr>
          <w:instrText xml:space="preserve"> PAGEREF _Toc227062743 \h </w:instrText>
        </w:r>
        <w:r>
          <w:rPr>
            <w:noProof/>
            <w:webHidden/>
          </w:rPr>
        </w:r>
        <w:r>
          <w:rPr>
            <w:noProof/>
            <w:webHidden/>
          </w:rPr>
          <w:fldChar w:fldCharType="separate"/>
        </w:r>
        <w:r>
          <w:rPr>
            <w:noProof/>
            <w:webHidden/>
          </w:rPr>
          <w:t>19</w:t>
        </w:r>
        <w:r>
          <w:rPr>
            <w:noProof/>
            <w:webHidden/>
          </w:rPr>
          <w:fldChar w:fldCharType="end"/>
        </w:r>
      </w:hyperlink>
    </w:p>
    <w:p w14:paraId="320FDFE0" w14:textId="0FF2D1FD" w:rsidR="00556104" w:rsidRDefault="00556104">
      <w:pPr>
        <w:pStyle w:val="TOC2"/>
        <w:rPr>
          <w:rFonts w:eastAsiaTheme="minorEastAsia"/>
          <w:b w:val="0"/>
          <w:noProof/>
          <w:kern w:val="2"/>
          <w:sz w:val="24"/>
          <w:szCs w:val="24"/>
          <w:lang w:eastAsia="en-AU"/>
          <w14:ligatures w14:val="standardContextual"/>
        </w:rPr>
      </w:pPr>
      <w:hyperlink w:anchor="_Toc227062744" w:history="1">
        <w:r w:rsidRPr="00DC4DDA">
          <w:rPr>
            <w:rStyle w:val="Hyperlink"/>
            <w:noProof/>
            <w14:scene3d>
              <w14:camera w14:prst="orthographicFront"/>
              <w14:lightRig w14:rig="threePt" w14:dir="t">
                <w14:rot w14:lat="0" w14:lon="0" w14:rev="0"/>
              </w14:lightRig>
            </w14:scene3d>
          </w:rPr>
          <w:t>5.5</w:t>
        </w:r>
        <w:r>
          <w:rPr>
            <w:rFonts w:eastAsiaTheme="minorEastAsia"/>
            <w:b w:val="0"/>
            <w:noProof/>
            <w:kern w:val="2"/>
            <w:sz w:val="24"/>
            <w:szCs w:val="24"/>
            <w:lang w:eastAsia="en-AU"/>
            <w14:ligatures w14:val="standardContextual"/>
          </w:rPr>
          <w:tab/>
        </w:r>
        <w:r w:rsidRPr="00DC4DDA">
          <w:rPr>
            <w:rStyle w:val="Hyperlink"/>
            <w:noProof/>
          </w:rPr>
          <w:t>Preventative Maintenance and Inspections</w:t>
        </w:r>
        <w:r>
          <w:rPr>
            <w:noProof/>
            <w:webHidden/>
          </w:rPr>
          <w:tab/>
        </w:r>
        <w:r>
          <w:rPr>
            <w:noProof/>
            <w:webHidden/>
          </w:rPr>
          <w:fldChar w:fldCharType="begin"/>
        </w:r>
        <w:r>
          <w:rPr>
            <w:noProof/>
            <w:webHidden/>
          </w:rPr>
          <w:instrText xml:space="preserve"> PAGEREF _Toc227062744 \h </w:instrText>
        </w:r>
        <w:r>
          <w:rPr>
            <w:noProof/>
            <w:webHidden/>
          </w:rPr>
        </w:r>
        <w:r>
          <w:rPr>
            <w:noProof/>
            <w:webHidden/>
          </w:rPr>
          <w:fldChar w:fldCharType="separate"/>
        </w:r>
        <w:r>
          <w:rPr>
            <w:noProof/>
            <w:webHidden/>
          </w:rPr>
          <w:t>19</w:t>
        </w:r>
        <w:r>
          <w:rPr>
            <w:noProof/>
            <w:webHidden/>
          </w:rPr>
          <w:fldChar w:fldCharType="end"/>
        </w:r>
      </w:hyperlink>
    </w:p>
    <w:p w14:paraId="260C751C" w14:textId="39D69D18" w:rsidR="00556104" w:rsidRDefault="00556104">
      <w:pPr>
        <w:pStyle w:val="TOC2"/>
        <w:rPr>
          <w:rFonts w:eastAsiaTheme="minorEastAsia"/>
          <w:b w:val="0"/>
          <w:noProof/>
          <w:kern w:val="2"/>
          <w:sz w:val="24"/>
          <w:szCs w:val="24"/>
          <w:lang w:eastAsia="en-AU"/>
          <w14:ligatures w14:val="standardContextual"/>
        </w:rPr>
      </w:pPr>
      <w:hyperlink w:anchor="_Toc227062745" w:history="1">
        <w:r w:rsidRPr="00DC4DDA">
          <w:rPr>
            <w:rStyle w:val="Hyperlink"/>
            <w:noProof/>
            <w14:scene3d>
              <w14:camera w14:prst="orthographicFront"/>
              <w14:lightRig w14:rig="threePt" w14:dir="t">
                <w14:rot w14:lat="0" w14:lon="0" w14:rev="0"/>
              </w14:lightRig>
            </w14:scene3d>
          </w:rPr>
          <w:t>5.6</w:t>
        </w:r>
        <w:r>
          <w:rPr>
            <w:rFonts w:eastAsiaTheme="minorEastAsia"/>
            <w:b w:val="0"/>
            <w:noProof/>
            <w:kern w:val="2"/>
            <w:sz w:val="24"/>
            <w:szCs w:val="24"/>
            <w:lang w:eastAsia="en-AU"/>
            <w14:ligatures w14:val="standardContextual"/>
          </w:rPr>
          <w:tab/>
        </w:r>
        <w:r w:rsidRPr="00DC4DDA">
          <w:rPr>
            <w:rStyle w:val="Hyperlink"/>
            <w:noProof/>
          </w:rPr>
          <w:t>Subcontractors</w:t>
        </w:r>
        <w:r>
          <w:rPr>
            <w:noProof/>
            <w:webHidden/>
          </w:rPr>
          <w:tab/>
        </w:r>
        <w:r>
          <w:rPr>
            <w:noProof/>
            <w:webHidden/>
          </w:rPr>
          <w:fldChar w:fldCharType="begin"/>
        </w:r>
        <w:r>
          <w:rPr>
            <w:noProof/>
            <w:webHidden/>
          </w:rPr>
          <w:instrText xml:space="preserve"> PAGEREF _Toc227062745 \h </w:instrText>
        </w:r>
        <w:r>
          <w:rPr>
            <w:noProof/>
            <w:webHidden/>
          </w:rPr>
        </w:r>
        <w:r>
          <w:rPr>
            <w:noProof/>
            <w:webHidden/>
          </w:rPr>
          <w:fldChar w:fldCharType="separate"/>
        </w:r>
        <w:r>
          <w:rPr>
            <w:noProof/>
            <w:webHidden/>
          </w:rPr>
          <w:t>19</w:t>
        </w:r>
        <w:r>
          <w:rPr>
            <w:noProof/>
            <w:webHidden/>
          </w:rPr>
          <w:fldChar w:fldCharType="end"/>
        </w:r>
      </w:hyperlink>
    </w:p>
    <w:p w14:paraId="46F579C1" w14:textId="5CF98B12" w:rsidR="00556104" w:rsidRDefault="00556104">
      <w:pPr>
        <w:pStyle w:val="TOC2"/>
        <w:rPr>
          <w:rFonts w:eastAsiaTheme="minorEastAsia"/>
          <w:b w:val="0"/>
          <w:noProof/>
          <w:kern w:val="2"/>
          <w:sz w:val="24"/>
          <w:szCs w:val="24"/>
          <w:lang w:eastAsia="en-AU"/>
          <w14:ligatures w14:val="standardContextual"/>
        </w:rPr>
      </w:pPr>
      <w:hyperlink w:anchor="_Toc227062746" w:history="1">
        <w:r w:rsidRPr="00DC4DDA">
          <w:rPr>
            <w:rStyle w:val="Hyperlink"/>
            <w:noProof/>
            <w14:scene3d>
              <w14:camera w14:prst="orthographicFront"/>
              <w14:lightRig w14:rig="threePt" w14:dir="t">
                <w14:rot w14:lat="0" w14:lon="0" w14:rev="0"/>
              </w14:lightRig>
            </w14:scene3d>
          </w:rPr>
          <w:t>5.7</w:t>
        </w:r>
        <w:r>
          <w:rPr>
            <w:rFonts w:eastAsiaTheme="minorEastAsia"/>
            <w:b w:val="0"/>
            <w:noProof/>
            <w:kern w:val="2"/>
            <w:sz w:val="24"/>
            <w:szCs w:val="24"/>
            <w:lang w:eastAsia="en-AU"/>
            <w14:ligatures w14:val="standardContextual"/>
          </w:rPr>
          <w:tab/>
        </w:r>
        <w:r w:rsidRPr="00DC4DDA">
          <w:rPr>
            <w:rStyle w:val="Hyperlink"/>
            <w:noProof/>
          </w:rPr>
          <w:t>HSE Management System Structure</w:t>
        </w:r>
        <w:r>
          <w:rPr>
            <w:noProof/>
            <w:webHidden/>
          </w:rPr>
          <w:tab/>
        </w:r>
        <w:r>
          <w:rPr>
            <w:noProof/>
            <w:webHidden/>
          </w:rPr>
          <w:fldChar w:fldCharType="begin"/>
        </w:r>
        <w:r>
          <w:rPr>
            <w:noProof/>
            <w:webHidden/>
          </w:rPr>
          <w:instrText xml:space="preserve"> PAGEREF _Toc227062746 \h </w:instrText>
        </w:r>
        <w:r>
          <w:rPr>
            <w:noProof/>
            <w:webHidden/>
          </w:rPr>
        </w:r>
        <w:r>
          <w:rPr>
            <w:noProof/>
            <w:webHidden/>
          </w:rPr>
          <w:fldChar w:fldCharType="separate"/>
        </w:r>
        <w:r>
          <w:rPr>
            <w:noProof/>
            <w:webHidden/>
          </w:rPr>
          <w:t>20</w:t>
        </w:r>
        <w:r>
          <w:rPr>
            <w:noProof/>
            <w:webHidden/>
          </w:rPr>
          <w:fldChar w:fldCharType="end"/>
        </w:r>
      </w:hyperlink>
    </w:p>
    <w:p w14:paraId="524CBEFF" w14:textId="32AE3087" w:rsidR="00556104" w:rsidRDefault="00556104">
      <w:pPr>
        <w:pStyle w:val="TOC2"/>
        <w:rPr>
          <w:rFonts w:eastAsiaTheme="minorEastAsia"/>
          <w:b w:val="0"/>
          <w:noProof/>
          <w:kern w:val="2"/>
          <w:sz w:val="24"/>
          <w:szCs w:val="24"/>
          <w:lang w:eastAsia="en-AU"/>
          <w14:ligatures w14:val="standardContextual"/>
        </w:rPr>
      </w:pPr>
      <w:hyperlink w:anchor="_Toc227062747" w:history="1">
        <w:r w:rsidRPr="00DC4DDA">
          <w:rPr>
            <w:rStyle w:val="Hyperlink"/>
            <w:noProof/>
            <w14:scene3d>
              <w14:camera w14:prst="orthographicFront"/>
              <w14:lightRig w14:rig="threePt" w14:dir="t">
                <w14:rot w14:lat="0" w14:lon="0" w14:rev="0"/>
              </w14:lightRig>
            </w14:scene3d>
          </w:rPr>
          <w:t>5.8</w:t>
        </w:r>
        <w:r>
          <w:rPr>
            <w:rFonts w:eastAsiaTheme="minorEastAsia"/>
            <w:b w:val="0"/>
            <w:noProof/>
            <w:kern w:val="2"/>
            <w:sz w:val="24"/>
            <w:szCs w:val="24"/>
            <w:lang w:eastAsia="en-AU"/>
            <w14:ligatures w14:val="standardContextual"/>
          </w:rPr>
          <w:tab/>
        </w:r>
        <w:r w:rsidRPr="00DC4DDA">
          <w:rPr>
            <w:rStyle w:val="Hyperlink"/>
            <w:noProof/>
          </w:rPr>
          <w:t>Document and Data Control</w:t>
        </w:r>
        <w:r>
          <w:rPr>
            <w:noProof/>
            <w:webHidden/>
          </w:rPr>
          <w:tab/>
        </w:r>
        <w:r>
          <w:rPr>
            <w:noProof/>
            <w:webHidden/>
          </w:rPr>
          <w:fldChar w:fldCharType="begin"/>
        </w:r>
        <w:r>
          <w:rPr>
            <w:noProof/>
            <w:webHidden/>
          </w:rPr>
          <w:instrText xml:space="preserve"> PAGEREF _Toc227062747 \h </w:instrText>
        </w:r>
        <w:r>
          <w:rPr>
            <w:noProof/>
            <w:webHidden/>
          </w:rPr>
        </w:r>
        <w:r>
          <w:rPr>
            <w:noProof/>
            <w:webHidden/>
          </w:rPr>
          <w:fldChar w:fldCharType="separate"/>
        </w:r>
        <w:r>
          <w:rPr>
            <w:noProof/>
            <w:webHidden/>
          </w:rPr>
          <w:t>21</w:t>
        </w:r>
        <w:r>
          <w:rPr>
            <w:noProof/>
            <w:webHidden/>
          </w:rPr>
          <w:fldChar w:fldCharType="end"/>
        </w:r>
      </w:hyperlink>
    </w:p>
    <w:p w14:paraId="65482D54" w14:textId="112B3D20" w:rsidR="00556104" w:rsidRDefault="00556104">
      <w:pPr>
        <w:pStyle w:val="TOC2"/>
        <w:rPr>
          <w:rFonts w:eastAsiaTheme="minorEastAsia"/>
          <w:b w:val="0"/>
          <w:noProof/>
          <w:kern w:val="2"/>
          <w:sz w:val="24"/>
          <w:szCs w:val="24"/>
          <w:lang w:eastAsia="en-AU"/>
          <w14:ligatures w14:val="standardContextual"/>
        </w:rPr>
      </w:pPr>
      <w:hyperlink w:anchor="_Toc227062748" w:history="1">
        <w:r w:rsidRPr="00DC4DDA">
          <w:rPr>
            <w:rStyle w:val="Hyperlink"/>
            <w:noProof/>
            <w14:scene3d>
              <w14:camera w14:prst="orthographicFront"/>
              <w14:lightRig w14:rig="threePt" w14:dir="t">
                <w14:rot w14:lat="0" w14:lon="0" w14:rev="0"/>
              </w14:lightRig>
            </w14:scene3d>
          </w:rPr>
          <w:t>5.9</w:t>
        </w:r>
        <w:r>
          <w:rPr>
            <w:rFonts w:eastAsiaTheme="minorEastAsia"/>
            <w:b w:val="0"/>
            <w:noProof/>
            <w:kern w:val="2"/>
            <w:sz w:val="24"/>
            <w:szCs w:val="24"/>
            <w:lang w:eastAsia="en-AU"/>
            <w14:ligatures w14:val="standardContextual"/>
          </w:rPr>
          <w:tab/>
        </w:r>
        <w:r w:rsidRPr="00DC4DDA">
          <w:rPr>
            <w:rStyle w:val="Hyperlink"/>
            <w:noProof/>
          </w:rPr>
          <w:t>Records and Records Management</w:t>
        </w:r>
        <w:r>
          <w:rPr>
            <w:noProof/>
            <w:webHidden/>
          </w:rPr>
          <w:tab/>
        </w:r>
        <w:r>
          <w:rPr>
            <w:noProof/>
            <w:webHidden/>
          </w:rPr>
          <w:fldChar w:fldCharType="begin"/>
        </w:r>
        <w:r>
          <w:rPr>
            <w:noProof/>
            <w:webHidden/>
          </w:rPr>
          <w:instrText xml:space="preserve"> PAGEREF _Toc227062748 \h </w:instrText>
        </w:r>
        <w:r>
          <w:rPr>
            <w:noProof/>
            <w:webHidden/>
          </w:rPr>
        </w:r>
        <w:r>
          <w:rPr>
            <w:noProof/>
            <w:webHidden/>
          </w:rPr>
          <w:fldChar w:fldCharType="separate"/>
        </w:r>
        <w:r>
          <w:rPr>
            <w:noProof/>
            <w:webHidden/>
          </w:rPr>
          <w:t>21</w:t>
        </w:r>
        <w:r>
          <w:rPr>
            <w:noProof/>
            <w:webHidden/>
          </w:rPr>
          <w:fldChar w:fldCharType="end"/>
        </w:r>
      </w:hyperlink>
    </w:p>
    <w:p w14:paraId="1CFFD08D" w14:textId="7380FC45" w:rsidR="00556104" w:rsidRDefault="00556104">
      <w:pPr>
        <w:pStyle w:val="TOC2"/>
        <w:rPr>
          <w:rFonts w:eastAsiaTheme="minorEastAsia"/>
          <w:b w:val="0"/>
          <w:noProof/>
          <w:kern w:val="2"/>
          <w:sz w:val="24"/>
          <w:szCs w:val="24"/>
          <w:lang w:eastAsia="en-AU"/>
          <w14:ligatures w14:val="standardContextual"/>
        </w:rPr>
      </w:pPr>
      <w:hyperlink w:anchor="_Toc227062749" w:history="1">
        <w:r w:rsidRPr="00DC4DDA">
          <w:rPr>
            <w:rStyle w:val="Hyperlink"/>
            <w:noProof/>
            <w14:scene3d>
              <w14:camera w14:prst="orthographicFront"/>
              <w14:lightRig w14:rig="threePt" w14:dir="t">
                <w14:rot w14:lat="0" w14:lon="0" w14:rev="0"/>
              </w14:lightRig>
            </w14:scene3d>
          </w:rPr>
          <w:t>5.10</w:t>
        </w:r>
        <w:r>
          <w:rPr>
            <w:rFonts w:eastAsiaTheme="minorEastAsia"/>
            <w:b w:val="0"/>
            <w:noProof/>
            <w:kern w:val="2"/>
            <w:sz w:val="24"/>
            <w:szCs w:val="24"/>
            <w:lang w:eastAsia="en-AU"/>
            <w14:ligatures w14:val="standardContextual"/>
          </w:rPr>
          <w:tab/>
        </w:r>
        <w:r w:rsidRPr="00DC4DDA">
          <w:rPr>
            <w:rStyle w:val="Hyperlink"/>
            <w:noProof/>
          </w:rPr>
          <w:t>Responsibility and Accountability</w:t>
        </w:r>
        <w:r>
          <w:rPr>
            <w:noProof/>
            <w:webHidden/>
          </w:rPr>
          <w:tab/>
        </w:r>
        <w:r>
          <w:rPr>
            <w:noProof/>
            <w:webHidden/>
          </w:rPr>
          <w:fldChar w:fldCharType="begin"/>
        </w:r>
        <w:r>
          <w:rPr>
            <w:noProof/>
            <w:webHidden/>
          </w:rPr>
          <w:instrText xml:space="preserve"> PAGEREF _Toc227062749 \h </w:instrText>
        </w:r>
        <w:r>
          <w:rPr>
            <w:noProof/>
            <w:webHidden/>
          </w:rPr>
        </w:r>
        <w:r>
          <w:rPr>
            <w:noProof/>
            <w:webHidden/>
          </w:rPr>
          <w:fldChar w:fldCharType="separate"/>
        </w:r>
        <w:r>
          <w:rPr>
            <w:noProof/>
            <w:webHidden/>
          </w:rPr>
          <w:t>22</w:t>
        </w:r>
        <w:r>
          <w:rPr>
            <w:noProof/>
            <w:webHidden/>
          </w:rPr>
          <w:fldChar w:fldCharType="end"/>
        </w:r>
      </w:hyperlink>
    </w:p>
    <w:p w14:paraId="1CF06D51" w14:textId="55A5B8A5" w:rsidR="00556104" w:rsidRDefault="00556104">
      <w:pPr>
        <w:pStyle w:val="TOC3"/>
        <w:tabs>
          <w:tab w:val="left" w:pos="1760"/>
          <w:tab w:val="right" w:leader="dot" w:pos="9628"/>
        </w:tabs>
        <w:rPr>
          <w:rFonts w:eastAsiaTheme="minorEastAsia"/>
          <w:b w:val="0"/>
          <w:noProof/>
          <w:kern w:val="2"/>
          <w:szCs w:val="24"/>
          <w:lang w:eastAsia="en-AU"/>
          <w14:ligatures w14:val="standardContextual"/>
        </w:rPr>
      </w:pPr>
      <w:hyperlink w:anchor="_Toc227062750" w:history="1">
        <w:r w:rsidRPr="00DC4DDA">
          <w:rPr>
            <w:rStyle w:val="Hyperlink"/>
            <w:noProof/>
            <w14:scene3d>
              <w14:camera w14:prst="orthographicFront"/>
              <w14:lightRig w14:rig="threePt" w14:dir="t">
                <w14:rot w14:lat="0" w14:lon="0" w14:rev="0"/>
              </w14:lightRig>
            </w14:scene3d>
          </w:rPr>
          <w:t>5.10.1</w:t>
        </w:r>
        <w:r>
          <w:rPr>
            <w:rFonts w:eastAsiaTheme="minorEastAsia"/>
            <w:b w:val="0"/>
            <w:noProof/>
            <w:kern w:val="2"/>
            <w:szCs w:val="24"/>
            <w:lang w:eastAsia="en-AU"/>
            <w14:ligatures w14:val="standardContextual"/>
          </w:rPr>
          <w:tab/>
        </w:r>
        <w:r w:rsidRPr="00DC4DDA">
          <w:rPr>
            <w:rStyle w:val="Hyperlink"/>
            <w:noProof/>
          </w:rPr>
          <w:t>HSE Responsibilities for All SCEE Workers</w:t>
        </w:r>
        <w:r>
          <w:rPr>
            <w:noProof/>
            <w:webHidden/>
          </w:rPr>
          <w:tab/>
        </w:r>
        <w:r>
          <w:rPr>
            <w:noProof/>
            <w:webHidden/>
          </w:rPr>
          <w:fldChar w:fldCharType="begin"/>
        </w:r>
        <w:r>
          <w:rPr>
            <w:noProof/>
            <w:webHidden/>
          </w:rPr>
          <w:instrText xml:space="preserve"> PAGEREF _Toc227062750 \h </w:instrText>
        </w:r>
        <w:r>
          <w:rPr>
            <w:noProof/>
            <w:webHidden/>
          </w:rPr>
        </w:r>
        <w:r>
          <w:rPr>
            <w:noProof/>
            <w:webHidden/>
          </w:rPr>
          <w:fldChar w:fldCharType="separate"/>
        </w:r>
        <w:r>
          <w:rPr>
            <w:noProof/>
            <w:webHidden/>
          </w:rPr>
          <w:t>22</w:t>
        </w:r>
        <w:r>
          <w:rPr>
            <w:noProof/>
            <w:webHidden/>
          </w:rPr>
          <w:fldChar w:fldCharType="end"/>
        </w:r>
      </w:hyperlink>
    </w:p>
    <w:p w14:paraId="4E9E89D3" w14:textId="6A6AD6E8" w:rsidR="00556104" w:rsidRDefault="00556104">
      <w:pPr>
        <w:pStyle w:val="TOC3"/>
        <w:tabs>
          <w:tab w:val="left" w:pos="1760"/>
          <w:tab w:val="right" w:leader="dot" w:pos="9628"/>
        </w:tabs>
        <w:rPr>
          <w:rFonts w:eastAsiaTheme="minorEastAsia"/>
          <w:b w:val="0"/>
          <w:noProof/>
          <w:kern w:val="2"/>
          <w:szCs w:val="24"/>
          <w:lang w:eastAsia="en-AU"/>
          <w14:ligatures w14:val="standardContextual"/>
        </w:rPr>
      </w:pPr>
      <w:hyperlink w:anchor="_Toc227062751" w:history="1">
        <w:r w:rsidRPr="00DC4DDA">
          <w:rPr>
            <w:rStyle w:val="Hyperlink"/>
            <w:noProof/>
            <w14:scene3d>
              <w14:camera w14:prst="orthographicFront"/>
              <w14:lightRig w14:rig="threePt" w14:dir="t">
                <w14:rot w14:lat="0" w14:lon="0" w14:rev="0"/>
              </w14:lightRig>
            </w14:scene3d>
          </w:rPr>
          <w:t>5.10.2</w:t>
        </w:r>
        <w:r>
          <w:rPr>
            <w:rFonts w:eastAsiaTheme="minorEastAsia"/>
            <w:b w:val="0"/>
            <w:noProof/>
            <w:kern w:val="2"/>
            <w:szCs w:val="24"/>
            <w:lang w:eastAsia="en-AU"/>
            <w14:ligatures w14:val="standardContextual"/>
          </w:rPr>
          <w:tab/>
        </w:r>
        <w:r w:rsidRPr="00DC4DDA">
          <w:rPr>
            <w:rStyle w:val="Hyperlink"/>
            <w:noProof/>
          </w:rPr>
          <w:t>Project Manager</w:t>
        </w:r>
        <w:r>
          <w:rPr>
            <w:noProof/>
            <w:webHidden/>
          </w:rPr>
          <w:tab/>
        </w:r>
        <w:r>
          <w:rPr>
            <w:noProof/>
            <w:webHidden/>
          </w:rPr>
          <w:fldChar w:fldCharType="begin"/>
        </w:r>
        <w:r>
          <w:rPr>
            <w:noProof/>
            <w:webHidden/>
          </w:rPr>
          <w:instrText xml:space="preserve"> PAGEREF _Toc227062751 \h </w:instrText>
        </w:r>
        <w:r>
          <w:rPr>
            <w:noProof/>
            <w:webHidden/>
          </w:rPr>
        </w:r>
        <w:r>
          <w:rPr>
            <w:noProof/>
            <w:webHidden/>
          </w:rPr>
          <w:fldChar w:fldCharType="separate"/>
        </w:r>
        <w:r>
          <w:rPr>
            <w:noProof/>
            <w:webHidden/>
          </w:rPr>
          <w:t>23</w:t>
        </w:r>
        <w:r>
          <w:rPr>
            <w:noProof/>
            <w:webHidden/>
          </w:rPr>
          <w:fldChar w:fldCharType="end"/>
        </w:r>
      </w:hyperlink>
    </w:p>
    <w:p w14:paraId="331A55D8" w14:textId="263BB138" w:rsidR="00556104" w:rsidRDefault="00556104">
      <w:pPr>
        <w:pStyle w:val="TOC3"/>
        <w:tabs>
          <w:tab w:val="left" w:pos="1760"/>
          <w:tab w:val="right" w:leader="dot" w:pos="9628"/>
        </w:tabs>
        <w:rPr>
          <w:rFonts w:eastAsiaTheme="minorEastAsia"/>
          <w:b w:val="0"/>
          <w:noProof/>
          <w:kern w:val="2"/>
          <w:szCs w:val="24"/>
          <w:lang w:eastAsia="en-AU"/>
          <w14:ligatures w14:val="standardContextual"/>
        </w:rPr>
      </w:pPr>
      <w:hyperlink w:anchor="_Toc227062752" w:history="1">
        <w:r w:rsidRPr="00DC4DDA">
          <w:rPr>
            <w:rStyle w:val="Hyperlink"/>
            <w:noProof/>
            <w14:scene3d>
              <w14:camera w14:prst="orthographicFront"/>
              <w14:lightRig w14:rig="threePt" w14:dir="t">
                <w14:rot w14:lat="0" w14:lon="0" w14:rev="0"/>
              </w14:lightRig>
            </w14:scene3d>
          </w:rPr>
          <w:t>5.10.3</w:t>
        </w:r>
        <w:r>
          <w:rPr>
            <w:rFonts w:eastAsiaTheme="minorEastAsia"/>
            <w:b w:val="0"/>
            <w:noProof/>
            <w:kern w:val="2"/>
            <w:szCs w:val="24"/>
            <w:lang w:eastAsia="en-AU"/>
            <w14:ligatures w14:val="standardContextual"/>
          </w:rPr>
          <w:tab/>
        </w:r>
        <w:r w:rsidRPr="00DC4DDA">
          <w:rPr>
            <w:rStyle w:val="Hyperlink"/>
            <w:noProof/>
          </w:rPr>
          <w:t>HSE Advisor</w:t>
        </w:r>
        <w:r>
          <w:rPr>
            <w:noProof/>
            <w:webHidden/>
          </w:rPr>
          <w:tab/>
        </w:r>
        <w:r>
          <w:rPr>
            <w:noProof/>
            <w:webHidden/>
          </w:rPr>
          <w:fldChar w:fldCharType="begin"/>
        </w:r>
        <w:r>
          <w:rPr>
            <w:noProof/>
            <w:webHidden/>
          </w:rPr>
          <w:instrText xml:space="preserve"> PAGEREF _Toc227062752 \h </w:instrText>
        </w:r>
        <w:r>
          <w:rPr>
            <w:noProof/>
            <w:webHidden/>
          </w:rPr>
        </w:r>
        <w:r>
          <w:rPr>
            <w:noProof/>
            <w:webHidden/>
          </w:rPr>
          <w:fldChar w:fldCharType="separate"/>
        </w:r>
        <w:r>
          <w:rPr>
            <w:noProof/>
            <w:webHidden/>
          </w:rPr>
          <w:t>24</w:t>
        </w:r>
        <w:r>
          <w:rPr>
            <w:noProof/>
            <w:webHidden/>
          </w:rPr>
          <w:fldChar w:fldCharType="end"/>
        </w:r>
      </w:hyperlink>
    </w:p>
    <w:p w14:paraId="145C126B" w14:textId="3A5A2BFC" w:rsidR="00556104" w:rsidRDefault="00556104">
      <w:pPr>
        <w:pStyle w:val="TOC3"/>
        <w:tabs>
          <w:tab w:val="left" w:pos="1760"/>
          <w:tab w:val="right" w:leader="dot" w:pos="9628"/>
        </w:tabs>
        <w:rPr>
          <w:rFonts w:eastAsiaTheme="minorEastAsia"/>
          <w:b w:val="0"/>
          <w:noProof/>
          <w:kern w:val="2"/>
          <w:szCs w:val="24"/>
          <w:lang w:eastAsia="en-AU"/>
          <w14:ligatures w14:val="standardContextual"/>
        </w:rPr>
      </w:pPr>
      <w:hyperlink w:anchor="_Toc227062753" w:history="1">
        <w:r w:rsidRPr="00DC4DDA">
          <w:rPr>
            <w:rStyle w:val="Hyperlink"/>
            <w:noProof/>
            <w14:scene3d>
              <w14:camera w14:prst="orthographicFront"/>
              <w14:lightRig w14:rig="threePt" w14:dir="t">
                <w14:rot w14:lat="0" w14:lon="0" w14:rev="0"/>
              </w14:lightRig>
            </w14:scene3d>
          </w:rPr>
          <w:t>5.10.4</w:t>
        </w:r>
        <w:r>
          <w:rPr>
            <w:rFonts w:eastAsiaTheme="minorEastAsia"/>
            <w:b w:val="0"/>
            <w:noProof/>
            <w:kern w:val="2"/>
            <w:szCs w:val="24"/>
            <w:lang w:eastAsia="en-AU"/>
            <w14:ligatures w14:val="standardContextual"/>
          </w:rPr>
          <w:tab/>
        </w:r>
        <w:r w:rsidRPr="00DC4DDA">
          <w:rPr>
            <w:rStyle w:val="Hyperlink"/>
            <w:noProof/>
          </w:rPr>
          <w:t>Construction Manager/Supervisors</w:t>
        </w:r>
        <w:r>
          <w:rPr>
            <w:noProof/>
            <w:webHidden/>
          </w:rPr>
          <w:tab/>
        </w:r>
        <w:r>
          <w:rPr>
            <w:noProof/>
            <w:webHidden/>
          </w:rPr>
          <w:fldChar w:fldCharType="begin"/>
        </w:r>
        <w:r>
          <w:rPr>
            <w:noProof/>
            <w:webHidden/>
          </w:rPr>
          <w:instrText xml:space="preserve"> PAGEREF _Toc227062753 \h </w:instrText>
        </w:r>
        <w:r>
          <w:rPr>
            <w:noProof/>
            <w:webHidden/>
          </w:rPr>
        </w:r>
        <w:r>
          <w:rPr>
            <w:noProof/>
            <w:webHidden/>
          </w:rPr>
          <w:fldChar w:fldCharType="separate"/>
        </w:r>
        <w:r>
          <w:rPr>
            <w:noProof/>
            <w:webHidden/>
          </w:rPr>
          <w:t>25</w:t>
        </w:r>
        <w:r>
          <w:rPr>
            <w:noProof/>
            <w:webHidden/>
          </w:rPr>
          <w:fldChar w:fldCharType="end"/>
        </w:r>
      </w:hyperlink>
    </w:p>
    <w:p w14:paraId="2B3B4945" w14:textId="77AACFE2" w:rsidR="00556104" w:rsidRDefault="00556104">
      <w:pPr>
        <w:pStyle w:val="TOC3"/>
        <w:tabs>
          <w:tab w:val="left" w:pos="1760"/>
          <w:tab w:val="right" w:leader="dot" w:pos="9628"/>
        </w:tabs>
        <w:rPr>
          <w:rFonts w:eastAsiaTheme="minorEastAsia"/>
          <w:b w:val="0"/>
          <w:noProof/>
          <w:kern w:val="2"/>
          <w:szCs w:val="24"/>
          <w:lang w:eastAsia="en-AU"/>
          <w14:ligatures w14:val="standardContextual"/>
        </w:rPr>
      </w:pPr>
      <w:hyperlink w:anchor="_Toc227062754" w:history="1">
        <w:r w:rsidRPr="00DC4DDA">
          <w:rPr>
            <w:rStyle w:val="Hyperlink"/>
            <w:noProof/>
            <w14:scene3d>
              <w14:camera w14:prst="orthographicFront"/>
              <w14:lightRig w14:rig="threePt" w14:dir="t">
                <w14:rot w14:lat="0" w14:lon="0" w14:rev="0"/>
              </w14:lightRig>
            </w14:scene3d>
          </w:rPr>
          <w:t>5.10.5</w:t>
        </w:r>
        <w:r>
          <w:rPr>
            <w:rFonts w:eastAsiaTheme="minorEastAsia"/>
            <w:b w:val="0"/>
            <w:noProof/>
            <w:kern w:val="2"/>
            <w:szCs w:val="24"/>
            <w:lang w:eastAsia="en-AU"/>
            <w14:ligatures w14:val="standardContextual"/>
          </w:rPr>
          <w:tab/>
        </w:r>
        <w:r w:rsidRPr="00DC4DDA">
          <w:rPr>
            <w:rStyle w:val="Hyperlink"/>
            <w:noProof/>
          </w:rPr>
          <w:t>Health and Safety Representatives</w:t>
        </w:r>
        <w:r>
          <w:rPr>
            <w:noProof/>
            <w:webHidden/>
          </w:rPr>
          <w:tab/>
        </w:r>
        <w:r>
          <w:rPr>
            <w:noProof/>
            <w:webHidden/>
          </w:rPr>
          <w:fldChar w:fldCharType="begin"/>
        </w:r>
        <w:r>
          <w:rPr>
            <w:noProof/>
            <w:webHidden/>
          </w:rPr>
          <w:instrText xml:space="preserve"> PAGEREF _Toc227062754 \h </w:instrText>
        </w:r>
        <w:r>
          <w:rPr>
            <w:noProof/>
            <w:webHidden/>
          </w:rPr>
        </w:r>
        <w:r>
          <w:rPr>
            <w:noProof/>
            <w:webHidden/>
          </w:rPr>
          <w:fldChar w:fldCharType="separate"/>
        </w:r>
        <w:r>
          <w:rPr>
            <w:noProof/>
            <w:webHidden/>
          </w:rPr>
          <w:t>26</w:t>
        </w:r>
        <w:r>
          <w:rPr>
            <w:noProof/>
            <w:webHidden/>
          </w:rPr>
          <w:fldChar w:fldCharType="end"/>
        </w:r>
      </w:hyperlink>
    </w:p>
    <w:p w14:paraId="1C76B0F6" w14:textId="7047D790" w:rsidR="00556104" w:rsidRDefault="00556104">
      <w:pPr>
        <w:pStyle w:val="TOC1"/>
        <w:rPr>
          <w:rFonts w:eastAsiaTheme="minorEastAsia"/>
          <w:b w:val="0"/>
          <w:noProof/>
          <w:kern w:val="2"/>
          <w:sz w:val="24"/>
          <w:szCs w:val="24"/>
          <w:lang w:eastAsia="en-AU"/>
          <w14:ligatures w14:val="standardContextual"/>
        </w:rPr>
      </w:pPr>
      <w:hyperlink w:anchor="_Toc227062755" w:history="1">
        <w:r w:rsidRPr="00DC4DDA">
          <w:rPr>
            <w:rStyle w:val="Hyperlink"/>
            <w:noProof/>
          </w:rPr>
          <w:t>6</w:t>
        </w:r>
        <w:r>
          <w:rPr>
            <w:rFonts w:eastAsiaTheme="minorEastAsia"/>
            <w:b w:val="0"/>
            <w:noProof/>
            <w:kern w:val="2"/>
            <w:sz w:val="24"/>
            <w:szCs w:val="24"/>
            <w:lang w:eastAsia="en-AU"/>
            <w14:ligatures w14:val="standardContextual"/>
          </w:rPr>
          <w:tab/>
        </w:r>
        <w:r w:rsidRPr="00DC4DDA">
          <w:rPr>
            <w:rStyle w:val="Hyperlink"/>
            <w:noProof/>
          </w:rPr>
          <w:t>Personnel Management</w:t>
        </w:r>
        <w:r>
          <w:rPr>
            <w:noProof/>
            <w:webHidden/>
          </w:rPr>
          <w:tab/>
        </w:r>
        <w:r>
          <w:rPr>
            <w:noProof/>
            <w:webHidden/>
          </w:rPr>
          <w:fldChar w:fldCharType="begin"/>
        </w:r>
        <w:r>
          <w:rPr>
            <w:noProof/>
            <w:webHidden/>
          </w:rPr>
          <w:instrText xml:space="preserve"> PAGEREF _Toc227062755 \h </w:instrText>
        </w:r>
        <w:r>
          <w:rPr>
            <w:noProof/>
            <w:webHidden/>
          </w:rPr>
        </w:r>
        <w:r>
          <w:rPr>
            <w:noProof/>
            <w:webHidden/>
          </w:rPr>
          <w:fldChar w:fldCharType="separate"/>
        </w:r>
        <w:r>
          <w:rPr>
            <w:noProof/>
            <w:webHidden/>
          </w:rPr>
          <w:t>26</w:t>
        </w:r>
        <w:r>
          <w:rPr>
            <w:noProof/>
            <w:webHidden/>
          </w:rPr>
          <w:fldChar w:fldCharType="end"/>
        </w:r>
      </w:hyperlink>
    </w:p>
    <w:p w14:paraId="106F9F7E" w14:textId="2FF9D8AC" w:rsidR="00556104" w:rsidRDefault="00556104">
      <w:pPr>
        <w:pStyle w:val="TOC2"/>
        <w:rPr>
          <w:rFonts w:eastAsiaTheme="minorEastAsia"/>
          <w:b w:val="0"/>
          <w:noProof/>
          <w:kern w:val="2"/>
          <w:sz w:val="24"/>
          <w:szCs w:val="24"/>
          <w:lang w:eastAsia="en-AU"/>
          <w14:ligatures w14:val="standardContextual"/>
        </w:rPr>
      </w:pPr>
      <w:hyperlink w:anchor="_Toc227062756" w:history="1">
        <w:r w:rsidRPr="00DC4DDA">
          <w:rPr>
            <w:rStyle w:val="Hyperlink"/>
            <w:noProof/>
            <w14:scene3d>
              <w14:camera w14:prst="orthographicFront"/>
              <w14:lightRig w14:rig="threePt" w14:dir="t">
                <w14:rot w14:lat="0" w14:lon="0" w14:rev="0"/>
              </w14:lightRig>
            </w14:scene3d>
          </w:rPr>
          <w:t>6.1</w:t>
        </w:r>
        <w:r>
          <w:rPr>
            <w:rFonts w:eastAsiaTheme="minorEastAsia"/>
            <w:b w:val="0"/>
            <w:noProof/>
            <w:kern w:val="2"/>
            <w:sz w:val="24"/>
            <w:szCs w:val="24"/>
            <w:lang w:eastAsia="en-AU"/>
            <w14:ligatures w14:val="standardContextual"/>
          </w:rPr>
          <w:tab/>
        </w:r>
        <w:r w:rsidRPr="00DC4DDA">
          <w:rPr>
            <w:rStyle w:val="Hyperlink"/>
            <w:noProof/>
          </w:rPr>
          <w:t>Worker and Sub-Contractor Selection and Mobilisation</w:t>
        </w:r>
        <w:r>
          <w:rPr>
            <w:noProof/>
            <w:webHidden/>
          </w:rPr>
          <w:tab/>
        </w:r>
        <w:r>
          <w:rPr>
            <w:noProof/>
            <w:webHidden/>
          </w:rPr>
          <w:fldChar w:fldCharType="begin"/>
        </w:r>
        <w:r>
          <w:rPr>
            <w:noProof/>
            <w:webHidden/>
          </w:rPr>
          <w:instrText xml:space="preserve"> PAGEREF _Toc227062756 \h </w:instrText>
        </w:r>
        <w:r>
          <w:rPr>
            <w:noProof/>
            <w:webHidden/>
          </w:rPr>
        </w:r>
        <w:r>
          <w:rPr>
            <w:noProof/>
            <w:webHidden/>
          </w:rPr>
          <w:fldChar w:fldCharType="separate"/>
        </w:r>
        <w:r>
          <w:rPr>
            <w:noProof/>
            <w:webHidden/>
          </w:rPr>
          <w:t>26</w:t>
        </w:r>
        <w:r>
          <w:rPr>
            <w:noProof/>
            <w:webHidden/>
          </w:rPr>
          <w:fldChar w:fldCharType="end"/>
        </w:r>
      </w:hyperlink>
    </w:p>
    <w:p w14:paraId="25465B40" w14:textId="79C0AE20" w:rsidR="00556104" w:rsidRDefault="00556104">
      <w:pPr>
        <w:pStyle w:val="TOC2"/>
        <w:rPr>
          <w:rFonts w:eastAsiaTheme="minorEastAsia"/>
          <w:b w:val="0"/>
          <w:noProof/>
          <w:kern w:val="2"/>
          <w:sz w:val="24"/>
          <w:szCs w:val="24"/>
          <w:lang w:eastAsia="en-AU"/>
          <w14:ligatures w14:val="standardContextual"/>
        </w:rPr>
      </w:pPr>
      <w:hyperlink w:anchor="_Toc227062757" w:history="1">
        <w:r w:rsidRPr="00DC4DDA">
          <w:rPr>
            <w:rStyle w:val="Hyperlink"/>
            <w:noProof/>
            <w14:scene3d>
              <w14:camera w14:prst="orthographicFront"/>
              <w14:lightRig w14:rig="threePt" w14:dir="t">
                <w14:rot w14:lat="0" w14:lon="0" w14:rev="0"/>
              </w14:lightRig>
            </w14:scene3d>
          </w:rPr>
          <w:t>6.2</w:t>
        </w:r>
        <w:r>
          <w:rPr>
            <w:rFonts w:eastAsiaTheme="minorEastAsia"/>
            <w:b w:val="0"/>
            <w:noProof/>
            <w:kern w:val="2"/>
            <w:sz w:val="24"/>
            <w:szCs w:val="24"/>
            <w:lang w:eastAsia="en-AU"/>
            <w14:ligatures w14:val="standardContextual"/>
          </w:rPr>
          <w:tab/>
        </w:r>
        <w:r w:rsidRPr="00DC4DDA">
          <w:rPr>
            <w:rStyle w:val="Hyperlink"/>
            <w:noProof/>
          </w:rPr>
          <w:t>Pre-Employment Medicals</w:t>
        </w:r>
        <w:r>
          <w:rPr>
            <w:noProof/>
            <w:webHidden/>
          </w:rPr>
          <w:tab/>
        </w:r>
        <w:r>
          <w:rPr>
            <w:noProof/>
            <w:webHidden/>
          </w:rPr>
          <w:fldChar w:fldCharType="begin"/>
        </w:r>
        <w:r>
          <w:rPr>
            <w:noProof/>
            <w:webHidden/>
          </w:rPr>
          <w:instrText xml:space="preserve"> PAGEREF _Toc227062757 \h </w:instrText>
        </w:r>
        <w:r>
          <w:rPr>
            <w:noProof/>
            <w:webHidden/>
          </w:rPr>
        </w:r>
        <w:r>
          <w:rPr>
            <w:noProof/>
            <w:webHidden/>
          </w:rPr>
          <w:fldChar w:fldCharType="separate"/>
        </w:r>
        <w:r>
          <w:rPr>
            <w:noProof/>
            <w:webHidden/>
          </w:rPr>
          <w:t>27</w:t>
        </w:r>
        <w:r>
          <w:rPr>
            <w:noProof/>
            <w:webHidden/>
          </w:rPr>
          <w:fldChar w:fldCharType="end"/>
        </w:r>
      </w:hyperlink>
    </w:p>
    <w:p w14:paraId="17275BC0" w14:textId="3EAC5D63" w:rsidR="00556104" w:rsidRDefault="00556104">
      <w:pPr>
        <w:pStyle w:val="TOC2"/>
        <w:rPr>
          <w:rFonts w:eastAsiaTheme="minorEastAsia"/>
          <w:b w:val="0"/>
          <w:noProof/>
          <w:kern w:val="2"/>
          <w:sz w:val="24"/>
          <w:szCs w:val="24"/>
          <w:lang w:eastAsia="en-AU"/>
          <w14:ligatures w14:val="standardContextual"/>
        </w:rPr>
      </w:pPr>
      <w:hyperlink w:anchor="_Toc227062758" w:history="1">
        <w:r w:rsidRPr="00DC4DDA">
          <w:rPr>
            <w:rStyle w:val="Hyperlink"/>
            <w:noProof/>
            <w14:scene3d>
              <w14:camera w14:prst="orthographicFront"/>
              <w14:lightRig w14:rig="threePt" w14:dir="t">
                <w14:rot w14:lat="0" w14:lon="0" w14:rev="0"/>
              </w14:lightRig>
            </w14:scene3d>
          </w:rPr>
          <w:t>6.3</w:t>
        </w:r>
        <w:r>
          <w:rPr>
            <w:rFonts w:eastAsiaTheme="minorEastAsia"/>
            <w:b w:val="0"/>
            <w:noProof/>
            <w:kern w:val="2"/>
            <w:sz w:val="24"/>
            <w:szCs w:val="24"/>
            <w:lang w:eastAsia="en-AU"/>
            <w14:ligatures w14:val="standardContextual"/>
          </w:rPr>
          <w:tab/>
        </w:r>
        <w:r w:rsidRPr="00DC4DDA">
          <w:rPr>
            <w:rStyle w:val="Hyperlink"/>
            <w:noProof/>
          </w:rPr>
          <w:t>Induction, Training and Competency</w:t>
        </w:r>
        <w:r>
          <w:rPr>
            <w:noProof/>
            <w:webHidden/>
          </w:rPr>
          <w:tab/>
        </w:r>
        <w:r>
          <w:rPr>
            <w:noProof/>
            <w:webHidden/>
          </w:rPr>
          <w:fldChar w:fldCharType="begin"/>
        </w:r>
        <w:r>
          <w:rPr>
            <w:noProof/>
            <w:webHidden/>
          </w:rPr>
          <w:instrText xml:space="preserve"> PAGEREF _Toc227062758 \h </w:instrText>
        </w:r>
        <w:r>
          <w:rPr>
            <w:noProof/>
            <w:webHidden/>
          </w:rPr>
        </w:r>
        <w:r>
          <w:rPr>
            <w:noProof/>
            <w:webHidden/>
          </w:rPr>
          <w:fldChar w:fldCharType="separate"/>
        </w:r>
        <w:r>
          <w:rPr>
            <w:noProof/>
            <w:webHidden/>
          </w:rPr>
          <w:t>27</w:t>
        </w:r>
        <w:r>
          <w:rPr>
            <w:noProof/>
            <w:webHidden/>
          </w:rPr>
          <w:fldChar w:fldCharType="end"/>
        </w:r>
      </w:hyperlink>
    </w:p>
    <w:p w14:paraId="5BF7A2C0" w14:textId="69774567" w:rsidR="00556104" w:rsidRDefault="00556104">
      <w:pPr>
        <w:pStyle w:val="TOC2"/>
        <w:rPr>
          <w:rFonts w:eastAsiaTheme="minorEastAsia"/>
          <w:b w:val="0"/>
          <w:noProof/>
          <w:kern w:val="2"/>
          <w:sz w:val="24"/>
          <w:szCs w:val="24"/>
          <w:lang w:eastAsia="en-AU"/>
          <w14:ligatures w14:val="standardContextual"/>
        </w:rPr>
      </w:pPr>
      <w:hyperlink w:anchor="_Toc227062759" w:history="1">
        <w:r w:rsidRPr="00DC4DDA">
          <w:rPr>
            <w:rStyle w:val="Hyperlink"/>
            <w:noProof/>
            <w14:scene3d>
              <w14:camera w14:prst="orthographicFront"/>
              <w14:lightRig w14:rig="threePt" w14:dir="t">
                <w14:rot w14:lat="0" w14:lon="0" w14:rev="0"/>
              </w14:lightRig>
            </w14:scene3d>
          </w:rPr>
          <w:t>6.4</w:t>
        </w:r>
        <w:r>
          <w:rPr>
            <w:rFonts w:eastAsiaTheme="minorEastAsia"/>
            <w:b w:val="0"/>
            <w:noProof/>
            <w:kern w:val="2"/>
            <w:sz w:val="24"/>
            <w:szCs w:val="24"/>
            <w:lang w:eastAsia="en-AU"/>
            <w14:ligatures w14:val="standardContextual"/>
          </w:rPr>
          <w:tab/>
        </w:r>
        <w:r w:rsidRPr="00DC4DDA">
          <w:rPr>
            <w:rStyle w:val="Hyperlink"/>
            <w:noProof/>
          </w:rPr>
          <w:t>4WD Training</w:t>
        </w:r>
        <w:r>
          <w:rPr>
            <w:noProof/>
            <w:webHidden/>
          </w:rPr>
          <w:tab/>
        </w:r>
        <w:r>
          <w:rPr>
            <w:noProof/>
            <w:webHidden/>
          </w:rPr>
          <w:fldChar w:fldCharType="begin"/>
        </w:r>
        <w:r>
          <w:rPr>
            <w:noProof/>
            <w:webHidden/>
          </w:rPr>
          <w:instrText xml:space="preserve"> PAGEREF _Toc227062759 \h </w:instrText>
        </w:r>
        <w:r>
          <w:rPr>
            <w:noProof/>
            <w:webHidden/>
          </w:rPr>
        </w:r>
        <w:r>
          <w:rPr>
            <w:noProof/>
            <w:webHidden/>
          </w:rPr>
          <w:fldChar w:fldCharType="separate"/>
        </w:r>
        <w:r>
          <w:rPr>
            <w:noProof/>
            <w:webHidden/>
          </w:rPr>
          <w:t>28</w:t>
        </w:r>
        <w:r>
          <w:rPr>
            <w:noProof/>
            <w:webHidden/>
          </w:rPr>
          <w:fldChar w:fldCharType="end"/>
        </w:r>
      </w:hyperlink>
    </w:p>
    <w:p w14:paraId="462B7CF6" w14:textId="012ACC3C" w:rsidR="00556104" w:rsidRDefault="00556104">
      <w:pPr>
        <w:pStyle w:val="TOC2"/>
        <w:rPr>
          <w:rFonts w:eastAsiaTheme="minorEastAsia"/>
          <w:b w:val="0"/>
          <w:noProof/>
          <w:kern w:val="2"/>
          <w:sz w:val="24"/>
          <w:szCs w:val="24"/>
          <w:lang w:eastAsia="en-AU"/>
          <w14:ligatures w14:val="standardContextual"/>
        </w:rPr>
      </w:pPr>
      <w:hyperlink w:anchor="_Toc227062760" w:history="1">
        <w:r w:rsidRPr="00DC4DDA">
          <w:rPr>
            <w:rStyle w:val="Hyperlink"/>
            <w:noProof/>
            <w14:scene3d>
              <w14:camera w14:prst="orthographicFront"/>
              <w14:lightRig w14:rig="threePt" w14:dir="t">
                <w14:rot w14:lat="0" w14:lon="0" w14:rev="0"/>
              </w14:lightRig>
            </w14:scene3d>
          </w:rPr>
          <w:t>6.5</w:t>
        </w:r>
        <w:r>
          <w:rPr>
            <w:rFonts w:eastAsiaTheme="minorEastAsia"/>
            <w:b w:val="0"/>
            <w:noProof/>
            <w:kern w:val="2"/>
            <w:sz w:val="24"/>
            <w:szCs w:val="24"/>
            <w:lang w:eastAsia="en-AU"/>
            <w14:ligatures w14:val="standardContextual"/>
          </w:rPr>
          <w:tab/>
        </w:r>
        <w:r w:rsidRPr="00DC4DDA">
          <w:rPr>
            <w:rStyle w:val="Hyperlink"/>
            <w:noProof/>
          </w:rPr>
          <w:t>SCEE Site Specific Induction</w:t>
        </w:r>
        <w:r>
          <w:rPr>
            <w:noProof/>
            <w:webHidden/>
          </w:rPr>
          <w:tab/>
        </w:r>
        <w:r>
          <w:rPr>
            <w:noProof/>
            <w:webHidden/>
          </w:rPr>
          <w:fldChar w:fldCharType="begin"/>
        </w:r>
        <w:r>
          <w:rPr>
            <w:noProof/>
            <w:webHidden/>
          </w:rPr>
          <w:instrText xml:space="preserve"> PAGEREF _Toc227062760 \h </w:instrText>
        </w:r>
        <w:r>
          <w:rPr>
            <w:noProof/>
            <w:webHidden/>
          </w:rPr>
        </w:r>
        <w:r>
          <w:rPr>
            <w:noProof/>
            <w:webHidden/>
          </w:rPr>
          <w:fldChar w:fldCharType="separate"/>
        </w:r>
        <w:r>
          <w:rPr>
            <w:noProof/>
            <w:webHidden/>
          </w:rPr>
          <w:t>28</w:t>
        </w:r>
        <w:r>
          <w:rPr>
            <w:noProof/>
            <w:webHidden/>
          </w:rPr>
          <w:fldChar w:fldCharType="end"/>
        </w:r>
      </w:hyperlink>
    </w:p>
    <w:p w14:paraId="0D65C1B6" w14:textId="62B0F9E0" w:rsidR="00556104" w:rsidRDefault="00556104">
      <w:pPr>
        <w:pStyle w:val="TOC2"/>
        <w:rPr>
          <w:rFonts w:eastAsiaTheme="minorEastAsia"/>
          <w:b w:val="0"/>
          <w:noProof/>
          <w:kern w:val="2"/>
          <w:sz w:val="24"/>
          <w:szCs w:val="24"/>
          <w:lang w:eastAsia="en-AU"/>
          <w14:ligatures w14:val="standardContextual"/>
        </w:rPr>
      </w:pPr>
      <w:hyperlink w:anchor="_Toc227062761" w:history="1">
        <w:r w:rsidRPr="00DC4DDA">
          <w:rPr>
            <w:rStyle w:val="Hyperlink"/>
            <w:noProof/>
            <w14:scene3d>
              <w14:camera w14:prst="orthographicFront"/>
              <w14:lightRig w14:rig="threePt" w14:dir="t">
                <w14:rot w14:lat="0" w14:lon="0" w14:rev="0"/>
              </w14:lightRig>
            </w14:scene3d>
          </w:rPr>
          <w:t>6.6</w:t>
        </w:r>
        <w:r>
          <w:rPr>
            <w:rFonts w:eastAsiaTheme="minorEastAsia"/>
            <w:b w:val="0"/>
            <w:noProof/>
            <w:kern w:val="2"/>
            <w:sz w:val="24"/>
            <w:szCs w:val="24"/>
            <w:lang w:eastAsia="en-AU"/>
            <w14:ligatures w14:val="standardContextual"/>
          </w:rPr>
          <w:tab/>
        </w:r>
        <w:r w:rsidRPr="00DC4DDA">
          <w:rPr>
            <w:rStyle w:val="Hyperlink"/>
            <w:noProof/>
          </w:rPr>
          <w:t>Area Specific Inductions</w:t>
        </w:r>
        <w:r>
          <w:rPr>
            <w:noProof/>
            <w:webHidden/>
          </w:rPr>
          <w:tab/>
        </w:r>
        <w:r>
          <w:rPr>
            <w:noProof/>
            <w:webHidden/>
          </w:rPr>
          <w:fldChar w:fldCharType="begin"/>
        </w:r>
        <w:r>
          <w:rPr>
            <w:noProof/>
            <w:webHidden/>
          </w:rPr>
          <w:instrText xml:space="preserve"> PAGEREF _Toc227062761 \h </w:instrText>
        </w:r>
        <w:r>
          <w:rPr>
            <w:noProof/>
            <w:webHidden/>
          </w:rPr>
        </w:r>
        <w:r>
          <w:rPr>
            <w:noProof/>
            <w:webHidden/>
          </w:rPr>
          <w:fldChar w:fldCharType="separate"/>
        </w:r>
        <w:r>
          <w:rPr>
            <w:noProof/>
            <w:webHidden/>
          </w:rPr>
          <w:t>29</w:t>
        </w:r>
        <w:r>
          <w:rPr>
            <w:noProof/>
            <w:webHidden/>
          </w:rPr>
          <w:fldChar w:fldCharType="end"/>
        </w:r>
      </w:hyperlink>
    </w:p>
    <w:p w14:paraId="13C51C84" w14:textId="4D51307C" w:rsidR="00556104" w:rsidRDefault="00556104">
      <w:pPr>
        <w:pStyle w:val="TOC2"/>
        <w:rPr>
          <w:rFonts w:eastAsiaTheme="minorEastAsia"/>
          <w:b w:val="0"/>
          <w:noProof/>
          <w:kern w:val="2"/>
          <w:sz w:val="24"/>
          <w:szCs w:val="24"/>
          <w:lang w:eastAsia="en-AU"/>
          <w14:ligatures w14:val="standardContextual"/>
        </w:rPr>
      </w:pPr>
      <w:hyperlink w:anchor="_Toc227062762" w:history="1">
        <w:r w:rsidRPr="00DC4DDA">
          <w:rPr>
            <w:rStyle w:val="Hyperlink"/>
            <w:noProof/>
            <w14:scene3d>
              <w14:camera w14:prst="orthographicFront"/>
              <w14:lightRig w14:rig="threePt" w14:dir="t">
                <w14:rot w14:lat="0" w14:lon="0" w14:rev="0"/>
              </w14:lightRig>
            </w14:scene3d>
          </w:rPr>
          <w:t>6.7</w:t>
        </w:r>
        <w:r>
          <w:rPr>
            <w:rFonts w:eastAsiaTheme="minorEastAsia"/>
            <w:b w:val="0"/>
            <w:noProof/>
            <w:kern w:val="2"/>
            <w:sz w:val="24"/>
            <w:szCs w:val="24"/>
            <w:lang w:eastAsia="en-AU"/>
            <w14:ligatures w14:val="standardContextual"/>
          </w:rPr>
          <w:tab/>
        </w:r>
        <w:r w:rsidRPr="00DC4DDA">
          <w:rPr>
            <w:rStyle w:val="Hyperlink"/>
            <w:noProof/>
          </w:rPr>
          <w:t>E-Learning Portal</w:t>
        </w:r>
        <w:r>
          <w:rPr>
            <w:noProof/>
            <w:webHidden/>
          </w:rPr>
          <w:tab/>
        </w:r>
        <w:r>
          <w:rPr>
            <w:noProof/>
            <w:webHidden/>
          </w:rPr>
          <w:fldChar w:fldCharType="begin"/>
        </w:r>
        <w:r>
          <w:rPr>
            <w:noProof/>
            <w:webHidden/>
          </w:rPr>
          <w:instrText xml:space="preserve"> PAGEREF _Toc227062762 \h </w:instrText>
        </w:r>
        <w:r>
          <w:rPr>
            <w:noProof/>
            <w:webHidden/>
          </w:rPr>
        </w:r>
        <w:r>
          <w:rPr>
            <w:noProof/>
            <w:webHidden/>
          </w:rPr>
          <w:fldChar w:fldCharType="separate"/>
        </w:r>
        <w:r>
          <w:rPr>
            <w:noProof/>
            <w:webHidden/>
          </w:rPr>
          <w:t>29</w:t>
        </w:r>
        <w:r>
          <w:rPr>
            <w:noProof/>
            <w:webHidden/>
          </w:rPr>
          <w:fldChar w:fldCharType="end"/>
        </w:r>
      </w:hyperlink>
    </w:p>
    <w:p w14:paraId="0BE3ACAD" w14:textId="15AF158B" w:rsidR="00556104" w:rsidRDefault="00556104">
      <w:pPr>
        <w:pStyle w:val="TOC2"/>
        <w:rPr>
          <w:rFonts w:eastAsiaTheme="minorEastAsia"/>
          <w:b w:val="0"/>
          <w:noProof/>
          <w:kern w:val="2"/>
          <w:sz w:val="24"/>
          <w:szCs w:val="24"/>
          <w:lang w:eastAsia="en-AU"/>
          <w14:ligatures w14:val="standardContextual"/>
        </w:rPr>
      </w:pPr>
      <w:hyperlink w:anchor="_Toc227062763" w:history="1">
        <w:r w:rsidRPr="00DC4DDA">
          <w:rPr>
            <w:rStyle w:val="Hyperlink"/>
            <w:noProof/>
            <w14:scene3d>
              <w14:camera w14:prst="orthographicFront"/>
              <w14:lightRig w14:rig="threePt" w14:dir="t">
                <w14:rot w14:lat="0" w14:lon="0" w14:rev="0"/>
              </w14:lightRig>
            </w14:scene3d>
          </w:rPr>
          <w:t>6.8</w:t>
        </w:r>
        <w:r>
          <w:rPr>
            <w:rFonts w:eastAsiaTheme="minorEastAsia"/>
            <w:b w:val="0"/>
            <w:noProof/>
            <w:kern w:val="2"/>
            <w:sz w:val="24"/>
            <w:szCs w:val="24"/>
            <w:lang w:eastAsia="en-AU"/>
            <w14:ligatures w14:val="standardContextual"/>
          </w:rPr>
          <w:tab/>
        </w:r>
        <w:r w:rsidRPr="00DC4DDA">
          <w:rPr>
            <w:rStyle w:val="Hyperlink"/>
            <w:noProof/>
          </w:rPr>
          <w:t>SCEE First Swing Orientation Program</w:t>
        </w:r>
        <w:r>
          <w:rPr>
            <w:noProof/>
            <w:webHidden/>
          </w:rPr>
          <w:tab/>
        </w:r>
        <w:r>
          <w:rPr>
            <w:noProof/>
            <w:webHidden/>
          </w:rPr>
          <w:fldChar w:fldCharType="begin"/>
        </w:r>
        <w:r>
          <w:rPr>
            <w:noProof/>
            <w:webHidden/>
          </w:rPr>
          <w:instrText xml:space="preserve"> PAGEREF _Toc227062763 \h </w:instrText>
        </w:r>
        <w:r>
          <w:rPr>
            <w:noProof/>
            <w:webHidden/>
          </w:rPr>
        </w:r>
        <w:r>
          <w:rPr>
            <w:noProof/>
            <w:webHidden/>
          </w:rPr>
          <w:fldChar w:fldCharType="separate"/>
        </w:r>
        <w:r>
          <w:rPr>
            <w:noProof/>
            <w:webHidden/>
          </w:rPr>
          <w:t>29</w:t>
        </w:r>
        <w:r>
          <w:rPr>
            <w:noProof/>
            <w:webHidden/>
          </w:rPr>
          <w:fldChar w:fldCharType="end"/>
        </w:r>
      </w:hyperlink>
    </w:p>
    <w:p w14:paraId="38642F95" w14:textId="6750E85F" w:rsidR="00556104" w:rsidRDefault="00556104">
      <w:pPr>
        <w:pStyle w:val="TOC2"/>
        <w:rPr>
          <w:rFonts w:eastAsiaTheme="minorEastAsia"/>
          <w:b w:val="0"/>
          <w:noProof/>
          <w:kern w:val="2"/>
          <w:sz w:val="24"/>
          <w:szCs w:val="24"/>
          <w:lang w:eastAsia="en-AU"/>
          <w14:ligatures w14:val="standardContextual"/>
        </w:rPr>
      </w:pPr>
      <w:hyperlink w:anchor="_Toc227062764" w:history="1">
        <w:r w:rsidRPr="00DC4DDA">
          <w:rPr>
            <w:rStyle w:val="Hyperlink"/>
            <w:noProof/>
            <w14:scene3d>
              <w14:camera w14:prst="orthographicFront"/>
              <w14:lightRig w14:rig="threePt" w14:dir="t">
                <w14:rot w14:lat="0" w14:lon="0" w14:rev="0"/>
              </w14:lightRig>
            </w14:scene3d>
          </w:rPr>
          <w:t>6.9</w:t>
        </w:r>
        <w:r>
          <w:rPr>
            <w:rFonts w:eastAsiaTheme="minorEastAsia"/>
            <w:b w:val="0"/>
            <w:noProof/>
            <w:kern w:val="2"/>
            <w:sz w:val="24"/>
            <w:szCs w:val="24"/>
            <w:lang w:eastAsia="en-AU"/>
            <w14:ligatures w14:val="standardContextual"/>
          </w:rPr>
          <w:tab/>
        </w:r>
        <w:r w:rsidRPr="00DC4DDA">
          <w:rPr>
            <w:rStyle w:val="Hyperlink"/>
            <w:noProof/>
          </w:rPr>
          <w:t>Visitor Induction and Controls</w:t>
        </w:r>
        <w:r>
          <w:rPr>
            <w:noProof/>
            <w:webHidden/>
          </w:rPr>
          <w:tab/>
        </w:r>
        <w:r>
          <w:rPr>
            <w:noProof/>
            <w:webHidden/>
          </w:rPr>
          <w:fldChar w:fldCharType="begin"/>
        </w:r>
        <w:r>
          <w:rPr>
            <w:noProof/>
            <w:webHidden/>
          </w:rPr>
          <w:instrText xml:space="preserve"> PAGEREF _Toc227062764 \h </w:instrText>
        </w:r>
        <w:r>
          <w:rPr>
            <w:noProof/>
            <w:webHidden/>
          </w:rPr>
        </w:r>
        <w:r>
          <w:rPr>
            <w:noProof/>
            <w:webHidden/>
          </w:rPr>
          <w:fldChar w:fldCharType="separate"/>
        </w:r>
        <w:r>
          <w:rPr>
            <w:noProof/>
            <w:webHidden/>
          </w:rPr>
          <w:t>29</w:t>
        </w:r>
        <w:r>
          <w:rPr>
            <w:noProof/>
            <w:webHidden/>
          </w:rPr>
          <w:fldChar w:fldCharType="end"/>
        </w:r>
      </w:hyperlink>
    </w:p>
    <w:p w14:paraId="76822C96" w14:textId="707E3541" w:rsidR="00556104" w:rsidRDefault="00556104">
      <w:pPr>
        <w:pStyle w:val="TOC2"/>
        <w:rPr>
          <w:rFonts w:eastAsiaTheme="minorEastAsia"/>
          <w:b w:val="0"/>
          <w:noProof/>
          <w:kern w:val="2"/>
          <w:sz w:val="24"/>
          <w:szCs w:val="24"/>
          <w:lang w:eastAsia="en-AU"/>
          <w14:ligatures w14:val="standardContextual"/>
        </w:rPr>
      </w:pPr>
      <w:hyperlink w:anchor="_Toc227062765" w:history="1">
        <w:r w:rsidRPr="00DC4DDA">
          <w:rPr>
            <w:rStyle w:val="Hyperlink"/>
            <w:noProof/>
            <w14:scene3d>
              <w14:camera w14:prst="orthographicFront"/>
              <w14:lightRig w14:rig="threePt" w14:dir="t">
                <w14:rot w14:lat="0" w14:lon="0" w14:rev="0"/>
              </w14:lightRig>
            </w14:scene3d>
          </w:rPr>
          <w:t>6.10</w:t>
        </w:r>
        <w:r>
          <w:rPr>
            <w:rFonts w:eastAsiaTheme="minorEastAsia"/>
            <w:b w:val="0"/>
            <w:noProof/>
            <w:kern w:val="2"/>
            <w:sz w:val="24"/>
            <w:szCs w:val="24"/>
            <w:lang w:eastAsia="en-AU"/>
            <w14:ligatures w14:val="standardContextual"/>
          </w:rPr>
          <w:tab/>
        </w:r>
        <w:r w:rsidRPr="00DC4DDA">
          <w:rPr>
            <w:rStyle w:val="Hyperlink"/>
            <w:noProof/>
          </w:rPr>
          <w:t>Fitness for Work (FFW)</w:t>
        </w:r>
        <w:r>
          <w:rPr>
            <w:noProof/>
            <w:webHidden/>
          </w:rPr>
          <w:tab/>
        </w:r>
        <w:r>
          <w:rPr>
            <w:noProof/>
            <w:webHidden/>
          </w:rPr>
          <w:fldChar w:fldCharType="begin"/>
        </w:r>
        <w:r>
          <w:rPr>
            <w:noProof/>
            <w:webHidden/>
          </w:rPr>
          <w:instrText xml:space="preserve"> PAGEREF _Toc227062765 \h </w:instrText>
        </w:r>
        <w:r>
          <w:rPr>
            <w:noProof/>
            <w:webHidden/>
          </w:rPr>
        </w:r>
        <w:r>
          <w:rPr>
            <w:noProof/>
            <w:webHidden/>
          </w:rPr>
          <w:fldChar w:fldCharType="separate"/>
        </w:r>
        <w:r>
          <w:rPr>
            <w:noProof/>
            <w:webHidden/>
          </w:rPr>
          <w:t>30</w:t>
        </w:r>
        <w:r>
          <w:rPr>
            <w:noProof/>
            <w:webHidden/>
          </w:rPr>
          <w:fldChar w:fldCharType="end"/>
        </w:r>
      </w:hyperlink>
    </w:p>
    <w:p w14:paraId="7AF55EF0" w14:textId="5B374662" w:rsidR="00556104" w:rsidRDefault="00556104">
      <w:pPr>
        <w:pStyle w:val="TOC2"/>
        <w:rPr>
          <w:rFonts w:eastAsiaTheme="minorEastAsia"/>
          <w:b w:val="0"/>
          <w:noProof/>
          <w:kern w:val="2"/>
          <w:sz w:val="24"/>
          <w:szCs w:val="24"/>
          <w:lang w:eastAsia="en-AU"/>
          <w14:ligatures w14:val="standardContextual"/>
        </w:rPr>
      </w:pPr>
      <w:hyperlink w:anchor="_Toc227062766" w:history="1">
        <w:r w:rsidRPr="00DC4DDA">
          <w:rPr>
            <w:rStyle w:val="Hyperlink"/>
            <w:noProof/>
            <w14:scene3d>
              <w14:camera w14:prst="orthographicFront"/>
              <w14:lightRig w14:rig="threePt" w14:dir="t">
                <w14:rot w14:lat="0" w14:lon="0" w14:rev="0"/>
              </w14:lightRig>
            </w14:scene3d>
          </w:rPr>
          <w:t>6.11</w:t>
        </w:r>
        <w:r>
          <w:rPr>
            <w:rFonts w:eastAsiaTheme="minorEastAsia"/>
            <w:b w:val="0"/>
            <w:noProof/>
            <w:kern w:val="2"/>
            <w:sz w:val="24"/>
            <w:szCs w:val="24"/>
            <w:lang w:eastAsia="en-AU"/>
            <w14:ligatures w14:val="standardContextual"/>
          </w:rPr>
          <w:tab/>
        </w:r>
        <w:r w:rsidRPr="00DC4DDA">
          <w:rPr>
            <w:rStyle w:val="Hyperlink"/>
            <w:noProof/>
          </w:rPr>
          <w:t>HSE Discipline</w:t>
        </w:r>
        <w:r>
          <w:rPr>
            <w:noProof/>
            <w:webHidden/>
          </w:rPr>
          <w:tab/>
        </w:r>
        <w:r>
          <w:rPr>
            <w:noProof/>
            <w:webHidden/>
          </w:rPr>
          <w:fldChar w:fldCharType="begin"/>
        </w:r>
        <w:r>
          <w:rPr>
            <w:noProof/>
            <w:webHidden/>
          </w:rPr>
          <w:instrText xml:space="preserve"> PAGEREF _Toc227062766 \h </w:instrText>
        </w:r>
        <w:r>
          <w:rPr>
            <w:noProof/>
            <w:webHidden/>
          </w:rPr>
        </w:r>
        <w:r>
          <w:rPr>
            <w:noProof/>
            <w:webHidden/>
          </w:rPr>
          <w:fldChar w:fldCharType="separate"/>
        </w:r>
        <w:r>
          <w:rPr>
            <w:noProof/>
            <w:webHidden/>
          </w:rPr>
          <w:t>30</w:t>
        </w:r>
        <w:r>
          <w:rPr>
            <w:noProof/>
            <w:webHidden/>
          </w:rPr>
          <w:fldChar w:fldCharType="end"/>
        </w:r>
      </w:hyperlink>
    </w:p>
    <w:p w14:paraId="3248257C" w14:textId="31A25A8F" w:rsidR="00556104" w:rsidRDefault="00556104">
      <w:pPr>
        <w:pStyle w:val="TOC2"/>
        <w:rPr>
          <w:rFonts w:eastAsiaTheme="minorEastAsia"/>
          <w:b w:val="0"/>
          <w:noProof/>
          <w:kern w:val="2"/>
          <w:sz w:val="24"/>
          <w:szCs w:val="24"/>
          <w:lang w:eastAsia="en-AU"/>
          <w14:ligatures w14:val="standardContextual"/>
        </w:rPr>
      </w:pPr>
      <w:hyperlink w:anchor="_Toc227062767" w:history="1">
        <w:r w:rsidRPr="00DC4DDA">
          <w:rPr>
            <w:rStyle w:val="Hyperlink"/>
            <w:noProof/>
            <w14:scene3d>
              <w14:camera w14:prst="orthographicFront"/>
              <w14:lightRig w14:rig="threePt" w14:dir="t">
                <w14:rot w14:lat="0" w14:lon="0" w14:rev="0"/>
              </w14:lightRig>
            </w14:scene3d>
          </w:rPr>
          <w:t>6.12</w:t>
        </w:r>
        <w:r>
          <w:rPr>
            <w:rFonts w:eastAsiaTheme="minorEastAsia"/>
            <w:b w:val="0"/>
            <w:noProof/>
            <w:kern w:val="2"/>
            <w:sz w:val="24"/>
            <w:szCs w:val="24"/>
            <w:lang w:eastAsia="en-AU"/>
            <w14:ligatures w14:val="standardContextual"/>
          </w:rPr>
          <w:tab/>
        </w:r>
        <w:r w:rsidRPr="00DC4DDA">
          <w:rPr>
            <w:rStyle w:val="Hyperlink"/>
            <w:noProof/>
          </w:rPr>
          <w:t>Verification of Competency and Re-Training Frequency</w:t>
        </w:r>
        <w:r>
          <w:rPr>
            <w:noProof/>
            <w:webHidden/>
          </w:rPr>
          <w:tab/>
        </w:r>
        <w:r>
          <w:rPr>
            <w:noProof/>
            <w:webHidden/>
          </w:rPr>
          <w:fldChar w:fldCharType="begin"/>
        </w:r>
        <w:r>
          <w:rPr>
            <w:noProof/>
            <w:webHidden/>
          </w:rPr>
          <w:instrText xml:space="preserve"> PAGEREF _Toc227062767 \h </w:instrText>
        </w:r>
        <w:r>
          <w:rPr>
            <w:noProof/>
            <w:webHidden/>
          </w:rPr>
        </w:r>
        <w:r>
          <w:rPr>
            <w:noProof/>
            <w:webHidden/>
          </w:rPr>
          <w:fldChar w:fldCharType="separate"/>
        </w:r>
        <w:r>
          <w:rPr>
            <w:noProof/>
            <w:webHidden/>
          </w:rPr>
          <w:t>31</w:t>
        </w:r>
        <w:r>
          <w:rPr>
            <w:noProof/>
            <w:webHidden/>
          </w:rPr>
          <w:fldChar w:fldCharType="end"/>
        </w:r>
      </w:hyperlink>
    </w:p>
    <w:p w14:paraId="14D2C91C" w14:textId="08360A82" w:rsidR="00556104" w:rsidRDefault="00556104">
      <w:pPr>
        <w:pStyle w:val="TOC1"/>
        <w:rPr>
          <w:rFonts w:eastAsiaTheme="minorEastAsia"/>
          <w:b w:val="0"/>
          <w:noProof/>
          <w:kern w:val="2"/>
          <w:sz w:val="24"/>
          <w:szCs w:val="24"/>
          <w:lang w:eastAsia="en-AU"/>
          <w14:ligatures w14:val="standardContextual"/>
        </w:rPr>
      </w:pPr>
      <w:hyperlink w:anchor="_Toc227062768" w:history="1">
        <w:r w:rsidRPr="00DC4DDA">
          <w:rPr>
            <w:rStyle w:val="Hyperlink"/>
            <w:noProof/>
          </w:rPr>
          <w:t>7</w:t>
        </w:r>
        <w:r>
          <w:rPr>
            <w:rFonts w:eastAsiaTheme="minorEastAsia"/>
            <w:b w:val="0"/>
            <w:noProof/>
            <w:kern w:val="2"/>
            <w:sz w:val="24"/>
            <w:szCs w:val="24"/>
            <w:lang w:eastAsia="en-AU"/>
            <w14:ligatures w14:val="standardContextual"/>
          </w:rPr>
          <w:tab/>
        </w:r>
        <w:r w:rsidRPr="00DC4DDA">
          <w:rPr>
            <w:rStyle w:val="Hyperlink"/>
            <w:noProof/>
          </w:rPr>
          <w:t>Consultation and Communication</w:t>
        </w:r>
        <w:r>
          <w:rPr>
            <w:noProof/>
            <w:webHidden/>
          </w:rPr>
          <w:tab/>
        </w:r>
        <w:r>
          <w:rPr>
            <w:noProof/>
            <w:webHidden/>
          </w:rPr>
          <w:fldChar w:fldCharType="begin"/>
        </w:r>
        <w:r>
          <w:rPr>
            <w:noProof/>
            <w:webHidden/>
          </w:rPr>
          <w:instrText xml:space="preserve"> PAGEREF _Toc227062768 \h </w:instrText>
        </w:r>
        <w:r>
          <w:rPr>
            <w:noProof/>
            <w:webHidden/>
          </w:rPr>
        </w:r>
        <w:r>
          <w:rPr>
            <w:noProof/>
            <w:webHidden/>
          </w:rPr>
          <w:fldChar w:fldCharType="separate"/>
        </w:r>
        <w:r>
          <w:rPr>
            <w:noProof/>
            <w:webHidden/>
          </w:rPr>
          <w:t>31</w:t>
        </w:r>
        <w:r>
          <w:rPr>
            <w:noProof/>
            <w:webHidden/>
          </w:rPr>
          <w:fldChar w:fldCharType="end"/>
        </w:r>
      </w:hyperlink>
    </w:p>
    <w:p w14:paraId="757A0073" w14:textId="08C1AEFB" w:rsidR="00556104" w:rsidRDefault="00556104">
      <w:pPr>
        <w:pStyle w:val="TOC2"/>
        <w:rPr>
          <w:rFonts w:eastAsiaTheme="minorEastAsia"/>
          <w:b w:val="0"/>
          <w:noProof/>
          <w:kern w:val="2"/>
          <w:sz w:val="24"/>
          <w:szCs w:val="24"/>
          <w:lang w:eastAsia="en-AU"/>
          <w14:ligatures w14:val="standardContextual"/>
        </w:rPr>
      </w:pPr>
      <w:hyperlink w:anchor="_Toc227062769" w:history="1">
        <w:r w:rsidRPr="00DC4DDA">
          <w:rPr>
            <w:rStyle w:val="Hyperlink"/>
            <w:noProof/>
            <w14:scene3d>
              <w14:camera w14:prst="orthographicFront"/>
              <w14:lightRig w14:rig="threePt" w14:dir="t">
                <w14:rot w14:lat="0" w14:lon="0" w14:rev="0"/>
              </w14:lightRig>
            </w14:scene3d>
          </w:rPr>
          <w:t>7.1</w:t>
        </w:r>
        <w:r>
          <w:rPr>
            <w:rFonts w:eastAsiaTheme="minorEastAsia"/>
            <w:b w:val="0"/>
            <w:noProof/>
            <w:kern w:val="2"/>
            <w:sz w:val="24"/>
            <w:szCs w:val="24"/>
            <w:lang w:eastAsia="en-AU"/>
            <w14:ligatures w14:val="standardContextual"/>
          </w:rPr>
          <w:tab/>
        </w:r>
        <w:r w:rsidRPr="00DC4DDA">
          <w:rPr>
            <w:rStyle w:val="Hyperlink"/>
            <w:noProof/>
          </w:rPr>
          <w:t>Pre-Start Meetings</w:t>
        </w:r>
        <w:r>
          <w:rPr>
            <w:noProof/>
            <w:webHidden/>
          </w:rPr>
          <w:tab/>
        </w:r>
        <w:r>
          <w:rPr>
            <w:noProof/>
            <w:webHidden/>
          </w:rPr>
          <w:fldChar w:fldCharType="begin"/>
        </w:r>
        <w:r>
          <w:rPr>
            <w:noProof/>
            <w:webHidden/>
          </w:rPr>
          <w:instrText xml:space="preserve"> PAGEREF _Toc227062769 \h </w:instrText>
        </w:r>
        <w:r>
          <w:rPr>
            <w:noProof/>
            <w:webHidden/>
          </w:rPr>
        </w:r>
        <w:r>
          <w:rPr>
            <w:noProof/>
            <w:webHidden/>
          </w:rPr>
          <w:fldChar w:fldCharType="separate"/>
        </w:r>
        <w:r>
          <w:rPr>
            <w:noProof/>
            <w:webHidden/>
          </w:rPr>
          <w:t>31</w:t>
        </w:r>
        <w:r>
          <w:rPr>
            <w:noProof/>
            <w:webHidden/>
          </w:rPr>
          <w:fldChar w:fldCharType="end"/>
        </w:r>
      </w:hyperlink>
    </w:p>
    <w:p w14:paraId="64702E57" w14:textId="26E2AFE4" w:rsidR="00556104" w:rsidRDefault="00556104">
      <w:pPr>
        <w:pStyle w:val="TOC2"/>
        <w:rPr>
          <w:rFonts w:eastAsiaTheme="minorEastAsia"/>
          <w:b w:val="0"/>
          <w:noProof/>
          <w:kern w:val="2"/>
          <w:sz w:val="24"/>
          <w:szCs w:val="24"/>
          <w:lang w:eastAsia="en-AU"/>
          <w14:ligatures w14:val="standardContextual"/>
        </w:rPr>
      </w:pPr>
      <w:hyperlink w:anchor="_Toc227062770" w:history="1">
        <w:r w:rsidRPr="00DC4DDA">
          <w:rPr>
            <w:rStyle w:val="Hyperlink"/>
            <w:noProof/>
            <w14:scene3d>
              <w14:camera w14:prst="orthographicFront"/>
              <w14:lightRig w14:rig="threePt" w14:dir="t">
                <w14:rot w14:lat="0" w14:lon="0" w14:rev="0"/>
              </w14:lightRig>
            </w14:scene3d>
          </w:rPr>
          <w:t>7.2</w:t>
        </w:r>
        <w:r>
          <w:rPr>
            <w:rFonts w:eastAsiaTheme="minorEastAsia"/>
            <w:b w:val="0"/>
            <w:noProof/>
            <w:kern w:val="2"/>
            <w:sz w:val="24"/>
            <w:szCs w:val="24"/>
            <w:lang w:eastAsia="en-AU"/>
            <w14:ligatures w14:val="standardContextual"/>
          </w:rPr>
          <w:tab/>
        </w:r>
        <w:r w:rsidRPr="00DC4DDA">
          <w:rPr>
            <w:rStyle w:val="Hyperlink"/>
            <w:noProof/>
          </w:rPr>
          <w:t>Refocus Meeting</w:t>
        </w:r>
        <w:r>
          <w:rPr>
            <w:noProof/>
            <w:webHidden/>
          </w:rPr>
          <w:tab/>
        </w:r>
        <w:r>
          <w:rPr>
            <w:noProof/>
            <w:webHidden/>
          </w:rPr>
          <w:fldChar w:fldCharType="begin"/>
        </w:r>
        <w:r>
          <w:rPr>
            <w:noProof/>
            <w:webHidden/>
          </w:rPr>
          <w:instrText xml:space="preserve"> PAGEREF _Toc227062770 \h </w:instrText>
        </w:r>
        <w:r>
          <w:rPr>
            <w:noProof/>
            <w:webHidden/>
          </w:rPr>
        </w:r>
        <w:r>
          <w:rPr>
            <w:noProof/>
            <w:webHidden/>
          </w:rPr>
          <w:fldChar w:fldCharType="separate"/>
        </w:r>
        <w:r>
          <w:rPr>
            <w:noProof/>
            <w:webHidden/>
          </w:rPr>
          <w:t>32</w:t>
        </w:r>
        <w:r>
          <w:rPr>
            <w:noProof/>
            <w:webHidden/>
          </w:rPr>
          <w:fldChar w:fldCharType="end"/>
        </w:r>
      </w:hyperlink>
    </w:p>
    <w:p w14:paraId="3EAEB578" w14:textId="68AE1C0D" w:rsidR="00556104" w:rsidRDefault="00556104">
      <w:pPr>
        <w:pStyle w:val="TOC2"/>
        <w:rPr>
          <w:rFonts w:eastAsiaTheme="minorEastAsia"/>
          <w:b w:val="0"/>
          <w:noProof/>
          <w:kern w:val="2"/>
          <w:sz w:val="24"/>
          <w:szCs w:val="24"/>
          <w:lang w:eastAsia="en-AU"/>
          <w14:ligatures w14:val="standardContextual"/>
        </w:rPr>
      </w:pPr>
      <w:hyperlink w:anchor="_Toc227062771" w:history="1">
        <w:r w:rsidRPr="00DC4DDA">
          <w:rPr>
            <w:rStyle w:val="Hyperlink"/>
            <w:noProof/>
            <w14:scene3d>
              <w14:camera w14:prst="orthographicFront"/>
              <w14:lightRig w14:rig="threePt" w14:dir="t">
                <w14:rot w14:lat="0" w14:lon="0" w14:rev="0"/>
              </w14:lightRig>
            </w14:scene3d>
          </w:rPr>
          <w:t>7.3</w:t>
        </w:r>
        <w:r>
          <w:rPr>
            <w:rFonts w:eastAsiaTheme="minorEastAsia"/>
            <w:b w:val="0"/>
            <w:noProof/>
            <w:kern w:val="2"/>
            <w:sz w:val="24"/>
            <w:szCs w:val="24"/>
            <w:lang w:eastAsia="en-AU"/>
            <w14:ligatures w14:val="standardContextual"/>
          </w:rPr>
          <w:tab/>
        </w:r>
        <w:r w:rsidRPr="00DC4DDA">
          <w:rPr>
            <w:rStyle w:val="Hyperlink"/>
            <w:noProof/>
          </w:rPr>
          <w:t>Toolbox Meetings</w:t>
        </w:r>
        <w:r>
          <w:rPr>
            <w:noProof/>
            <w:webHidden/>
          </w:rPr>
          <w:tab/>
        </w:r>
        <w:r>
          <w:rPr>
            <w:noProof/>
            <w:webHidden/>
          </w:rPr>
          <w:fldChar w:fldCharType="begin"/>
        </w:r>
        <w:r>
          <w:rPr>
            <w:noProof/>
            <w:webHidden/>
          </w:rPr>
          <w:instrText xml:space="preserve"> PAGEREF _Toc227062771 \h </w:instrText>
        </w:r>
        <w:r>
          <w:rPr>
            <w:noProof/>
            <w:webHidden/>
          </w:rPr>
        </w:r>
        <w:r>
          <w:rPr>
            <w:noProof/>
            <w:webHidden/>
          </w:rPr>
          <w:fldChar w:fldCharType="separate"/>
        </w:r>
        <w:r>
          <w:rPr>
            <w:noProof/>
            <w:webHidden/>
          </w:rPr>
          <w:t>32</w:t>
        </w:r>
        <w:r>
          <w:rPr>
            <w:noProof/>
            <w:webHidden/>
          </w:rPr>
          <w:fldChar w:fldCharType="end"/>
        </w:r>
      </w:hyperlink>
    </w:p>
    <w:p w14:paraId="4F748BB8" w14:textId="44FBD203" w:rsidR="00556104" w:rsidRDefault="00556104">
      <w:pPr>
        <w:pStyle w:val="TOC2"/>
        <w:rPr>
          <w:rFonts w:eastAsiaTheme="minorEastAsia"/>
          <w:b w:val="0"/>
          <w:noProof/>
          <w:kern w:val="2"/>
          <w:sz w:val="24"/>
          <w:szCs w:val="24"/>
          <w:lang w:eastAsia="en-AU"/>
          <w14:ligatures w14:val="standardContextual"/>
        </w:rPr>
      </w:pPr>
      <w:hyperlink w:anchor="_Toc227062772" w:history="1">
        <w:r w:rsidRPr="00DC4DDA">
          <w:rPr>
            <w:rStyle w:val="Hyperlink"/>
            <w:noProof/>
            <w14:scene3d>
              <w14:camera w14:prst="orthographicFront"/>
              <w14:lightRig w14:rig="threePt" w14:dir="t">
                <w14:rot w14:lat="0" w14:lon="0" w14:rev="0"/>
              </w14:lightRig>
            </w14:scene3d>
          </w:rPr>
          <w:t>7.4</w:t>
        </w:r>
        <w:r>
          <w:rPr>
            <w:rFonts w:eastAsiaTheme="minorEastAsia"/>
            <w:b w:val="0"/>
            <w:noProof/>
            <w:kern w:val="2"/>
            <w:sz w:val="24"/>
            <w:szCs w:val="24"/>
            <w:lang w:eastAsia="en-AU"/>
            <w14:ligatures w14:val="standardContextual"/>
          </w:rPr>
          <w:tab/>
        </w:r>
        <w:r w:rsidRPr="00DC4DDA">
          <w:rPr>
            <w:rStyle w:val="Hyperlink"/>
            <w:noProof/>
          </w:rPr>
          <w:t>HSE Promotion</w:t>
        </w:r>
        <w:r>
          <w:rPr>
            <w:noProof/>
            <w:webHidden/>
          </w:rPr>
          <w:tab/>
        </w:r>
        <w:r>
          <w:rPr>
            <w:noProof/>
            <w:webHidden/>
          </w:rPr>
          <w:fldChar w:fldCharType="begin"/>
        </w:r>
        <w:r>
          <w:rPr>
            <w:noProof/>
            <w:webHidden/>
          </w:rPr>
          <w:instrText xml:space="preserve"> PAGEREF _Toc227062772 \h </w:instrText>
        </w:r>
        <w:r>
          <w:rPr>
            <w:noProof/>
            <w:webHidden/>
          </w:rPr>
        </w:r>
        <w:r>
          <w:rPr>
            <w:noProof/>
            <w:webHidden/>
          </w:rPr>
          <w:fldChar w:fldCharType="separate"/>
        </w:r>
        <w:r>
          <w:rPr>
            <w:noProof/>
            <w:webHidden/>
          </w:rPr>
          <w:t>33</w:t>
        </w:r>
        <w:r>
          <w:rPr>
            <w:noProof/>
            <w:webHidden/>
          </w:rPr>
          <w:fldChar w:fldCharType="end"/>
        </w:r>
      </w:hyperlink>
    </w:p>
    <w:p w14:paraId="4520E47D" w14:textId="2CC0DB19" w:rsidR="00556104" w:rsidRDefault="00556104">
      <w:pPr>
        <w:pStyle w:val="TOC2"/>
        <w:rPr>
          <w:rFonts w:eastAsiaTheme="minorEastAsia"/>
          <w:b w:val="0"/>
          <w:noProof/>
          <w:kern w:val="2"/>
          <w:sz w:val="24"/>
          <w:szCs w:val="24"/>
          <w:lang w:eastAsia="en-AU"/>
          <w14:ligatures w14:val="standardContextual"/>
        </w:rPr>
      </w:pPr>
      <w:hyperlink w:anchor="_Toc227062773" w:history="1">
        <w:r w:rsidRPr="00DC4DDA">
          <w:rPr>
            <w:rStyle w:val="Hyperlink"/>
            <w:noProof/>
            <w14:scene3d>
              <w14:camera w14:prst="orthographicFront"/>
              <w14:lightRig w14:rig="threePt" w14:dir="t">
                <w14:rot w14:lat="0" w14:lon="0" w14:rev="0"/>
              </w14:lightRig>
            </w14:scene3d>
          </w:rPr>
          <w:t>7.5</w:t>
        </w:r>
        <w:r>
          <w:rPr>
            <w:rFonts w:eastAsiaTheme="minorEastAsia"/>
            <w:b w:val="0"/>
            <w:noProof/>
            <w:kern w:val="2"/>
            <w:sz w:val="24"/>
            <w:szCs w:val="24"/>
            <w:lang w:eastAsia="en-AU"/>
            <w14:ligatures w14:val="standardContextual"/>
          </w:rPr>
          <w:tab/>
        </w:r>
        <w:r w:rsidRPr="00DC4DDA">
          <w:rPr>
            <w:rStyle w:val="Hyperlink"/>
            <w:noProof/>
          </w:rPr>
          <w:t>Project Safety Committee</w:t>
        </w:r>
        <w:r>
          <w:rPr>
            <w:noProof/>
            <w:webHidden/>
          </w:rPr>
          <w:tab/>
        </w:r>
        <w:r>
          <w:rPr>
            <w:noProof/>
            <w:webHidden/>
          </w:rPr>
          <w:fldChar w:fldCharType="begin"/>
        </w:r>
        <w:r>
          <w:rPr>
            <w:noProof/>
            <w:webHidden/>
          </w:rPr>
          <w:instrText xml:space="preserve"> PAGEREF _Toc227062773 \h </w:instrText>
        </w:r>
        <w:r>
          <w:rPr>
            <w:noProof/>
            <w:webHidden/>
          </w:rPr>
        </w:r>
        <w:r>
          <w:rPr>
            <w:noProof/>
            <w:webHidden/>
          </w:rPr>
          <w:fldChar w:fldCharType="separate"/>
        </w:r>
        <w:r>
          <w:rPr>
            <w:noProof/>
            <w:webHidden/>
          </w:rPr>
          <w:t>33</w:t>
        </w:r>
        <w:r>
          <w:rPr>
            <w:noProof/>
            <w:webHidden/>
          </w:rPr>
          <w:fldChar w:fldCharType="end"/>
        </w:r>
      </w:hyperlink>
    </w:p>
    <w:p w14:paraId="19EA76AA" w14:textId="4C534EE9" w:rsidR="00556104" w:rsidRDefault="00556104">
      <w:pPr>
        <w:pStyle w:val="TOC2"/>
        <w:rPr>
          <w:rFonts w:eastAsiaTheme="minorEastAsia"/>
          <w:b w:val="0"/>
          <w:noProof/>
          <w:kern w:val="2"/>
          <w:sz w:val="24"/>
          <w:szCs w:val="24"/>
          <w:lang w:eastAsia="en-AU"/>
          <w14:ligatures w14:val="standardContextual"/>
        </w:rPr>
      </w:pPr>
      <w:hyperlink w:anchor="_Toc227062774" w:history="1">
        <w:r w:rsidRPr="00DC4DDA">
          <w:rPr>
            <w:rStyle w:val="Hyperlink"/>
            <w:noProof/>
            <w14:scene3d>
              <w14:camera w14:prst="orthographicFront"/>
              <w14:lightRig w14:rig="threePt" w14:dir="t">
                <w14:rot w14:lat="0" w14:lon="0" w14:rev="0"/>
              </w14:lightRig>
            </w14:scene3d>
          </w:rPr>
          <w:t>7.6</w:t>
        </w:r>
        <w:r>
          <w:rPr>
            <w:rFonts w:eastAsiaTheme="minorEastAsia"/>
            <w:b w:val="0"/>
            <w:noProof/>
            <w:kern w:val="2"/>
            <w:sz w:val="24"/>
            <w:szCs w:val="24"/>
            <w:lang w:eastAsia="en-AU"/>
            <w14:ligatures w14:val="standardContextual"/>
          </w:rPr>
          <w:tab/>
        </w:r>
        <w:r w:rsidRPr="00DC4DDA">
          <w:rPr>
            <w:rStyle w:val="Hyperlink"/>
            <w:noProof/>
          </w:rPr>
          <w:t>Management Meetings</w:t>
        </w:r>
        <w:r>
          <w:rPr>
            <w:noProof/>
            <w:webHidden/>
          </w:rPr>
          <w:tab/>
        </w:r>
        <w:r>
          <w:rPr>
            <w:noProof/>
            <w:webHidden/>
          </w:rPr>
          <w:fldChar w:fldCharType="begin"/>
        </w:r>
        <w:r>
          <w:rPr>
            <w:noProof/>
            <w:webHidden/>
          </w:rPr>
          <w:instrText xml:space="preserve"> PAGEREF _Toc227062774 \h </w:instrText>
        </w:r>
        <w:r>
          <w:rPr>
            <w:noProof/>
            <w:webHidden/>
          </w:rPr>
        </w:r>
        <w:r>
          <w:rPr>
            <w:noProof/>
            <w:webHidden/>
          </w:rPr>
          <w:fldChar w:fldCharType="separate"/>
        </w:r>
        <w:r>
          <w:rPr>
            <w:noProof/>
            <w:webHidden/>
          </w:rPr>
          <w:t>34</w:t>
        </w:r>
        <w:r>
          <w:rPr>
            <w:noProof/>
            <w:webHidden/>
          </w:rPr>
          <w:fldChar w:fldCharType="end"/>
        </w:r>
      </w:hyperlink>
    </w:p>
    <w:p w14:paraId="52D716C6" w14:textId="360530E3" w:rsidR="00556104" w:rsidRDefault="00556104">
      <w:pPr>
        <w:pStyle w:val="TOC2"/>
        <w:rPr>
          <w:rFonts w:eastAsiaTheme="minorEastAsia"/>
          <w:b w:val="0"/>
          <w:noProof/>
          <w:kern w:val="2"/>
          <w:sz w:val="24"/>
          <w:szCs w:val="24"/>
          <w:lang w:eastAsia="en-AU"/>
          <w14:ligatures w14:val="standardContextual"/>
        </w:rPr>
      </w:pPr>
      <w:hyperlink w:anchor="_Toc227062775" w:history="1">
        <w:r w:rsidRPr="00DC4DDA">
          <w:rPr>
            <w:rStyle w:val="Hyperlink"/>
            <w:noProof/>
            <w14:scene3d>
              <w14:camera w14:prst="orthographicFront"/>
              <w14:lightRig w14:rig="threePt" w14:dir="t">
                <w14:rot w14:lat="0" w14:lon="0" w14:rev="0"/>
              </w14:lightRig>
            </w14:scene3d>
          </w:rPr>
          <w:t>7.7</w:t>
        </w:r>
        <w:r>
          <w:rPr>
            <w:rFonts w:eastAsiaTheme="minorEastAsia"/>
            <w:b w:val="0"/>
            <w:noProof/>
            <w:kern w:val="2"/>
            <w:sz w:val="24"/>
            <w:szCs w:val="24"/>
            <w:lang w:eastAsia="en-AU"/>
            <w14:ligatures w14:val="standardContextual"/>
          </w:rPr>
          <w:tab/>
        </w:r>
        <w:r w:rsidRPr="00DC4DDA">
          <w:rPr>
            <w:rStyle w:val="Hyperlink"/>
            <w:noProof/>
          </w:rPr>
          <w:t>HSE Notice Boards</w:t>
        </w:r>
        <w:r>
          <w:rPr>
            <w:noProof/>
            <w:webHidden/>
          </w:rPr>
          <w:tab/>
        </w:r>
        <w:r>
          <w:rPr>
            <w:noProof/>
            <w:webHidden/>
          </w:rPr>
          <w:fldChar w:fldCharType="begin"/>
        </w:r>
        <w:r>
          <w:rPr>
            <w:noProof/>
            <w:webHidden/>
          </w:rPr>
          <w:instrText xml:space="preserve"> PAGEREF _Toc227062775 \h </w:instrText>
        </w:r>
        <w:r>
          <w:rPr>
            <w:noProof/>
            <w:webHidden/>
          </w:rPr>
        </w:r>
        <w:r>
          <w:rPr>
            <w:noProof/>
            <w:webHidden/>
          </w:rPr>
          <w:fldChar w:fldCharType="separate"/>
        </w:r>
        <w:r>
          <w:rPr>
            <w:noProof/>
            <w:webHidden/>
          </w:rPr>
          <w:t>34</w:t>
        </w:r>
        <w:r>
          <w:rPr>
            <w:noProof/>
            <w:webHidden/>
          </w:rPr>
          <w:fldChar w:fldCharType="end"/>
        </w:r>
      </w:hyperlink>
    </w:p>
    <w:p w14:paraId="20917A8E" w14:textId="7E061E78" w:rsidR="00556104" w:rsidRDefault="00556104">
      <w:pPr>
        <w:pStyle w:val="TOC2"/>
        <w:rPr>
          <w:rFonts w:eastAsiaTheme="minorEastAsia"/>
          <w:b w:val="0"/>
          <w:noProof/>
          <w:kern w:val="2"/>
          <w:sz w:val="24"/>
          <w:szCs w:val="24"/>
          <w:lang w:eastAsia="en-AU"/>
          <w14:ligatures w14:val="standardContextual"/>
        </w:rPr>
      </w:pPr>
      <w:hyperlink w:anchor="_Toc227062776" w:history="1">
        <w:r w:rsidRPr="00DC4DDA">
          <w:rPr>
            <w:rStyle w:val="Hyperlink"/>
            <w:noProof/>
            <w14:scene3d>
              <w14:camera w14:prst="orthographicFront"/>
              <w14:lightRig w14:rig="threePt" w14:dir="t">
                <w14:rot w14:lat="0" w14:lon="0" w14:rev="0"/>
              </w14:lightRig>
            </w14:scene3d>
          </w:rPr>
          <w:t>7.8</w:t>
        </w:r>
        <w:r>
          <w:rPr>
            <w:rFonts w:eastAsiaTheme="minorEastAsia"/>
            <w:b w:val="0"/>
            <w:noProof/>
            <w:kern w:val="2"/>
            <w:sz w:val="24"/>
            <w:szCs w:val="24"/>
            <w:lang w:eastAsia="en-AU"/>
            <w14:ligatures w14:val="standardContextual"/>
          </w:rPr>
          <w:tab/>
        </w:r>
        <w:r w:rsidRPr="00DC4DDA">
          <w:rPr>
            <w:rStyle w:val="Hyperlink"/>
            <w:noProof/>
          </w:rPr>
          <w:t>Safety Incentives</w:t>
        </w:r>
        <w:r>
          <w:rPr>
            <w:noProof/>
            <w:webHidden/>
          </w:rPr>
          <w:tab/>
        </w:r>
        <w:r>
          <w:rPr>
            <w:noProof/>
            <w:webHidden/>
          </w:rPr>
          <w:fldChar w:fldCharType="begin"/>
        </w:r>
        <w:r>
          <w:rPr>
            <w:noProof/>
            <w:webHidden/>
          </w:rPr>
          <w:instrText xml:space="preserve"> PAGEREF _Toc227062776 \h </w:instrText>
        </w:r>
        <w:r>
          <w:rPr>
            <w:noProof/>
            <w:webHidden/>
          </w:rPr>
        </w:r>
        <w:r>
          <w:rPr>
            <w:noProof/>
            <w:webHidden/>
          </w:rPr>
          <w:fldChar w:fldCharType="separate"/>
        </w:r>
        <w:r>
          <w:rPr>
            <w:noProof/>
            <w:webHidden/>
          </w:rPr>
          <w:t>34</w:t>
        </w:r>
        <w:r>
          <w:rPr>
            <w:noProof/>
            <w:webHidden/>
          </w:rPr>
          <w:fldChar w:fldCharType="end"/>
        </w:r>
      </w:hyperlink>
    </w:p>
    <w:p w14:paraId="08175E26" w14:textId="69B31772" w:rsidR="00556104" w:rsidRDefault="00556104">
      <w:pPr>
        <w:pStyle w:val="TOC2"/>
        <w:rPr>
          <w:rFonts w:eastAsiaTheme="minorEastAsia"/>
          <w:b w:val="0"/>
          <w:noProof/>
          <w:kern w:val="2"/>
          <w:sz w:val="24"/>
          <w:szCs w:val="24"/>
          <w:lang w:eastAsia="en-AU"/>
          <w14:ligatures w14:val="standardContextual"/>
        </w:rPr>
      </w:pPr>
      <w:hyperlink w:anchor="_Toc227062777" w:history="1">
        <w:r w:rsidRPr="00DC4DDA">
          <w:rPr>
            <w:rStyle w:val="Hyperlink"/>
            <w:noProof/>
            <w14:scene3d>
              <w14:camera w14:prst="orthographicFront"/>
              <w14:lightRig w14:rig="threePt" w14:dir="t">
                <w14:rot w14:lat="0" w14:lon="0" w14:rev="0"/>
              </w14:lightRig>
            </w14:scene3d>
          </w:rPr>
          <w:t>7.9</w:t>
        </w:r>
        <w:r>
          <w:rPr>
            <w:rFonts w:eastAsiaTheme="minorEastAsia"/>
            <w:b w:val="0"/>
            <w:noProof/>
            <w:kern w:val="2"/>
            <w:sz w:val="24"/>
            <w:szCs w:val="24"/>
            <w:lang w:eastAsia="en-AU"/>
            <w14:ligatures w14:val="standardContextual"/>
          </w:rPr>
          <w:tab/>
        </w:r>
        <w:r w:rsidRPr="00DC4DDA">
          <w:rPr>
            <w:rStyle w:val="Hyperlink"/>
            <w:noProof/>
          </w:rPr>
          <w:t>HSE Alerts and Information</w:t>
        </w:r>
        <w:r>
          <w:rPr>
            <w:noProof/>
            <w:webHidden/>
          </w:rPr>
          <w:tab/>
        </w:r>
        <w:r>
          <w:rPr>
            <w:noProof/>
            <w:webHidden/>
          </w:rPr>
          <w:fldChar w:fldCharType="begin"/>
        </w:r>
        <w:r>
          <w:rPr>
            <w:noProof/>
            <w:webHidden/>
          </w:rPr>
          <w:instrText xml:space="preserve"> PAGEREF _Toc227062777 \h </w:instrText>
        </w:r>
        <w:r>
          <w:rPr>
            <w:noProof/>
            <w:webHidden/>
          </w:rPr>
        </w:r>
        <w:r>
          <w:rPr>
            <w:noProof/>
            <w:webHidden/>
          </w:rPr>
          <w:fldChar w:fldCharType="separate"/>
        </w:r>
        <w:r>
          <w:rPr>
            <w:noProof/>
            <w:webHidden/>
          </w:rPr>
          <w:t>35</w:t>
        </w:r>
        <w:r>
          <w:rPr>
            <w:noProof/>
            <w:webHidden/>
          </w:rPr>
          <w:fldChar w:fldCharType="end"/>
        </w:r>
      </w:hyperlink>
    </w:p>
    <w:p w14:paraId="03839301" w14:textId="46A37ECB" w:rsidR="00556104" w:rsidRDefault="00556104">
      <w:pPr>
        <w:pStyle w:val="TOC2"/>
        <w:rPr>
          <w:rFonts w:eastAsiaTheme="minorEastAsia"/>
          <w:b w:val="0"/>
          <w:noProof/>
          <w:kern w:val="2"/>
          <w:sz w:val="24"/>
          <w:szCs w:val="24"/>
          <w:lang w:eastAsia="en-AU"/>
          <w14:ligatures w14:val="standardContextual"/>
        </w:rPr>
      </w:pPr>
      <w:hyperlink w:anchor="_Toc227062778" w:history="1">
        <w:r w:rsidRPr="00DC4DDA">
          <w:rPr>
            <w:rStyle w:val="Hyperlink"/>
            <w:noProof/>
            <w14:scene3d>
              <w14:camera w14:prst="orthographicFront"/>
              <w14:lightRig w14:rig="threePt" w14:dir="t">
                <w14:rot w14:lat="0" w14:lon="0" w14:rev="0"/>
              </w14:lightRig>
            </w14:scene3d>
          </w:rPr>
          <w:t>7.10</w:t>
        </w:r>
        <w:r>
          <w:rPr>
            <w:rFonts w:eastAsiaTheme="minorEastAsia"/>
            <w:b w:val="0"/>
            <w:noProof/>
            <w:kern w:val="2"/>
            <w:sz w:val="24"/>
            <w:szCs w:val="24"/>
            <w:lang w:eastAsia="en-AU"/>
            <w14:ligatures w14:val="standardContextual"/>
          </w:rPr>
          <w:tab/>
        </w:r>
        <w:r w:rsidRPr="00DC4DDA">
          <w:rPr>
            <w:rStyle w:val="Hyperlink"/>
            <w:noProof/>
          </w:rPr>
          <w:t>Health and Safety Issue Resolution</w:t>
        </w:r>
        <w:r>
          <w:rPr>
            <w:noProof/>
            <w:webHidden/>
          </w:rPr>
          <w:tab/>
        </w:r>
        <w:r>
          <w:rPr>
            <w:noProof/>
            <w:webHidden/>
          </w:rPr>
          <w:fldChar w:fldCharType="begin"/>
        </w:r>
        <w:r>
          <w:rPr>
            <w:noProof/>
            <w:webHidden/>
          </w:rPr>
          <w:instrText xml:space="preserve"> PAGEREF _Toc227062778 \h </w:instrText>
        </w:r>
        <w:r>
          <w:rPr>
            <w:noProof/>
            <w:webHidden/>
          </w:rPr>
        </w:r>
        <w:r>
          <w:rPr>
            <w:noProof/>
            <w:webHidden/>
          </w:rPr>
          <w:fldChar w:fldCharType="separate"/>
        </w:r>
        <w:r>
          <w:rPr>
            <w:noProof/>
            <w:webHidden/>
          </w:rPr>
          <w:t>35</w:t>
        </w:r>
        <w:r>
          <w:rPr>
            <w:noProof/>
            <w:webHidden/>
          </w:rPr>
          <w:fldChar w:fldCharType="end"/>
        </w:r>
      </w:hyperlink>
    </w:p>
    <w:p w14:paraId="69AB2D81" w14:textId="105843DE" w:rsidR="00556104" w:rsidRDefault="00556104">
      <w:pPr>
        <w:pStyle w:val="TOC2"/>
        <w:rPr>
          <w:rFonts w:eastAsiaTheme="minorEastAsia"/>
          <w:b w:val="0"/>
          <w:noProof/>
          <w:kern w:val="2"/>
          <w:sz w:val="24"/>
          <w:szCs w:val="24"/>
          <w:lang w:eastAsia="en-AU"/>
          <w14:ligatures w14:val="standardContextual"/>
        </w:rPr>
      </w:pPr>
      <w:hyperlink w:anchor="_Toc227062779" w:history="1">
        <w:r w:rsidRPr="00DC4DDA">
          <w:rPr>
            <w:rStyle w:val="Hyperlink"/>
            <w:noProof/>
            <w14:scene3d>
              <w14:camera w14:prst="orthographicFront"/>
              <w14:lightRig w14:rig="threePt" w14:dir="t">
                <w14:rot w14:lat="0" w14:lon="0" w14:rev="0"/>
              </w14:lightRig>
            </w14:scene3d>
          </w:rPr>
          <w:t>7.11</w:t>
        </w:r>
        <w:r>
          <w:rPr>
            <w:rFonts w:eastAsiaTheme="minorEastAsia"/>
            <w:b w:val="0"/>
            <w:noProof/>
            <w:kern w:val="2"/>
            <w:sz w:val="24"/>
            <w:szCs w:val="24"/>
            <w:lang w:eastAsia="en-AU"/>
            <w14:ligatures w14:val="standardContextual"/>
          </w:rPr>
          <w:tab/>
        </w:r>
        <w:r w:rsidRPr="00DC4DDA">
          <w:rPr>
            <w:rStyle w:val="Hyperlink"/>
            <w:noProof/>
          </w:rPr>
          <w:t>Signage</w:t>
        </w:r>
        <w:r>
          <w:rPr>
            <w:noProof/>
            <w:webHidden/>
          </w:rPr>
          <w:tab/>
        </w:r>
        <w:r>
          <w:rPr>
            <w:noProof/>
            <w:webHidden/>
          </w:rPr>
          <w:fldChar w:fldCharType="begin"/>
        </w:r>
        <w:r>
          <w:rPr>
            <w:noProof/>
            <w:webHidden/>
          </w:rPr>
          <w:instrText xml:space="preserve"> PAGEREF _Toc227062779 \h </w:instrText>
        </w:r>
        <w:r>
          <w:rPr>
            <w:noProof/>
            <w:webHidden/>
          </w:rPr>
        </w:r>
        <w:r>
          <w:rPr>
            <w:noProof/>
            <w:webHidden/>
          </w:rPr>
          <w:fldChar w:fldCharType="separate"/>
        </w:r>
        <w:r>
          <w:rPr>
            <w:noProof/>
            <w:webHidden/>
          </w:rPr>
          <w:t>36</w:t>
        </w:r>
        <w:r>
          <w:rPr>
            <w:noProof/>
            <w:webHidden/>
          </w:rPr>
          <w:fldChar w:fldCharType="end"/>
        </w:r>
      </w:hyperlink>
    </w:p>
    <w:p w14:paraId="66FDAB24" w14:textId="4C40CECD" w:rsidR="00556104" w:rsidRDefault="00556104">
      <w:pPr>
        <w:pStyle w:val="TOC1"/>
        <w:rPr>
          <w:rFonts w:eastAsiaTheme="minorEastAsia"/>
          <w:b w:val="0"/>
          <w:noProof/>
          <w:kern w:val="2"/>
          <w:sz w:val="24"/>
          <w:szCs w:val="24"/>
          <w:lang w:eastAsia="en-AU"/>
          <w14:ligatures w14:val="standardContextual"/>
        </w:rPr>
      </w:pPr>
      <w:hyperlink w:anchor="_Toc227062780" w:history="1">
        <w:r w:rsidRPr="00DC4DDA">
          <w:rPr>
            <w:rStyle w:val="Hyperlink"/>
            <w:noProof/>
          </w:rPr>
          <w:t>8</w:t>
        </w:r>
        <w:r>
          <w:rPr>
            <w:rFonts w:eastAsiaTheme="minorEastAsia"/>
            <w:b w:val="0"/>
            <w:noProof/>
            <w:kern w:val="2"/>
            <w:sz w:val="24"/>
            <w:szCs w:val="24"/>
            <w:lang w:eastAsia="en-AU"/>
            <w14:ligatures w14:val="standardContextual"/>
          </w:rPr>
          <w:tab/>
        </w:r>
        <w:r w:rsidRPr="00DC4DDA">
          <w:rPr>
            <w:rStyle w:val="Hyperlink"/>
            <w:noProof/>
          </w:rPr>
          <w:t>Hazard and Risk Management</w:t>
        </w:r>
        <w:r>
          <w:rPr>
            <w:noProof/>
            <w:webHidden/>
          </w:rPr>
          <w:tab/>
        </w:r>
        <w:r>
          <w:rPr>
            <w:noProof/>
            <w:webHidden/>
          </w:rPr>
          <w:fldChar w:fldCharType="begin"/>
        </w:r>
        <w:r>
          <w:rPr>
            <w:noProof/>
            <w:webHidden/>
          </w:rPr>
          <w:instrText xml:space="preserve"> PAGEREF _Toc227062780 \h </w:instrText>
        </w:r>
        <w:r>
          <w:rPr>
            <w:noProof/>
            <w:webHidden/>
          </w:rPr>
        </w:r>
        <w:r>
          <w:rPr>
            <w:noProof/>
            <w:webHidden/>
          </w:rPr>
          <w:fldChar w:fldCharType="separate"/>
        </w:r>
        <w:r>
          <w:rPr>
            <w:noProof/>
            <w:webHidden/>
          </w:rPr>
          <w:t>36</w:t>
        </w:r>
        <w:r>
          <w:rPr>
            <w:noProof/>
            <w:webHidden/>
          </w:rPr>
          <w:fldChar w:fldCharType="end"/>
        </w:r>
      </w:hyperlink>
    </w:p>
    <w:p w14:paraId="2C9B78E5" w14:textId="5B84EBBE" w:rsidR="00556104" w:rsidRDefault="00556104">
      <w:pPr>
        <w:pStyle w:val="TOC2"/>
        <w:rPr>
          <w:rFonts w:eastAsiaTheme="minorEastAsia"/>
          <w:b w:val="0"/>
          <w:noProof/>
          <w:kern w:val="2"/>
          <w:sz w:val="24"/>
          <w:szCs w:val="24"/>
          <w:lang w:eastAsia="en-AU"/>
          <w14:ligatures w14:val="standardContextual"/>
        </w:rPr>
      </w:pPr>
      <w:hyperlink w:anchor="_Toc227062781" w:history="1">
        <w:r w:rsidRPr="00DC4DDA">
          <w:rPr>
            <w:rStyle w:val="Hyperlink"/>
            <w:noProof/>
            <w14:scene3d>
              <w14:camera w14:prst="orthographicFront"/>
              <w14:lightRig w14:rig="threePt" w14:dir="t">
                <w14:rot w14:lat="0" w14:lon="0" w14:rev="0"/>
              </w14:lightRig>
            </w14:scene3d>
          </w:rPr>
          <w:t>8.1</w:t>
        </w:r>
        <w:r>
          <w:rPr>
            <w:rFonts w:eastAsiaTheme="minorEastAsia"/>
            <w:b w:val="0"/>
            <w:noProof/>
            <w:kern w:val="2"/>
            <w:sz w:val="24"/>
            <w:szCs w:val="24"/>
            <w:lang w:eastAsia="en-AU"/>
            <w14:ligatures w14:val="standardContextual"/>
          </w:rPr>
          <w:tab/>
        </w:r>
        <w:r w:rsidRPr="00DC4DDA">
          <w:rPr>
            <w:rStyle w:val="Hyperlink"/>
            <w:noProof/>
          </w:rPr>
          <w:t>General</w:t>
        </w:r>
        <w:r>
          <w:rPr>
            <w:noProof/>
            <w:webHidden/>
          </w:rPr>
          <w:tab/>
        </w:r>
        <w:r>
          <w:rPr>
            <w:noProof/>
            <w:webHidden/>
          </w:rPr>
          <w:fldChar w:fldCharType="begin"/>
        </w:r>
        <w:r>
          <w:rPr>
            <w:noProof/>
            <w:webHidden/>
          </w:rPr>
          <w:instrText xml:space="preserve"> PAGEREF _Toc227062781 \h </w:instrText>
        </w:r>
        <w:r>
          <w:rPr>
            <w:noProof/>
            <w:webHidden/>
          </w:rPr>
        </w:r>
        <w:r>
          <w:rPr>
            <w:noProof/>
            <w:webHidden/>
          </w:rPr>
          <w:fldChar w:fldCharType="separate"/>
        </w:r>
        <w:r>
          <w:rPr>
            <w:noProof/>
            <w:webHidden/>
          </w:rPr>
          <w:t>36</w:t>
        </w:r>
        <w:r>
          <w:rPr>
            <w:noProof/>
            <w:webHidden/>
          </w:rPr>
          <w:fldChar w:fldCharType="end"/>
        </w:r>
      </w:hyperlink>
    </w:p>
    <w:p w14:paraId="6379A37C" w14:textId="6C694644" w:rsidR="00556104" w:rsidRDefault="00556104">
      <w:pPr>
        <w:pStyle w:val="TOC2"/>
        <w:rPr>
          <w:rFonts w:eastAsiaTheme="minorEastAsia"/>
          <w:b w:val="0"/>
          <w:noProof/>
          <w:kern w:val="2"/>
          <w:sz w:val="24"/>
          <w:szCs w:val="24"/>
          <w:lang w:eastAsia="en-AU"/>
          <w14:ligatures w14:val="standardContextual"/>
        </w:rPr>
      </w:pPr>
      <w:hyperlink w:anchor="_Toc227062782" w:history="1">
        <w:r w:rsidRPr="00DC4DDA">
          <w:rPr>
            <w:rStyle w:val="Hyperlink"/>
            <w:noProof/>
            <w14:scene3d>
              <w14:camera w14:prst="orthographicFront"/>
              <w14:lightRig w14:rig="threePt" w14:dir="t">
                <w14:rot w14:lat="0" w14:lon="0" w14:rev="0"/>
              </w14:lightRig>
            </w14:scene3d>
          </w:rPr>
          <w:t>8.2</w:t>
        </w:r>
        <w:r>
          <w:rPr>
            <w:rFonts w:eastAsiaTheme="minorEastAsia"/>
            <w:b w:val="0"/>
            <w:noProof/>
            <w:kern w:val="2"/>
            <w:sz w:val="24"/>
            <w:szCs w:val="24"/>
            <w:lang w:eastAsia="en-AU"/>
            <w14:ligatures w14:val="standardContextual"/>
          </w:rPr>
          <w:tab/>
        </w:r>
        <w:r w:rsidRPr="00DC4DDA">
          <w:rPr>
            <w:rStyle w:val="Hyperlink"/>
            <w:noProof/>
          </w:rPr>
          <w:t>Hazard Identification</w:t>
        </w:r>
        <w:r>
          <w:rPr>
            <w:noProof/>
            <w:webHidden/>
          </w:rPr>
          <w:tab/>
        </w:r>
        <w:r>
          <w:rPr>
            <w:noProof/>
            <w:webHidden/>
          </w:rPr>
          <w:fldChar w:fldCharType="begin"/>
        </w:r>
        <w:r>
          <w:rPr>
            <w:noProof/>
            <w:webHidden/>
          </w:rPr>
          <w:instrText xml:space="preserve"> PAGEREF _Toc227062782 \h </w:instrText>
        </w:r>
        <w:r>
          <w:rPr>
            <w:noProof/>
            <w:webHidden/>
          </w:rPr>
        </w:r>
        <w:r>
          <w:rPr>
            <w:noProof/>
            <w:webHidden/>
          </w:rPr>
          <w:fldChar w:fldCharType="separate"/>
        </w:r>
        <w:r>
          <w:rPr>
            <w:noProof/>
            <w:webHidden/>
          </w:rPr>
          <w:t>36</w:t>
        </w:r>
        <w:r>
          <w:rPr>
            <w:noProof/>
            <w:webHidden/>
          </w:rPr>
          <w:fldChar w:fldCharType="end"/>
        </w:r>
      </w:hyperlink>
    </w:p>
    <w:p w14:paraId="4C81B206" w14:textId="7379CE64" w:rsidR="00556104" w:rsidRDefault="00556104">
      <w:pPr>
        <w:pStyle w:val="TOC2"/>
        <w:rPr>
          <w:rFonts w:eastAsiaTheme="minorEastAsia"/>
          <w:b w:val="0"/>
          <w:noProof/>
          <w:kern w:val="2"/>
          <w:sz w:val="24"/>
          <w:szCs w:val="24"/>
          <w:lang w:eastAsia="en-AU"/>
          <w14:ligatures w14:val="standardContextual"/>
        </w:rPr>
      </w:pPr>
      <w:hyperlink w:anchor="_Toc227062783" w:history="1">
        <w:r w:rsidRPr="00DC4DDA">
          <w:rPr>
            <w:rStyle w:val="Hyperlink"/>
            <w:noProof/>
            <w14:scene3d>
              <w14:camera w14:prst="orthographicFront"/>
              <w14:lightRig w14:rig="threePt" w14:dir="t">
                <w14:rot w14:lat="0" w14:lon="0" w14:rev="0"/>
              </w14:lightRig>
            </w14:scene3d>
          </w:rPr>
          <w:t>8.3</w:t>
        </w:r>
        <w:r>
          <w:rPr>
            <w:rFonts w:eastAsiaTheme="minorEastAsia"/>
            <w:b w:val="0"/>
            <w:noProof/>
            <w:kern w:val="2"/>
            <w:sz w:val="24"/>
            <w:szCs w:val="24"/>
            <w:lang w:eastAsia="en-AU"/>
            <w14:ligatures w14:val="standardContextual"/>
          </w:rPr>
          <w:tab/>
        </w:r>
        <w:r w:rsidRPr="00DC4DDA">
          <w:rPr>
            <w:rStyle w:val="Hyperlink"/>
            <w:noProof/>
          </w:rPr>
          <w:t>Hazard Observation Reports (HazOb)</w:t>
        </w:r>
        <w:r>
          <w:rPr>
            <w:noProof/>
            <w:webHidden/>
          </w:rPr>
          <w:tab/>
        </w:r>
        <w:r>
          <w:rPr>
            <w:noProof/>
            <w:webHidden/>
          </w:rPr>
          <w:fldChar w:fldCharType="begin"/>
        </w:r>
        <w:r>
          <w:rPr>
            <w:noProof/>
            <w:webHidden/>
          </w:rPr>
          <w:instrText xml:space="preserve"> PAGEREF _Toc227062783 \h </w:instrText>
        </w:r>
        <w:r>
          <w:rPr>
            <w:noProof/>
            <w:webHidden/>
          </w:rPr>
        </w:r>
        <w:r>
          <w:rPr>
            <w:noProof/>
            <w:webHidden/>
          </w:rPr>
          <w:fldChar w:fldCharType="separate"/>
        </w:r>
        <w:r>
          <w:rPr>
            <w:noProof/>
            <w:webHidden/>
          </w:rPr>
          <w:t>37</w:t>
        </w:r>
        <w:r>
          <w:rPr>
            <w:noProof/>
            <w:webHidden/>
          </w:rPr>
          <w:fldChar w:fldCharType="end"/>
        </w:r>
      </w:hyperlink>
    </w:p>
    <w:p w14:paraId="26977230" w14:textId="621C833A" w:rsidR="00556104" w:rsidRDefault="00556104">
      <w:pPr>
        <w:pStyle w:val="TOC2"/>
        <w:rPr>
          <w:rFonts w:eastAsiaTheme="minorEastAsia"/>
          <w:b w:val="0"/>
          <w:noProof/>
          <w:kern w:val="2"/>
          <w:sz w:val="24"/>
          <w:szCs w:val="24"/>
          <w:lang w:eastAsia="en-AU"/>
          <w14:ligatures w14:val="standardContextual"/>
        </w:rPr>
      </w:pPr>
      <w:hyperlink w:anchor="_Toc227062784" w:history="1">
        <w:r w:rsidRPr="00DC4DDA">
          <w:rPr>
            <w:rStyle w:val="Hyperlink"/>
            <w:noProof/>
            <w14:scene3d>
              <w14:camera w14:prst="orthographicFront"/>
              <w14:lightRig w14:rig="threePt" w14:dir="t">
                <w14:rot w14:lat="0" w14:lon="0" w14:rev="0"/>
              </w14:lightRig>
            </w14:scene3d>
          </w:rPr>
          <w:t>8.4</w:t>
        </w:r>
        <w:r>
          <w:rPr>
            <w:rFonts w:eastAsiaTheme="minorEastAsia"/>
            <w:b w:val="0"/>
            <w:noProof/>
            <w:kern w:val="2"/>
            <w:sz w:val="24"/>
            <w:szCs w:val="24"/>
            <w:lang w:eastAsia="en-AU"/>
            <w14:ligatures w14:val="standardContextual"/>
          </w:rPr>
          <w:tab/>
        </w:r>
        <w:r w:rsidRPr="00DC4DDA">
          <w:rPr>
            <w:rStyle w:val="Hyperlink"/>
            <w:noProof/>
          </w:rPr>
          <w:t>Hazard and Risk Assessment</w:t>
        </w:r>
        <w:r>
          <w:rPr>
            <w:noProof/>
            <w:webHidden/>
          </w:rPr>
          <w:tab/>
        </w:r>
        <w:r>
          <w:rPr>
            <w:noProof/>
            <w:webHidden/>
          </w:rPr>
          <w:fldChar w:fldCharType="begin"/>
        </w:r>
        <w:r>
          <w:rPr>
            <w:noProof/>
            <w:webHidden/>
          </w:rPr>
          <w:instrText xml:space="preserve"> PAGEREF _Toc227062784 \h </w:instrText>
        </w:r>
        <w:r>
          <w:rPr>
            <w:noProof/>
            <w:webHidden/>
          </w:rPr>
        </w:r>
        <w:r>
          <w:rPr>
            <w:noProof/>
            <w:webHidden/>
          </w:rPr>
          <w:fldChar w:fldCharType="separate"/>
        </w:r>
        <w:r>
          <w:rPr>
            <w:noProof/>
            <w:webHidden/>
          </w:rPr>
          <w:t>37</w:t>
        </w:r>
        <w:r>
          <w:rPr>
            <w:noProof/>
            <w:webHidden/>
          </w:rPr>
          <w:fldChar w:fldCharType="end"/>
        </w:r>
      </w:hyperlink>
    </w:p>
    <w:p w14:paraId="1B046565" w14:textId="7A7E2C70" w:rsidR="00556104" w:rsidRDefault="00556104">
      <w:pPr>
        <w:pStyle w:val="TOC2"/>
        <w:rPr>
          <w:rFonts w:eastAsiaTheme="minorEastAsia"/>
          <w:b w:val="0"/>
          <w:noProof/>
          <w:kern w:val="2"/>
          <w:sz w:val="24"/>
          <w:szCs w:val="24"/>
          <w:lang w:eastAsia="en-AU"/>
          <w14:ligatures w14:val="standardContextual"/>
        </w:rPr>
      </w:pPr>
      <w:hyperlink w:anchor="_Toc227062785" w:history="1">
        <w:r w:rsidRPr="00DC4DDA">
          <w:rPr>
            <w:rStyle w:val="Hyperlink"/>
            <w:noProof/>
            <w14:scene3d>
              <w14:camera w14:prst="orthographicFront"/>
              <w14:lightRig w14:rig="threePt" w14:dir="t">
                <w14:rot w14:lat="0" w14:lon="0" w14:rev="0"/>
              </w14:lightRig>
            </w14:scene3d>
          </w:rPr>
          <w:t>8.5</w:t>
        </w:r>
        <w:r>
          <w:rPr>
            <w:rFonts w:eastAsiaTheme="minorEastAsia"/>
            <w:b w:val="0"/>
            <w:noProof/>
            <w:kern w:val="2"/>
            <w:sz w:val="24"/>
            <w:szCs w:val="24"/>
            <w:lang w:eastAsia="en-AU"/>
            <w14:ligatures w14:val="standardContextual"/>
          </w:rPr>
          <w:tab/>
        </w:r>
        <w:r w:rsidRPr="00DC4DDA">
          <w:rPr>
            <w:rStyle w:val="Hyperlink"/>
            <w:noProof/>
          </w:rPr>
          <w:t>Risk Control</w:t>
        </w:r>
        <w:r>
          <w:rPr>
            <w:noProof/>
            <w:webHidden/>
          </w:rPr>
          <w:tab/>
        </w:r>
        <w:r>
          <w:rPr>
            <w:noProof/>
            <w:webHidden/>
          </w:rPr>
          <w:fldChar w:fldCharType="begin"/>
        </w:r>
        <w:r>
          <w:rPr>
            <w:noProof/>
            <w:webHidden/>
          </w:rPr>
          <w:instrText xml:space="preserve"> PAGEREF _Toc227062785 \h </w:instrText>
        </w:r>
        <w:r>
          <w:rPr>
            <w:noProof/>
            <w:webHidden/>
          </w:rPr>
        </w:r>
        <w:r>
          <w:rPr>
            <w:noProof/>
            <w:webHidden/>
          </w:rPr>
          <w:fldChar w:fldCharType="separate"/>
        </w:r>
        <w:r>
          <w:rPr>
            <w:noProof/>
            <w:webHidden/>
          </w:rPr>
          <w:t>37</w:t>
        </w:r>
        <w:r>
          <w:rPr>
            <w:noProof/>
            <w:webHidden/>
          </w:rPr>
          <w:fldChar w:fldCharType="end"/>
        </w:r>
      </w:hyperlink>
    </w:p>
    <w:p w14:paraId="12B291E3" w14:textId="06998376" w:rsidR="00556104" w:rsidRDefault="00556104">
      <w:pPr>
        <w:pStyle w:val="TOC2"/>
        <w:rPr>
          <w:rFonts w:eastAsiaTheme="minorEastAsia"/>
          <w:b w:val="0"/>
          <w:noProof/>
          <w:kern w:val="2"/>
          <w:sz w:val="24"/>
          <w:szCs w:val="24"/>
          <w:lang w:eastAsia="en-AU"/>
          <w14:ligatures w14:val="standardContextual"/>
        </w:rPr>
      </w:pPr>
      <w:hyperlink w:anchor="_Toc227062786" w:history="1">
        <w:r w:rsidRPr="00DC4DDA">
          <w:rPr>
            <w:rStyle w:val="Hyperlink"/>
            <w:noProof/>
            <w14:scene3d>
              <w14:camera w14:prst="orthographicFront"/>
              <w14:lightRig w14:rig="threePt" w14:dir="t">
                <w14:rot w14:lat="0" w14:lon="0" w14:rev="0"/>
              </w14:lightRig>
            </w14:scene3d>
          </w:rPr>
          <w:t>8.6</w:t>
        </w:r>
        <w:r>
          <w:rPr>
            <w:rFonts w:eastAsiaTheme="minorEastAsia"/>
            <w:b w:val="0"/>
            <w:noProof/>
            <w:kern w:val="2"/>
            <w:sz w:val="24"/>
            <w:szCs w:val="24"/>
            <w:lang w:eastAsia="en-AU"/>
            <w14:ligatures w14:val="standardContextual"/>
          </w:rPr>
          <w:tab/>
        </w:r>
        <w:r w:rsidRPr="00DC4DDA">
          <w:rPr>
            <w:rStyle w:val="Hyperlink"/>
            <w:noProof/>
          </w:rPr>
          <w:t>Work Instructions</w:t>
        </w:r>
        <w:r>
          <w:rPr>
            <w:noProof/>
            <w:webHidden/>
          </w:rPr>
          <w:tab/>
        </w:r>
        <w:r>
          <w:rPr>
            <w:noProof/>
            <w:webHidden/>
          </w:rPr>
          <w:fldChar w:fldCharType="begin"/>
        </w:r>
        <w:r>
          <w:rPr>
            <w:noProof/>
            <w:webHidden/>
          </w:rPr>
          <w:instrText xml:space="preserve"> PAGEREF _Toc227062786 \h </w:instrText>
        </w:r>
        <w:r>
          <w:rPr>
            <w:noProof/>
            <w:webHidden/>
          </w:rPr>
        </w:r>
        <w:r>
          <w:rPr>
            <w:noProof/>
            <w:webHidden/>
          </w:rPr>
          <w:fldChar w:fldCharType="separate"/>
        </w:r>
        <w:r>
          <w:rPr>
            <w:noProof/>
            <w:webHidden/>
          </w:rPr>
          <w:t>38</w:t>
        </w:r>
        <w:r>
          <w:rPr>
            <w:noProof/>
            <w:webHidden/>
          </w:rPr>
          <w:fldChar w:fldCharType="end"/>
        </w:r>
      </w:hyperlink>
    </w:p>
    <w:p w14:paraId="67935BCC" w14:textId="3816E057" w:rsidR="00556104" w:rsidRDefault="00556104">
      <w:pPr>
        <w:pStyle w:val="TOC2"/>
        <w:rPr>
          <w:rFonts w:eastAsiaTheme="minorEastAsia"/>
          <w:b w:val="0"/>
          <w:noProof/>
          <w:kern w:val="2"/>
          <w:sz w:val="24"/>
          <w:szCs w:val="24"/>
          <w:lang w:eastAsia="en-AU"/>
          <w14:ligatures w14:val="standardContextual"/>
        </w:rPr>
      </w:pPr>
      <w:hyperlink w:anchor="_Toc227062787" w:history="1">
        <w:r w:rsidRPr="00DC4DDA">
          <w:rPr>
            <w:rStyle w:val="Hyperlink"/>
            <w:noProof/>
            <w14:scene3d>
              <w14:camera w14:prst="orthographicFront"/>
              <w14:lightRig w14:rig="threePt" w14:dir="t">
                <w14:rot w14:lat="0" w14:lon="0" w14:rev="0"/>
              </w14:lightRig>
            </w14:scene3d>
          </w:rPr>
          <w:t>8.7</w:t>
        </w:r>
        <w:r>
          <w:rPr>
            <w:rFonts w:eastAsiaTheme="minorEastAsia"/>
            <w:b w:val="0"/>
            <w:noProof/>
            <w:kern w:val="2"/>
            <w:sz w:val="24"/>
            <w:szCs w:val="24"/>
            <w:lang w:eastAsia="en-AU"/>
            <w14:ligatures w14:val="standardContextual"/>
          </w:rPr>
          <w:tab/>
        </w:r>
        <w:r w:rsidRPr="00DC4DDA">
          <w:rPr>
            <w:rStyle w:val="Hyperlink"/>
            <w:noProof/>
          </w:rPr>
          <w:t>Safe Work Method Statements (SWMS)</w:t>
        </w:r>
        <w:r>
          <w:rPr>
            <w:noProof/>
            <w:webHidden/>
          </w:rPr>
          <w:tab/>
        </w:r>
        <w:r>
          <w:rPr>
            <w:noProof/>
            <w:webHidden/>
          </w:rPr>
          <w:fldChar w:fldCharType="begin"/>
        </w:r>
        <w:r>
          <w:rPr>
            <w:noProof/>
            <w:webHidden/>
          </w:rPr>
          <w:instrText xml:space="preserve"> PAGEREF _Toc227062787 \h </w:instrText>
        </w:r>
        <w:r>
          <w:rPr>
            <w:noProof/>
            <w:webHidden/>
          </w:rPr>
        </w:r>
        <w:r>
          <w:rPr>
            <w:noProof/>
            <w:webHidden/>
          </w:rPr>
          <w:fldChar w:fldCharType="separate"/>
        </w:r>
        <w:r>
          <w:rPr>
            <w:noProof/>
            <w:webHidden/>
          </w:rPr>
          <w:t>38</w:t>
        </w:r>
        <w:r>
          <w:rPr>
            <w:noProof/>
            <w:webHidden/>
          </w:rPr>
          <w:fldChar w:fldCharType="end"/>
        </w:r>
      </w:hyperlink>
    </w:p>
    <w:p w14:paraId="1B359301" w14:textId="58CF5B1C" w:rsidR="00556104" w:rsidRDefault="00556104">
      <w:pPr>
        <w:pStyle w:val="TOC2"/>
        <w:rPr>
          <w:rFonts w:eastAsiaTheme="minorEastAsia"/>
          <w:b w:val="0"/>
          <w:noProof/>
          <w:kern w:val="2"/>
          <w:sz w:val="24"/>
          <w:szCs w:val="24"/>
          <w:lang w:eastAsia="en-AU"/>
          <w14:ligatures w14:val="standardContextual"/>
        </w:rPr>
      </w:pPr>
      <w:hyperlink w:anchor="_Toc227062788" w:history="1">
        <w:r w:rsidRPr="00DC4DDA">
          <w:rPr>
            <w:rStyle w:val="Hyperlink"/>
            <w:noProof/>
            <w14:scene3d>
              <w14:camera w14:prst="orthographicFront"/>
              <w14:lightRig w14:rig="threePt" w14:dir="t">
                <w14:rot w14:lat="0" w14:lon="0" w14:rev="0"/>
              </w14:lightRig>
            </w14:scene3d>
          </w:rPr>
          <w:t>8.8</w:t>
        </w:r>
        <w:r>
          <w:rPr>
            <w:rFonts w:eastAsiaTheme="minorEastAsia"/>
            <w:b w:val="0"/>
            <w:noProof/>
            <w:kern w:val="2"/>
            <w:sz w:val="24"/>
            <w:szCs w:val="24"/>
            <w:lang w:eastAsia="en-AU"/>
            <w14:ligatures w14:val="standardContextual"/>
          </w:rPr>
          <w:tab/>
        </w:r>
        <w:r w:rsidRPr="00DC4DDA">
          <w:rPr>
            <w:rStyle w:val="Hyperlink"/>
            <w:noProof/>
          </w:rPr>
          <w:t>Take 5</w:t>
        </w:r>
        <w:r>
          <w:rPr>
            <w:noProof/>
            <w:webHidden/>
          </w:rPr>
          <w:tab/>
        </w:r>
        <w:r>
          <w:rPr>
            <w:noProof/>
            <w:webHidden/>
          </w:rPr>
          <w:fldChar w:fldCharType="begin"/>
        </w:r>
        <w:r>
          <w:rPr>
            <w:noProof/>
            <w:webHidden/>
          </w:rPr>
          <w:instrText xml:space="preserve"> PAGEREF _Toc227062788 \h </w:instrText>
        </w:r>
        <w:r>
          <w:rPr>
            <w:noProof/>
            <w:webHidden/>
          </w:rPr>
        </w:r>
        <w:r>
          <w:rPr>
            <w:noProof/>
            <w:webHidden/>
          </w:rPr>
          <w:fldChar w:fldCharType="separate"/>
        </w:r>
        <w:r>
          <w:rPr>
            <w:noProof/>
            <w:webHidden/>
          </w:rPr>
          <w:t>39</w:t>
        </w:r>
        <w:r>
          <w:rPr>
            <w:noProof/>
            <w:webHidden/>
          </w:rPr>
          <w:fldChar w:fldCharType="end"/>
        </w:r>
      </w:hyperlink>
    </w:p>
    <w:p w14:paraId="7155446F" w14:textId="30FDD17E" w:rsidR="00556104" w:rsidRDefault="00556104">
      <w:pPr>
        <w:pStyle w:val="TOC2"/>
        <w:rPr>
          <w:rFonts w:eastAsiaTheme="minorEastAsia"/>
          <w:b w:val="0"/>
          <w:noProof/>
          <w:kern w:val="2"/>
          <w:sz w:val="24"/>
          <w:szCs w:val="24"/>
          <w:lang w:eastAsia="en-AU"/>
          <w14:ligatures w14:val="standardContextual"/>
        </w:rPr>
      </w:pPr>
      <w:hyperlink w:anchor="_Toc227062789" w:history="1">
        <w:r w:rsidRPr="00DC4DDA">
          <w:rPr>
            <w:rStyle w:val="Hyperlink"/>
            <w:noProof/>
            <w14:scene3d>
              <w14:camera w14:prst="orthographicFront"/>
              <w14:lightRig w14:rig="threePt" w14:dir="t">
                <w14:rot w14:lat="0" w14:lon="0" w14:rev="0"/>
              </w14:lightRig>
            </w14:scene3d>
          </w:rPr>
          <w:t>8.9</w:t>
        </w:r>
        <w:r>
          <w:rPr>
            <w:rFonts w:eastAsiaTheme="minorEastAsia"/>
            <w:b w:val="0"/>
            <w:noProof/>
            <w:kern w:val="2"/>
            <w:sz w:val="24"/>
            <w:szCs w:val="24"/>
            <w:lang w:eastAsia="en-AU"/>
            <w14:ligatures w14:val="standardContextual"/>
          </w:rPr>
          <w:tab/>
        </w:r>
        <w:r w:rsidRPr="00DC4DDA">
          <w:rPr>
            <w:rStyle w:val="Hyperlink"/>
            <w:noProof/>
          </w:rPr>
          <w:t>Job Hazard Analysis (JHA)</w:t>
        </w:r>
        <w:r>
          <w:rPr>
            <w:noProof/>
            <w:webHidden/>
          </w:rPr>
          <w:tab/>
        </w:r>
        <w:r>
          <w:rPr>
            <w:noProof/>
            <w:webHidden/>
          </w:rPr>
          <w:fldChar w:fldCharType="begin"/>
        </w:r>
        <w:r>
          <w:rPr>
            <w:noProof/>
            <w:webHidden/>
          </w:rPr>
          <w:instrText xml:space="preserve"> PAGEREF _Toc227062789 \h </w:instrText>
        </w:r>
        <w:r>
          <w:rPr>
            <w:noProof/>
            <w:webHidden/>
          </w:rPr>
        </w:r>
        <w:r>
          <w:rPr>
            <w:noProof/>
            <w:webHidden/>
          </w:rPr>
          <w:fldChar w:fldCharType="separate"/>
        </w:r>
        <w:r>
          <w:rPr>
            <w:noProof/>
            <w:webHidden/>
          </w:rPr>
          <w:t>39</w:t>
        </w:r>
        <w:r>
          <w:rPr>
            <w:noProof/>
            <w:webHidden/>
          </w:rPr>
          <w:fldChar w:fldCharType="end"/>
        </w:r>
      </w:hyperlink>
    </w:p>
    <w:p w14:paraId="6F2F4391" w14:textId="72432064" w:rsidR="00556104" w:rsidRDefault="00556104">
      <w:pPr>
        <w:pStyle w:val="TOC1"/>
        <w:rPr>
          <w:rFonts w:eastAsiaTheme="minorEastAsia"/>
          <w:b w:val="0"/>
          <w:noProof/>
          <w:kern w:val="2"/>
          <w:sz w:val="24"/>
          <w:szCs w:val="24"/>
          <w:lang w:eastAsia="en-AU"/>
          <w14:ligatures w14:val="standardContextual"/>
        </w:rPr>
      </w:pPr>
      <w:hyperlink w:anchor="_Toc227062790" w:history="1">
        <w:r w:rsidRPr="00DC4DDA">
          <w:rPr>
            <w:rStyle w:val="Hyperlink"/>
            <w:noProof/>
          </w:rPr>
          <w:t>9</w:t>
        </w:r>
        <w:r>
          <w:rPr>
            <w:rFonts w:eastAsiaTheme="minorEastAsia"/>
            <w:b w:val="0"/>
            <w:noProof/>
            <w:kern w:val="2"/>
            <w:sz w:val="24"/>
            <w:szCs w:val="24"/>
            <w:lang w:eastAsia="en-AU"/>
            <w14:ligatures w14:val="standardContextual"/>
          </w:rPr>
          <w:tab/>
        </w:r>
        <w:r w:rsidRPr="00DC4DDA">
          <w:rPr>
            <w:rStyle w:val="Hyperlink"/>
            <w:noProof/>
          </w:rPr>
          <w:t>Control of Hazards / Risks</w:t>
        </w:r>
        <w:r>
          <w:rPr>
            <w:noProof/>
            <w:webHidden/>
          </w:rPr>
          <w:tab/>
        </w:r>
        <w:r>
          <w:rPr>
            <w:noProof/>
            <w:webHidden/>
          </w:rPr>
          <w:fldChar w:fldCharType="begin"/>
        </w:r>
        <w:r>
          <w:rPr>
            <w:noProof/>
            <w:webHidden/>
          </w:rPr>
          <w:instrText xml:space="preserve"> PAGEREF _Toc227062790 \h </w:instrText>
        </w:r>
        <w:r>
          <w:rPr>
            <w:noProof/>
            <w:webHidden/>
          </w:rPr>
        </w:r>
        <w:r>
          <w:rPr>
            <w:noProof/>
            <w:webHidden/>
          </w:rPr>
          <w:fldChar w:fldCharType="separate"/>
        </w:r>
        <w:r>
          <w:rPr>
            <w:noProof/>
            <w:webHidden/>
          </w:rPr>
          <w:t>41</w:t>
        </w:r>
        <w:r>
          <w:rPr>
            <w:noProof/>
            <w:webHidden/>
          </w:rPr>
          <w:fldChar w:fldCharType="end"/>
        </w:r>
      </w:hyperlink>
    </w:p>
    <w:p w14:paraId="03400B97" w14:textId="3D0B6CFD" w:rsidR="00556104" w:rsidRDefault="00556104">
      <w:pPr>
        <w:pStyle w:val="TOC2"/>
        <w:rPr>
          <w:rFonts w:eastAsiaTheme="minorEastAsia"/>
          <w:b w:val="0"/>
          <w:noProof/>
          <w:kern w:val="2"/>
          <w:sz w:val="24"/>
          <w:szCs w:val="24"/>
          <w:lang w:eastAsia="en-AU"/>
          <w14:ligatures w14:val="standardContextual"/>
        </w:rPr>
      </w:pPr>
      <w:hyperlink w:anchor="_Toc227062791" w:history="1">
        <w:r w:rsidRPr="00DC4DDA">
          <w:rPr>
            <w:rStyle w:val="Hyperlink"/>
            <w:noProof/>
            <w14:scene3d>
              <w14:camera w14:prst="orthographicFront"/>
              <w14:lightRig w14:rig="threePt" w14:dir="t">
                <w14:rot w14:lat="0" w14:lon="0" w14:rev="0"/>
              </w14:lightRig>
            </w14:scene3d>
          </w:rPr>
          <w:t>9.1</w:t>
        </w:r>
        <w:r>
          <w:rPr>
            <w:rFonts w:eastAsiaTheme="minorEastAsia"/>
            <w:b w:val="0"/>
            <w:noProof/>
            <w:kern w:val="2"/>
            <w:sz w:val="24"/>
            <w:szCs w:val="24"/>
            <w:lang w:eastAsia="en-AU"/>
            <w14:ligatures w14:val="standardContextual"/>
          </w:rPr>
          <w:tab/>
        </w:r>
        <w:r w:rsidRPr="00DC4DDA">
          <w:rPr>
            <w:rStyle w:val="Hyperlink"/>
            <w:noProof/>
          </w:rPr>
          <w:t>5 Star Commitment</w:t>
        </w:r>
        <w:r>
          <w:rPr>
            <w:noProof/>
            <w:webHidden/>
          </w:rPr>
          <w:tab/>
        </w:r>
        <w:r>
          <w:rPr>
            <w:noProof/>
            <w:webHidden/>
          </w:rPr>
          <w:fldChar w:fldCharType="begin"/>
        </w:r>
        <w:r>
          <w:rPr>
            <w:noProof/>
            <w:webHidden/>
          </w:rPr>
          <w:instrText xml:space="preserve"> PAGEREF _Toc227062791 \h </w:instrText>
        </w:r>
        <w:r>
          <w:rPr>
            <w:noProof/>
            <w:webHidden/>
          </w:rPr>
        </w:r>
        <w:r>
          <w:rPr>
            <w:noProof/>
            <w:webHidden/>
          </w:rPr>
          <w:fldChar w:fldCharType="separate"/>
        </w:r>
        <w:r>
          <w:rPr>
            <w:noProof/>
            <w:webHidden/>
          </w:rPr>
          <w:t>41</w:t>
        </w:r>
        <w:r>
          <w:rPr>
            <w:noProof/>
            <w:webHidden/>
          </w:rPr>
          <w:fldChar w:fldCharType="end"/>
        </w:r>
      </w:hyperlink>
    </w:p>
    <w:p w14:paraId="4B094159" w14:textId="76F55245" w:rsidR="00556104" w:rsidRDefault="00556104">
      <w:pPr>
        <w:pStyle w:val="TOC2"/>
        <w:rPr>
          <w:rFonts w:eastAsiaTheme="minorEastAsia"/>
          <w:b w:val="0"/>
          <w:noProof/>
          <w:kern w:val="2"/>
          <w:sz w:val="24"/>
          <w:szCs w:val="24"/>
          <w:lang w:eastAsia="en-AU"/>
          <w14:ligatures w14:val="standardContextual"/>
        </w:rPr>
      </w:pPr>
      <w:hyperlink w:anchor="_Toc227062792" w:history="1">
        <w:r w:rsidRPr="00DC4DDA">
          <w:rPr>
            <w:rStyle w:val="Hyperlink"/>
            <w:noProof/>
            <w14:scene3d>
              <w14:camera w14:prst="orthographicFront"/>
              <w14:lightRig w14:rig="threePt" w14:dir="t">
                <w14:rot w14:lat="0" w14:lon="0" w14:rev="0"/>
              </w14:lightRig>
            </w14:scene3d>
          </w:rPr>
          <w:t>9.2</w:t>
        </w:r>
        <w:r>
          <w:rPr>
            <w:rFonts w:eastAsiaTheme="minorEastAsia"/>
            <w:b w:val="0"/>
            <w:noProof/>
            <w:kern w:val="2"/>
            <w:sz w:val="24"/>
            <w:szCs w:val="24"/>
            <w:lang w:eastAsia="en-AU"/>
            <w14:ligatures w14:val="standardContextual"/>
          </w:rPr>
          <w:tab/>
        </w:r>
        <w:r w:rsidRPr="00DC4DDA">
          <w:rPr>
            <w:rStyle w:val="Hyperlink"/>
            <w:noProof/>
          </w:rPr>
          <w:t>Critical Risk Management (CRM)</w:t>
        </w:r>
        <w:r>
          <w:rPr>
            <w:noProof/>
            <w:webHidden/>
          </w:rPr>
          <w:tab/>
        </w:r>
        <w:r>
          <w:rPr>
            <w:noProof/>
            <w:webHidden/>
          </w:rPr>
          <w:fldChar w:fldCharType="begin"/>
        </w:r>
        <w:r>
          <w:rPr>
            <w:noProof/>
            <w:webHidden/>
          </w:rPr>
          <w:instrText xml:space="preserve"> PAGEREF _Toc227062792 \h </w:instrText>
        </w:r>
        <w:r>
          <w:rPr>
            <w:noProof/>
            <w:webHidden/>
          </w:rPr>
        </w:r>
        <w:r>
          <w:rPr>
            <w:noProof/>
            <w:webHidden/>
          </w:rPr>
          <w:fldChar w:fldCharType="separate"/>
        </w:r>
        <w:r>
          <w:rPr>
            <w:noProof/>
            <w:webHidden/>
          </w:rPr>
          <w:t>41</w:t>
        </w:r>
        <w:r>
          <w:rPr>
            <w:noProof/>
            <w:webHidden/>
          </w:rPr>
          <w:fldChar w:fldCharType="end"/>
        </w:r>
      </w:hyperlink>
    </w:p>
    <w:p w14:paraId="3D1CD498" w14:textId="1CEAD713" w:rsidR="00556104" w:rsidRDefault="00556104">
      <w:pPr>
        <w:pStyle w:val="TOC2"/>
        <w:rPr>
          <w:rFonts w:eastAsiaTheme="minorEastAsia"/>
          <w:b w:val="0"/>
          <w:noProof/>
          <w:kern w:val="2"/>
          <w:sz w:val="24"/>
          <w:szCs w:val="24"/>
          <w:lang w:eastAsia="en-AU"/>
          <w14:ligatures w14:val="standardContextual"/>
        </w:rPr>
      </w:pPr>
      <w:hyperlink w:anchor="_Toc227062793" w:history="1">
        <w:r w:rsidRPr="00DC4DDA">
          <w:rPr>
            <w:rStyle w:val="Hyperlink"/>
            <w:noProof/>
            <w14:scene3d>
              <w14:camera w14:prst="orthographicFront"/>
              <w14:lightRig w14:rig="threePt" w14:dir="t">
                <w14:rot w14:lat="0" w14:lon="0" w14:rev="0"/>
              </w14:lightRig>
            </w14:scene3d>
          </w:rPr>
          <w:t>9.3</w:t>
        </w:r>
        <w:r>
          <w:rPr>
            <w:rFonts w:eastAsiaTheme="minorEastAsia"/>
            <w:b w:val="0"/>
            <w:noProof/>
            <w:kern w:val="2"/>
            <w:sz w:val="24"/>
            <w:szCs w:val="24"/>
            <w:lang w:eastAsia="en-AU"/>
            <w14:ligatures w14:val="standardContextual"/>
          </w:rPr>
          <w:tab/>
        </w:r>
        <w:r w:rsidRPr="00DC4DDA">
          <w:rPr>
            <w:rStyle w:val="Hyperlink"/>
            <w:noProof/>
          </w:rPr>
          <w:t>Family Star</w:t>
        </w:r>
        <w:r>
          <w:rPr>
            <w:noProof/>
            <w:webHidden/>
          </w:rPr>
          <w:tab/>
        </w:r>
        <w:r>
          <w:rPr>
            <w:noProof/>
            <w:webHidden/>
          </w:rPr>
          <w:fldChar w:fldCharType="begin"/>
        </w:r>
        <w:r>
          <w:rPr>
            <w:noProof/>
            <w:webHidden/>
          </w:rPr>
          <w:instrText xml:space="preserve"> PAGEREF _Toc227062793 \h </w:instrText>
        </w:r>
        <w:r>
          <w:rPr>
            <w:noProof/>
            <w:webHidden/>
          </w:rPr>
        </w:r>
        <w:r>
          <w:rPr>
            <w:noProof/>
            <w:webHidden/>
          </w:rPr>
          <w:fldChar w:fldCharType="separate"/>
        </w:r>
        <w:r>
          <w:rPr>
            <w:noProof/>
            <w:webHidden/>
          </w:rPr>
          <w:t>43</w:t>
        </w:r>
        <w:r>
          <w:rPr>
            <w:noProof/>
            <w:webHidden/>
          </w:rPr>
          <w:fldChar w:fldCharType="end"/>
        </w:r>
      </w:hyperlink>
    </w:p>
    <w:p w14:paraId="16148CDC" w14:textId="3C36EAF4" w:rsidR="00556104" w:rsidRDefault="00556104">
      <w:pPr>
        <w:pStyle w:val="TOC2"/>
        <w:rPr>
          <w:rFonts w:eastAsiaTheme="minorEastAsia"/>
          <w:b w:val="0"/>
          <w:noProof/>
          <w:kern w:val="2"/>
          <w:sz w:val="24"/>
          <w:szCs w:val="24"/>
          <w:lang w:eastAsia="en-AU"/>
          <w14:ligatures w14:val="standardContextual"/>
        </w:rPr>
      </w:pPr>
      <w:hyperlink w:anchor="_Toc227062794" w:history="1">
        <w:r w:rsidRPr="00DC4DDA">
          <w:rPr>
            <w:rStyle w:val="Hyperlink"/>
            <w:noProof/>
            <w14:scene3d>
              <w14:camera w14:prst="orthographicFront"/>
              <w14:lightRig w14:rig="threePt" w14:dir="t">
                <w14:rot w14:lat="0" w14:lon="0" w14:rev="0"/>
              </w14:lightRig>
            </w14:scene3d>
          </w:rPr>
          <w:t>9.4</w:t>
        </w:r>
        <w:r>
          <w:rPr>
            <w:rFonts w:eastAsiaTheme="minorEastAsia"/>
            <w:b w:val="0"/>
            <w:noProof/>
            <w:kern w:val="2"/>
            <w:sz w:val="24"/>
            <w:szCs w:val="24"/>
            <w:lang w:eastAsia="en-AU"/>
            <w14:ligatures w14:val="standardContextual"/>
          </w:rPr>
          <w:tab/>
        </w:r>
        <w:r w:rsidRPr="00DC4DDA">
          <w:rPr>
            <w:rStyle w:val="Hyperlink"/>
            <w:noProof/>
          </w:rPr>
          <w:t>Fatality Prevention Program (FPP)</w:t>
        </w:r>
        <w:r>
          <w:rPr>
            <w:noProof/>
            <w:webHidden/>
          </w:rPr>
          <w:tab/>
        </w:r>
        <w:r>
          <w:rPr>
            <w:noProof/>
            <w:webHidden/>
          </w:rPr>
          <w:fldChar w:fldCharType="begin"/>
        </w:r>
        <w:r>
          <w:rPr>
            <w:noProof/>
            <w:webHidden/>
          </w:rPr>
          <w:instrText xml:space="preserve"> PAGEREF _Toc227062794 \h </w:instrText>
        </w:r>
        <w:r>
          <w:rPr>
            <w:noProof/>
            <w:webHidden/>
          </w:rPr>
        </w:r>
        <w:r>
          <w:rPr>
            <w:noProof/>
            <w:webHidden/>
          </w:rPr>
          <w:fldChar w:fldCharType="separate"/>
        </w:r>
        <w:r>
          <w:rPr>
            <w:noProof/>
            <w:webHidden/>
          </w:rPr>
          <w:t>43</w:t>
        </w:r>
        <w:r>
          <w:rPr>
            <w:noProof/>
            <w:webHidden/>
          </w:rPr>
          <w:fldChar w:fldCharType="end"/>
        </w:r>
      </w:hyperlink>
    </w:p>
    <w:p w14:paraId="2D6C8BE5" w14:textId="3AB6F075" w:rsidR="00556104" w:rsidRDefault="00556104">
      <w:pPr>
        <w:pStyle w:val="TOC2"/>
        <w:rPr>
          <w:rFonts w:eastAsiaTheme="minorEastAsia"/>
          <w:b w:val="0"/>
          <w:noProof/>
          <w:kern w:val="2"/>
          <w:sz w:val="24"/>
          <w:szCs w:val="24"/>
          <w:lang w:eastAsia="en-AU"/>
          <w14:ligatures w14:val="standardContextual"/>
        </w:rPr>
      </w:pPr>
      <w:hyperlink w:anchor="_Toc227062795" w:history="1">
        <w:r w:rsidRPr="00DC4DDA">
          <w:rPr>
            <w:rStyle w:val="Hyperlink"/>
            <w:noProof/>
            <w14:scene3d>
              <w14:camera w14:prst="orthographicFront"/>
              <w14:lightRig w14:rig="threePt" w14:dir="t">
                <w14:rot w14:lat="0" w14:lon="0" w14:rev="0"/>
              </w14:lightRig>
            </w14:scene3d>
          </w:rPr>
          <w:t>9.5</w:t>
        </w:r>
        <w:r>
          <w:rPr>
            <w:rFonts w:eastAsiaTheme="minorEastAsia"/>
            <w:b w:val="0"/>
            <w:noProof/>
            <w:kern w:val="2"/>
            <w:sz w:val="24"/>
            <w:szCs w:val="24"/>
            <w:lang w:eastAsia="en-AU"/>
            <w14:ligatures w14:val="standardContextual"/>
          </w:rPr>
          <w:tab/>
        </w:r>
        <w:r w:rsidRPr="00DC4DDA">
          <w:rPr>
            <w:rStyle w:val="Hyperlink"/>
            <w:noProof/>
          </w:rPr>
          <w:t>Stop Work Authority</w:t>
        </w:r>
        <w:r>
          <w:rPr>
            <w:noProof/>
            <w:webHidden/>
          </w:rPr>
          <w:tab/>
        </w:r>
        <w:r>
          <w:rPr>
            <w:noProof/>
            <w:webHidden/>
          </w:rPr>
          <w:fldChar w:fldCharType="begin"/>
        </w:r>
        <w:r>
          <w:rPr>
            <w:noProof/>
            <w:webHidden/>
          </w:rPr>
          <w:instrText xml:space="preserve"> PAGEREF _Toc227062795 \h </w:instrText>
        </w:r>
        <w:r>
          <w:rPr>
            <w:noProof/>
            <w:webHidden/>
          </w:rPr>
        </w:r>
        <w:r>
          <w:rPr>
            <w:noProof/>
            <w:webHidden/>
          </w:rPr>
          <w:fldChar w:fldCharType="separate"/>
        </w:r>
        <w:r>
          <w:rPr>
            <w:noProof/>
            <w:webHidden/>
          </w:rPr>
          <w:t>44</w:t>
        </w:r>
        <w:r>
          <w:rPr>
            <w:noProof/>
            <w:webHidden/>
          </w:rPr>
          <w:fldChar w:fldCharType="end"/>
        </w:r>
      </w:hyperlink>
    </w:p>
    <w:p w14:paraId="383F9DF8" w14:textId="311D44A9" w:rsidR="00556104" w:rsidRDefault="00556104">
      <w:pPr>
        <w:pStyle w:val="TOC2"/>
        <w:rPr>
          <w:rFonts w:eastAsiaTheme="minorEastAsia"/>
          <w:b w:val="0"/>
          <w:noProof/>
          <w:kern w:val="2"/>
          <w:sz w:val="24"/>
          <w:szCs w:val="24"/>
          <w:lang w:eastAsia="en-AU"/>
          <w14:ligatures w14:val="standardContextual"/>
        </w:rPr>
      </w:pPr>
      <w:hyperlink w:anchor="_Toc227062796" w:history="1">
        <w:r w:rsidRPr="00DC4DDA">
          <w:rPr>
            <w:rStyle w:val="Hyperlink"/>
            <w:noProof/>
            <w14:scene3d>
              <w14:camera w14:prst="orthographicFront"/>
              <w14:lightRig w14:rig="threePt" w14:dir="t">
                <w14:rot w14:lat="0" w14:lon="0" w14:rev="0"/>
              </w14:lightRig>
            </w14:scene3d>
          </w:rPr>
          <w:t>9.6</w:t>
        </w:r>
        <w:r>
          <w:rPr>
            <w:rFonts w:eastAsiaTheme="minorEastAsia"/>
            <w:b w:val="0"/>
            <w:noProof/>
            <w:kern w:val="2"/>
            <w:sz w:val="24"/>
            <w:szCs w:val="24"/>
            <w:lang w:eastAsia="en-AU"/>
            <w14:ligatures w14:val="standardContextual"/>
          </w:rPr>
          <w:tab/>
        </w:r>
        <w:r w:rsidRPr="00DC4DDA">
          <w:rPr>
            <w:rStyle w:val="Hyperlink"/>
            <w:noProof/>
          </w:rPr>
          <w:t>Mobile Phones</w:t>
        </w:r>
        <w:r>
          <w:rPr>
            <w:noProof/>
            <w:webHidden/>
          </w:rPr>
          <w:tab/>
        </w:r>
        <w:r>
          <w:rPr>
            <w:noProof/>
            <w:webHidden/>
          </w:rPr>
          <w:fldChar w:fldCharType="begin"/>
        </w:r>
        <w:r>
          <w:rPr>
            <w:noProof/>
            <w:webHidden/>
          </w:rPr>
          <w:instrText xml:space="preserve"> PAGEREF _Toc227062796 \h </w:instrText>
        </w:r>
        <w:r>
          <w:rPr>
            <w:noProof/>
            <w:webHidden/>
          </w:rPr>
        </w:r>
        <w:r>
          <w:rPr>
            <w:noProof/>
            <w:webHidden/>
          </w:rPr>
          <w:fldChar w:fldCharType="separate"/>
        </w:r>
        <w:r>
          <w:rPr>
            <w:noProof/>
            <w:webHidden/>
          </w:rPr>
          <w:t>44</w:t>
        </w:r>
        <w:r>
          <w:rPr>
            <w:noProof/>
            <w:webHidden/>
          </w:rPr>
          <w:fldChar w:fldCharType="end"/>
        </w:r>
      </w:hyperlink>
    </w:p>
    <w:p w14:paraId="7B9BFB65" w14:textId="0524C246" w:rsidR="00556104" w:rsidRDefault="00556104">
      <w:pPr>
        <w:pStyle w:val="TOC2"/>
        <w:rPr>
          <w:rFonts w:eastAsiaTheme="minorEastAsia"/>
          <w:b w:val="0"/>
          <w:noProof/>
          <w:kern w:val="2"/>
          <w:sz w:val="24"/>
          <w:szCs w:val="24"/>
          <w:lang w:eastAsia="en-AU"/>
          <w14:ligatures w14:val="standardContextual"/>
        </w:rPr>
      </w:pPr>
      <w:hyperlink w:anchor="_Toc227062797" w:history="1">
        <w:r w:rsidRPr="00DC4DDA">
          <w:rPr>
            <w:rStyle w:val="Hyperlink"/>
            <w:noProof/>
            <w14:scene3d>
              <w14:camera w14:prst="orthographicFront"/>
              <w14:lightRig w14:rig="threePt" w14:dir="t">
                <w14:rot w14:lat="0" w14:lon="0" w14:rev="0"/>
              </w14:lightRig>
            </w14:scene3d>
          </w:rPr>
          <w:t>9.7</w:t>
        </w:r>
        <w:r>
          <w:rPr>
            <w:rFonts w:eastAsiaTheme="minorEastAsia"/>
            <w:b w:val="0"/>
            <w:noProof/>
            <w:kern w:val="2"/>
            <w:sz w:val="24"/>
            <w:szCs w:val="24"/>
            <w:lang w:eastAsia="en-AU"/>
            <w14:ligatures w14:val="standardContextual"/>
          </w:rPr>
          <w:tab/>
        </w:r>
        <w:r w:rsidRPr="00DC4DDA">
          <w:rPr>
            <w:rStyle w:val="Hyperlink"/>
            <w:noProof/>
          </w:rPr>
          <w:t>Work Environment and Housekeeping</w:t>
        </w:r>
        <w:r>
          <w:rPr>
            <w:noProof/>
            <w:webHidden/>
          </w:rPr>
          <w:tab/>
        </w:r>
        <w:r>
          <w:rPr>
            <w:noProof/>
            <w:webHidden/>
          </w:rPr>
          <w:fldChar w:fldCharType="begin"/>
        </w:r>
        <w:r>
          <w:rPr>
            <w:noProof/>
            <w:webHidden/>
          </w:rPr>
          <w:instrText xml:space="preserve"> PAGEREF _Toc227062797 \h </w:instrText>
        </w:r>
        <w:r>
          <w:rPr>
            <w:noProof/>
            <w:webHidden/>
          </w:rPr>
        </w:r>
        <w:r>
          <w:rPr>
            <w:noProof/>
            <w:webHidden/>
          </w:rPr>
          <w:fldChar w:fldCharType="separate"/>
        </w:r>
        <w:r>
          <w:rPr>
            <w:noProof/>
            <w:webHidden/>
          </w:rPr>
          <w:t>45</w:t>
        </w:r>
        <w:r>
          <w:rPr>
            <w:noProof/>
            <w:webHidden/>
          </w:rPr>
          <w:fldChar w:fldCharType="end"/>
        </w:r>
      </w:hyperlink>
    </w:p>
    <w:p w14:paraId="2A085CC3" w14:textId="4CF52D6C" w:rsidR="00556104" w:rsidRDefault="00556104">
      <w:pPr>
        <w:pStyle w:val="TOC2"/>
        <w:rPr>
          <w:rFonts w:eastAsiaTheme="minorEastAsia"/>
          <w:b w:val="0"/>
          <w:noProof/>
          <w:kern w:val="2"/>
          <w:sz w:val="24"/>
          <w:szCs w:val="24"/>
          <w:lang w:eastAsia="en-AU"/>
          <w14:ligatures w14:val="standardContextual"/>
        </w:rPr>
      </w:pPr>
      <w:hyperlink w:anchor="_Toc227062798" w:history="1">
        <w:r w:rsidRPr="00DC4DDA">
          <w:rPr>
            <w:rStyle w:val="Hyperlink"/>
            <w:noProof/>
            <w14:scene3d>
              <w14:camera w14:prst="orthographicFront"/>
              <w14:lightRig w14:rig="threePt" w14:dir="t">
                <w14:rot w14:lat="0" w14:lon="0" w14:rev="0"/>
              </w14:lightRig>
            </w14:scene3d>
          </w:rPr>
          <w:t>9.8</w:t>
        </w:r>
        <w:r>
          <w:rPr>
            <w:rFonts w:eastAsiaTheme="minorEastAsia"/>
            <w:b w:val="0"/>
            <w:noProof/>
            <w:kern w:val="2"/>
            <w:sz w:val="24"/>
            <w:szCs w:val="24"/>
            <w:lang w:eastAsia="en-AU"/>
            <w14:ligatures w14:val="standardContextual"/>
          </w:rPr>
          <w:tab/>
        </w:r>
        <w:r w:rsidRPr="00DC4DDA">
          <w:rPr>
            <w:rStyle w:val="Hyperlink"/>
            <w:noProof/>
          </w:rPr>
          <w:t>Personal Protective Equipment (PPE)</w:t>
        </w:r>
        <w:r>
          <w:rPr>
            <w:noProof/>
            <w:webHidden/>
          </w:rPr>
          <w:tab/>
        </w:r>
        <w:r>
          <w:rPr>
            <w:noProof/>
            <w:webHidden/>
          </w:rPr>
          <w:fldChar w:fldCharType="begin"/>
        </w:r>
        <w:r>
          <w:rPr>
            <w:noProof/>
            <w:webHidden/>
          </w:rPr>
          <w:instrText xml:space="preserve"> PAGEREF _Toc227062798 \h </w:instrText>
        </w:r>
        <w:r>
          <w:rPr>
            <w:noProof/>
            <w:webHidden/>
          </w:rPr>
        </w:r>
        <w:r>
          <w:rPr>
            <w:noProof/>
            <w:webHidden/>
          </w:rPr>
          <w:fldChar w:fldCharType="separate"/>
        </w:r>
        <w:r>
          <w:rPr>
            <w:noProof/>
            <w:webHidden/>
          </w:rPr>
          <w:t>46</w:t>
        </w:r>
        <w:r>
          <w:rPr>
            <w:noProof/>
            <w:webHidden/>
          </w:rPr>
          <w:fldChar w:fldCharType="end"/>
        </w:r>
      </w:hyperlink>
    </w:p>
    <w:p w14:paraId="1DDB5D1D" w14:textId="44A2D079" w:rsidR="00556104" w:rsidRDefault="00556104">
      <w:pPr>
        <w:pStyle w:val="TOC3"/>
        <w:tabs>
          <w:tab w:val="left" w:pos="1540"/>
          <w:tab w:val="right" w:leader="dot" w:pos="9628"/>
        </w:tabs>
        <w:rPr>
          <w:rFonts w:eastAsiaTheme="minorEastAsia"/>
          <w:b w:val="0"/>
          <w:noProof/>
          <w:kern w:val="2"/>
          <w:szCs w:val="24"/>
          <w:lang w:eastAsia="en-AU"/>
          <w14:ligatures w14:val="standardContextual"/>
        </w:rPr>
      </w:pPr>
      <w:hyperlink w:anchor="_Toc227062799" w:history="1">
        <w:r w:rsidRPr="00DC4DDA">
          <w:rPr>
            <w:rStyle w:val="Hyperlink"/>
            <w:noProof/>
            <w14:scene3d>
              <w14:camera w14:prst="orthographicFront"/>
              <w14:lightRig w14:rig="threePt" w14:dir="t">
                <w14:rot w14:lat="0" w14:lon="0" w14:rev="0"/>
              </w14:lightRig>
            </w14:scene3d>
          </w:rPr>
          <w:t>9.8.1</w:t>
        </w:r>
        <w:r>
          <w:rPr>
            <w:rFonts w:eastAsiaTheme="minorEastAsia"/>
            <w:b w:val="0"/>
            <w:noProof/>
            <w:kern w:val="2"/>
            <w:szCs w:val="24"/>
            <w:lang w:eastAsia="en-AU"/>
            <w14:ligatures w14:val="standardContextual"/>
          </w:rPr>
          <w:tab/>
        </w:r>
        <w:r w:rsidRPr="00DC4DDA">
          <w:rPr>
            <w:rStyle w:val="Hyperlink"/>
            <w:noProof/>
          </w:rPr>
          <w:t>Personal Adornments</w:t>
        </w:r>
        <w:r>
          <w:rPr>
            <w:noProof/>
            <w:webHidden/>
          </w:rPr>
          <w:tab/>
        </w:r>
        <w:r>
          <w:rPr>
            <w:noProof/>
            <w:webHidden/>
          </w:rPr>
          <w:fldChar w:fldCharType="begin"/>
        </w:r>
        <w:r>
          <w:rPr>
            <w:noProof/>
            <w:webHidden/>
          </w:rPr>
          <w:instrText xml:space="preserve"> PAGEREF _Toc227062799 \h </w:instrText>
        </w:r>
        <w:r>
          <w:rPr>
            <w:noProof/>
            <w:webHidden/>
          </w:rPr>
        </w:r>
        <w:r>
          <w:rPr>
            <w:noProof/>
            <w:webHidden/>
          </w:rPr>
          <w:fldChar w:fldCharType="separate"/>
        </w:r>
        <w:r>
          <w:rPr>
            <w:noProof/>
            <w:webHidden/>
          </w:rPr>
          <w:t>46</w:t>
        </w:r>
        <w:r>
          <w:rPr>
            <w:noProof/>
            <w:webHidden/>
          </w:rPr>
          <w:fldChar w:fldCharType="end"/>
        </w:r>
      </w:hyperlink>
    </w:p>
    <w:p w14:paraId="038FE4D3" w14:textId="555BEB0F" w:rsidR="00556104" w:rsidRDefault="00556104">
      <w:pPr>
        <w:pStyle w:val="TOC2"/>
        <w:rPr>
          <w:rFonts w:eastAsiaTheme="minorEastAsia"/>
          <w:b w:val="0"/>
          <w:noProof/>
          <w:kern w:val="2"/>
          <w:sz w:val="24"/>
          <w:szCs w:val="24"/>
          <w:lang w:eastAsia="en-AU"/>
          <w14:ligatures w14:val="standardContextual"/>
        </w:rPr>
      </w:pPr>
      <w:hyperlink w:anchor="_Toc227062800" w:history="1">
        <w:r w:rsidRPr="00DC4DDA">
          <w:rPr>
            <w:rStyle w:val="Hyperlink"/>
            <w:noProof/>
            <w14:scene3d>
              <w14:camera w14:prst="orthographicFront"/>
              <w14:lightRig w14:rig="threePt" w14:dir="t">
                <w14:rot w14:lat="0" w14:lon="0" w14:rev="0"/>
              </w14:lightRig>
            </w14:scene3d>
          </w:rPr>
          <w:t>9.9</w:t>
        </w:r>
        <w:r>
          <w:rPr>
            <w:rFonts w:eastAsiaTheme="minorEastAsia"/>
            <w:b w:val="0"/>
            <w:noProof/>
            <w:kern w:val="2"/>
            <w:sz w:val="24"/>
            <w:szCs w:val="24"/>
            <w:lang w:eastAsia="en-AU"/>
            <w14:ligatures w14:val="standardContextual"/>
          </w:rPr>
          <w:tab/>
        </w:r>
        <w:r w:rsidRPr="00DC4DDA">
          <w:rPr>
            <w:rStyle w:val="Hyperlink"/>
            <w:noProof/>
          </w:rPr>
          <w:t>Working in Heat</w:t>
        </w:r>
        <w:r>
          <w:rPr>
            <w:noProof/>
            <w:webHidden/>
          </w:rPr>
          <w:tab/>
        </w:r>
        <w:r>
          <w:rPr>
            <w:noProof/>
            <w:webHidden/>
          </w:rPr>
          <w:fldChar w:fldCharType="begin"/>
        </w:r>
        <w:r>
          <w:rPr>
            <w:noProof/>
            <w:webHidden/>
          </w:rPr>
          <w:instrText xml:space="preserve"> PAGEREF _Toc227062800 \h </w:instrText>
        </w:r>
        <w:r>
          <w:rPr>
            <w:noProof/>
            <w:webHidden/>
          </w:rPr>
        </w:r>
        <w:r>
          <w:rPr>
            <w:noProof/>
            <w:webHidden/>
          </w:rPr>
          <w:fldChar w:fldCharType="separate"/>
        </w:r>
        <w:r>
          <w:rPr>
            <w:noProof/>
            <w:webHidden/>
          </w:rPr>
          <w:t>47</w:t>
        </w:r>
        <w:r>
          <w:rPr>
            <w:noProof/>
            <w:webHidden/>
          </w:rPr>
          <w:fldChar w:fldCharType="end"/>
        </w:r>
      </w:hyperlink>
    </w:p>
    <w:p w14:paraId="424A2A79" w14:textId="632B499B" w:rsidR="00556104" w:rsidRDefault="00556104">
      <w:pPr>
        <w:pStyle w:val="TOC2"/>
        <w:rPr>
          <w:rFonts w:eastAsiaTheme="minorEastAsia"/>
          <w:b w:val="0"/>
          <w:noProof/>
          <w:kern w:val="2"/>
          <w:sz w:val="24"/>
          <w:szCs w:val="24"/>
          <w:lang w:eastAsia="en-AU"/>
          <w14:ligatures w14:val="standardContextual"/>
        </w:rPr>
      </w:pPr>
      <w:hyperlink w:anchor="_Toc227062801" w:history="1">
        <w:r w:rsidRPr="00DC4DDA">
          <w:rPr>
            <w:rStyle w:val="Hyperlink"/>
            <w:noProof/>
            <w14:scene3d>
              <w14:camera w14:prst="orthographicFront"/>
              <w14:lightRig w14:rig="threePt" w14:dir="t">
                <w14:rot w14:lat="0" w14:lon="0" w14:rev="0"/>
              </w14:lightRig>
            </w14:scene3d>
          </w:rPr>
          <w:t>9.10</w:t>
        </w:r>
        <w:r>
          <w:rPr>
            <w:rFonts w:eastAsiaTheme="minorEastAsia"/>
            <w:b w:val="0"/>
            <w:noProof/>
            <w:kern w:val="2"/>
            <w:sz w:val="24"/>
            <w:szCs w:val="24"/>
            <w:lang w:eastAsia="en-AU"/>
            <w14:ligatures w14:val="standardContextual"/>
          </w:rPr>
          <w:tab/>
        </w:r>
        <w:r w:rsidRPr="00DC4DDA">
          <w:rPr>
            <w:rStyle w:val="Hyperlink"/>
            <w:noProof/>
          </w:rPr>
          <w:t>Hydration Testing</w:t>
        </w:r>
        <w:r>
          <w:rPr>
            <w:noProof/>
            <w:webHidden/>
          </w:rPr>
          <w:tab/>
        </w:r>
        <w:r>
          <w:rPr>
            <w:noProof/>
            <w:webHidden/>
          </w:rPr>
          <w:fldChar w:fldCharType="begin"/>
        </w:r>
        <w:r>
          <w:rPr>
            <w:noProof/>
            <w:webHidden/>
          </w:rPr>
          <w:instrText xml:space="preserve"> PAGEREF _Toc227062801 \h </w:instrText>
        </w:r>
        <w:r>
          <w:rPr>
            <w:noProof/>
            <w:webHidden/>
          </w:rPr>
        </w:r>
        <w:r>
          <w:rPr>
            <w:noProof/>
            <w:webHidden/>
          </w:rPr>
          <w:fldChar w:fldCharType="separate"/>
        </w:r>
        <w:r>
          <w:rPr>
            <w:noProof/>
            <w:webHidden/>
          </w:rPr>
          <w:t>47</w:t>
        </w:r>
        <w:r>
          <w:rPr>
            <w:noProof/>
            <w:webHidden/>
          </w:rPr>
          <w:fldChar w:fldCharType="end"/>
        </w:r>
      </w:hyperlink>
    </w:p>
    <w:p w14:paraId="324C4A29" w14:textId="1DF276DB" w:rsidR="00556104" w:rsidRDefault="00556104">
      <w:pPr>
        <w:pStyle w:val="TOC2"/>
        <w:rPr>
          <w:rFonts w:eastAsiaTheme="minorEastAsia"/>
          <w:b w:val="0"/>
          <w:noProof/>
          <w:kern w:val="2"/>
          <w:sz w:val="24"/>
          <w:szCs w:val="24"/>
          <w:lang w:eastAsia="en-AU"/>
          <w14:ligatures w14:val="standardContextual"/>
        </w:rPr>
      </w:pPr>
      <w:hyperlink w:anchor="_Toc227062802" w:history="1">
        <w:r w:rsidRPr="00DC4DDA">
          <w:rPr>
            <w:rStyle w:val="Hyperlink"/>
            <w:noProof/>
            <w14:scene3d>
              <w14:camera w14:prst="orthographicFront"/>
              <w14:lightRig w14:rig="threePt" w14:dir="t">
                <w14:rot w14:lat="0" w14:lon="0" w14:rev="0"/>
              </w14:lightRig>
            </w14:scene3d>
          </w:rPr>
          <w:t>9.11</w:t>
        </w:r>
        <w:r>
          <w:rPr>
            <w:rFonts w:eastAsiaTheme="minorEastAsia"/>
            <w:b w:val="0"/>
            <w:noProof/>
            <w:kern w:val="2"/>
            <w:sz w:val="24"/>
            <w:szCs w:val="24"/>
            <w:lang w:eastAsia="en-AU"/>
            <w14:ligatures w14:val="standardContextual"/>
          </w:rPr>
          <w:tab/>
        </w:r>
        <w:r w:rsidRPr="00DC4DDA">
          <w:rPr>
            <w:rStyle w:val="Hyperlink"/>
            <w:noProof/>
          </w:rPr>
          <w:t>Permits to Work</w:t>
        </w:r>
        <w:r>
          <w:rPr>
            <w:noProof/>
            <w:webHidden/>
          </w:rPr>
          <w:tab/>
        </w:r>
        <w:r>
          <w:rPr>
            <w:noProof/>
            <w:webHidden/>
          </w:rPr>
          <w:fldChar w:fldCharType="begin"/>
        </w:r>
        <w:r>
          <w:rPr>
            <w:noProof/>
            <w:webHidden/>
          </w:rPr>
          <w:instrText xml:space="preserve"> PAGEREF _Toc227062802 \h </w:instrText>
        </w:r>
        <w:r>
          <w:rPr>
            <w:noProof/>
            <w:webHidden/>
          </w:rPr>
        </w:r>
        <w:r>
          <w:rPr>
            <w:noProof/>
            <w:webHidden/>
          </w:rPr>
          <w:fldChar w:fldCharType="separate"/>
        </w:r>
        <w:r>
          <w:rPr>
            <w:noProof/>
            <w:webHidden/>
          </w:rPr>
          <w:t>48</w:t>
        </w:r>
        <w:r>
          <w:rPr>
            <w:noProof/>
            <w:webHidden/>
          </w:rPr>
          <w:fldChar w:fldCharType="end"/>
        </w:r>
      </w:hyperlink>
    </w:p>
    <w:p w14:paraId="33C5D772" w14:textId="4B285E10" w:rsidR="00556104" w:rsidRDefault="00556104">
      <w:pPr>
        <w:pStyle w:val="TOC2"/>
        <w:rPr>
          <w:rFonts w:eastAsiaTheme="minorEastAsia"/>
          <w:b w:val="0"/>
          <w:noProof/>
          <w:kern w:val="2"/>
          <w:sz w:val="24"/>
          <w:szCs w:val="24"/>
          <w:lang w:eastAsia="en-AU"/>
          <w14:ligatures w14:val="standardContextual"/>
        </w:rPr>
      </w:pPr>
      <w:hyperlink w:anchor="_Toc227062803" w:history="1">
        <w:r w:rsidRPr="00DC4DDA">
          <w:rPr>
            <w:rStyle w:val="Hyperlink"/>
            <w:noProof/>
            <w14:scene3d>
              <w14:camera w14:prst="orthographicFront"/>
              <w14:lightRig w14:rig="threePt" w14:dir="t">
                <w14:rot w14:lat="0" w14:lon="0" w14:rev="0"/>
              </w14:lightRig>
            </w14:scene3d>
          </w:rPr>
          <w:t>9.12</w:t>
        </w:r>
        <w:r>
          <w:rPr>
            <w:rFonts w:eastAsiaTheme="minorEastAsia"/>
            <w:b w:val="0"/>
            <w:noProof/>
            <w:kern w:val="2"/>
            <w:sz w:val="24"/>
            <w:szCs w:val="24"/>
            <w:lang w:eastAsia="en-AU"/>
            <w14:ligatures w14:val="standardContextual"/>
          </w:rPr>
          <w:tab/>
        </w:r>
        <w:r w:rsidRPr="00DC4DDA">
          <w:rPr>
            <w:rStyle w:val="Hyperlink"/>
            <w:noProof/>
          </w:rPr>
          <w:t>Working at Heights</w:t>
        </w:r>
        <w:r>
          <w:rPr>
            <w:noProof/>
            <w:webHidden/>
          </w:rPr>
          <w:tab/>
        </w:r>
        <w:r>
          <w:rPr>
            <w:noProof/>
            <w:webHidden/>
          </w:rPr>
          <w:fldChar w:fldCharType="begin"/>
        </w:r>
        <w:r>
          <w:rPr>
            <w:noProof/>
            <w:webHidden/>
          </w:rPr>
          <w:instrText xml:space="preserve"> PAGEREF _Toc227062803 \h </w:instrText>
        </w:r>
        <w:r>
          <w:rPr>
            <w:noProof/>
            <w:webHidden/>
          </w:rPr>
        </w:r>
        <w:r>
          <w:rPr>
            <w:noProof/>
            <w:webHidden/>
          </w:rPr>
          <w:fldChar w:fldCharType="separate"/>
        </w:r>
        <w:r>
          <w:rPr>
            <w:noProof/>
            <w:webHidden/>
          </w:rPr>
          <w:t>48</w:t>
        </w:r>
        <w:r>
          <w:rPr>
            <w:noProof/>
            <w:webHidden/>
          </w:rPr>
          <w:fldChar w:fldCharType="end"/>
        </w:r>
      </w:hyperlink>
    </w:p>
    <w:p w14:paraId="47E6EE01" w14:textId="23C898DC" w:rsidR="00556104" w:rsidRDefault="00556104">
      <w:pPr>
        <w:pStyle w:val="TOC3"/>
        <w:tabs>
          <w:tab w:val="left" w:pos="1760"/>
          <w:tab w:val="right" w:leader="dot" w:pos="9628"/>
        </w:tabs>
        <w:rPr>
          <w:rFonts w:eastAsiaTheme="minorEastAsia"/>
          <w:b w:val="0"/>
          <w:noProof/>
          <w:kern w:val="2"/>
          <w:szCs w:val="24"/>
          <w:lang w:eastAsia="en-AU"/>
          <w14:ligatures w14:val="standardContextual"/>
        </w:rPr>
      </w:pPr>
      <w:hyperlink w:anchor="_Toc227062804" w:history="1">
        <w:r w:rsidRPr="00DC4DDA">
          <w:rPr>
            <w:rStyle w:val="Hyperlink"/>
            <w:noProof/>
            <w14:scene3d>
              <w14:camera w14:prst="orthographicFront"/>
              <w14:lightRig w14:rig="threePt" w14:dir="t">
                <w14:rot w14:lat="0" w14:lon="0" w14:rev="0"/>
              </w14:lightRig>
            </w14:scene3d>
          </w:rPr>
          <w:t>9.12.1</w:t>
        </w:r>
        <w:r>
          <w:rPr>
            <w:rFonts w:eastAsiaTheme="minorEastAsia"/>
            <w:b w:val="0"/>
            <w:noProof/>
            <w:kern w:val="2"/>
            <w:szCs w:val="24"/>
            <w:lang w:eastAsia="en-AU"/>
            <w14:ligatures w14:val="standardContextual"/>
          </w:rPr>
          <w:tab/>
        </w:r>
        <w:r w:rsidRPr="00DC4DDA">
          <w:rPr>
            <w:rStyle w:val="Hyperlink"/>
            <w:noProof/>
          </w:rPr>
          <w:t>Falling Object Prevention and Encapsulation</w:t>
        </w:r>
        <w:r>
          <w:rPr>
            <w:noProof/>
            <w:webHidden/>
          </w:rPr>
          <w:tab/>
        </w:r>
        <w:r>
          <w:rPr>
            <w:noProof/>
            <w:webHidden/>
          </w:rPr>
          <w:fldChar w:fldCharType="begin"/>
        </w:r>
        <w:r>
          <w:rPr>
            <w:noProof/>
            <w:webHidden/>
          </w:rPr>
          <w:instrText xml:space="preserve"> PAGEREF _Toc227062804 \h </w:instrText>
        </w:r>
        <w:r>
          <w:rPr>
            <w:noProof/>
            <w:webHidden/>
          </w:rPr>
        </w:r>
        <w:r>
          <w:rPr>
            <w:noProof/>
            <w:webHidden/>
          </w:rPr>
          <w:fldChar w:fldCharType="separate"/>
        </w:r>
        <w:r>
          <w:rPr>
            <w:noProof/>
            <w:webHidden/>
          </w:rPr>
          <w:t>49</w:t>
        </w:r>
        <w:r>
          <w:rPr>
            <w:noProof/>
            <w:webHidden/>
          </w:rPr>
          <w:fldChar w:fldCharType="end"/>
        </w:r>
      </w:hyperlink>
    </w:p>
    <w:p w14:paraId="0145820C" w14:textId="5FDA1787" w:rsidR="00556104" w:rsidRDefault="00556104">
      <w:pPr>
        <w:pStyle w:val="TOC2"/>
        <w:rPr>
          <w:rFonts w:eastAsiaTheme="minorEastAsia"/>
          <w:b w:val="0"/>
          <w:noProof/>
          <w:kern w:val="2"/>
          <w:sz w:val="24"/>
          <w:szCs w:val="24"/>
          <w:lang w:eastAsia="en-AU"/>
          <w14:ligatures w14:val="standardContextual"/>
        </w:rPr>
      </w:pPr>
      <w:hyperlink w:anchor="_Toc227062805" w:history="1">
        <w:r w:rsidRPr="00DC4DDA">
          <w:rPr>
            <w:rStyle w:val="Hyperlink"/>
            <w:noProof/>
            <w14:scene3d>
              <w14:camera w14:prst="orthographicFront"/>
              <w14:lightRig w14:rig="threePt" w14:dir="t">
                <w14:rot w14:lat="0" w14:lon="0" w14:rev="0"/>
              </w14:lightRig>
            </w14:scene3d>
          </w:rPr>
          <w:t>9.13</w:t>
        </w:r>
        <w:r>
          <w:rPr>
            <w:rFonts w:eastAsiaTheme="minorEastAsia"/>
            <w:b w:val="0"/>
            <w:noProof/>
            <w:kern w:val="2"/>
            <w:sz w:val="24"/>
            <w:szCs w:val="24"/>
            <w:lang w:eastAsia="en-AU"/>
            <w14:ligatures w14:val="standardContextual"/>
          </w:rPr>
          <w:tab/>
        </w:r>
        <w:r w:rsidRPr="00DC4DDA">
          <w:rPr>
            <w:rStyle w:val="Hyperlink"/>
            <w:noProof/>
          </w:rPr>
          <w:t>Working from Platform Ladders</w:t>
        </w:r>
        <w:r>
          <w:rPr>
            <w:noProof/>
            <w:webHidden/>
          </w:rPr>
          <w:tab/>
        </w:r>
        <w:r>
          <w:rPr>
            <w:noProof/>
            <w:webHidden/>
          </w:rPr>
          <w:fldChar w:fldCharType="begin"/>
        </w:r>
        <w:r>
          <w:rPr>
            <w:noProof/>
            <w:webHidden/>
          </w:rPr>
          <w:instrText xml:space="preserve"> PAGEREF _Toc227062805 \h </w:instrText>
        </w:r>
        <w:r>
          <w:rPr>
            <w:noProof/>
            <w:webHidden/>
          </w:rPr>
        </w:r>
        <w:r>
          <w:rPr>
            <w:noProof/>
            <w:webHidden/>
          </w:rPr>
          <w:fldChar w:fldCharType="separate"/>
        </w:r>
        <w:r>
          <w:rPr>
            <w:noProof/>
            <w:webHidden/>
          </w:rPr>
          <w:t>49</w:t>
        </w:r>
        <w:r>
          <w:rPr>
            <w:noProof/>
            <w:webHidden/>
          </w:rPr>
          <w:fldChar w:fldCharType="end"/>
        </w:r>
      </w:hyperlink>
    </w:p>
    <w:p w14:paraId="629AA621" w14:textId="511C57D6" w:rsidR="00556104" w:rsidRDefault="00556104">
      <w:pPr>
        <w:pStyle w:val="TOC2"/>
        <w:rPr>
          <w:rFonts w:eastAsiaTheme="minorEastAsia"/>
          <w:b w:val="0"/>
          <w:noProof/>
          <w:kern w:val="2"/>
          <w:sz w:val="24"/>
          <w:szCs w:val="24"/>
          <w:lang w:eastAsia="en-AU"/>
          <w14:ligatures w14:val="standardContextual"/>
        </w:rPr>
      </w:pPr>
      <w:hyperlink w:anchor="_Toc227062806" w:history="1">
        <w:r w:rsidRPr="00DC4DDA">
          <w:rPr>
            <w:rStyle w:val="Hyperlink"/>
            <w:noProof/>
            <w14:scene3d>
              <w14:camera w14:prst="orthographicFront"/>
              <w14:lightRig w14:rig="threePt" w14:dir="t">
                <w14:rot w14:lat="0" w14:lon="0" w14:rev="0"/>
              </w14:lightRig>
            </w14:scene3d>
          </w:rPr>
          <w:t>9.14</w:t>
        </w:r>
        <w:r>
          <w:rPr>
            <w:rFonts w:eastAsiaTheme="minorEastAsia"/>
            <w:b w:val="0"/>
            <w:noProof/>
            <w:kern w:val="2"/>
            <w:sz w:val="24"/>
            <w:szCs w:val="24"/>
            <w:lang w:eastAsia="en-AU"/>
            <w14:ligatures w14:val="standardContextual"/>
          </w:rPr>
          <w:tab/>
        </w:r>
        <w:r w:rsidRPr="00DC4DDA">
          <w:rPr>
            <w:rStyle w:val="Hyperlink"/>
            <w:noProof/>
          </w:rPr>
          <w:t>Working Over/Near Water</w:t>
        </w:r>
        <w:r>
          <w:rPr>
            <w:noProof/>
            <w:webHidden/>
          </w:rPr>
          <w:tab/>
        </w:r>
        <w:r>
          <w:rPr>
            <w:noProof/>
            <w:webHidden/>
          </w:rPr>
          <w:fldChar w:fldCharType="begin"/>
        </w:r>
        <w:r>
          <w:rPr>
            <w:noProof/>
            <w:webHidden/>
          </w:rPr>
          <w:instrText xml:space="preserve"> PAGEREF _Toc227062806 \h </w:instrText>
        </w:r>
        <w:r>
          <w:rPr>
            <w:noProof/>
            <w:webHidden/>
          </w:rPr>
        </w:r>
        <w:r>
          <w:rPr>
            <w:noProof/>
            <w:webHidden/>
          </w:rPr>
          <w:fldChar w:fldCharType="separate"/>
        </w:r>
        <w:r>
          <w:rPr>
            <w:noProof/>
            <w:webHidden/>
          </w:rPr>
          <w:t>50</w:t>
        </w:r>
        <w:r>
          <w:rPr>
            <w:noProof/>
            <w:webHidden/>
          </w:rPr>
          <w:fldChar w:fldCharType="end"/>
        </w:r>
      </w:hyperlink>
    </w:p>
    <w:p w14:paraId="61E41A6D" w14:textId="2BAEFE56" w:rsidR="00556104" w:rsidRDefault="00556104">
      <w:pPr>
        <w:pStyle w:val="TOC2"/>
        <w:rPr>
          <w:rFonts w:eastAsiaTheme="minorEastAsia"/>
          <w:b w:val="0"/>
          <w:noProof/>
          <w:kern w:val="2"/>
          <w:sz w:val="24"/>
          <w:szCs w:val="24"/>
          <w:lang w:eastAsia="en-AU"/>
          <w14:ligatures w14:val="standardContextual"/>
        </w:rPr>
      </w:pPr>
      <w:hyperlink w:anchor="_Toc227062807" w:history="1">
        <w:r w:rsidRPr="00DC4DDA">
          <w:rPr>
            <w:rStyle w:val="Hyperlink"/>
            <w:noProof/>
            <w14:scene3d>
              <w14:camera w14:prst="orthographicFront"/>
              <w14:lightRig w14:rig="threePt" w14:dir="t">
                <w14:rot w14:lat="0" w14:lon="0" w14:rev="0"/>
              </w14:lightRig>
            </w14:scene3d>
          </w:rPr>
          <w:t>9.15</w:t>
        </w:r>
        <w:r>
          <w:rPr>
            <w:rFonts w:eastAsiaTheme="minorEastAsia"/>
            <w:b w:val="0"/>
            <w:noProof/>
            <w:kern w:val="2"/>
            <w:sz w:val="24"/>
            <w:szCs w:val="24"/>
            <w:lang w:eastAsia="en-AU"/>
            <w14:ligatures w14:val="standardContextual"/>
          </w:rPr>
          <w:tab/>
        </w:r>
        <w:r w:rsidRPr="00DC4DDA">
          <w:rPr>
            <w:rStyle w:val="Hyperlink"/>
            <w:noProof/>
          </w:rPr>
          <w:t>Excavations and Penetrations</w:t>
        </w:r>
        <w:r>
          <w:rPr>
            <w:noProof/>
            <w:webHidden/>
          </w:rPr>
          <w:tab/>
        </w:r>
        <w:r>
          <w:rPr>
            <w:noProof/>
            <w:webHidden/>
          </w:rPr>
          <w:fldChar w:fldCharType="begin"/>
        </w:r>
        <w:r>
          <w:rPr>
            <w:noProof/>
            <w:webHidden/>
          </w:rPr>
          <w:instrText xml:space="preserve"> PAGEREF _Toc227062807 \h </w:instrText>
        </w:r>
        <w:r>
          <w:rPr>
            <w:noProof/>
            <w:webHidden/>
          </w:rPr>
        </w:r>
        <w:r>
          <w:rPr>
            <w:noProof/>
            <w:webHidden/>
          </w:rPr>
          <w:fldChar w:fldCharType="separate"/>
        </w:r>
        <w:r>
          <w:rPr>
            <w:noProof/>
            <w:webHidden/>
          </w:rPr>
          <w:t>51</w:t>
        </w:r>
        <w:r>
          <w:rPr>
            <w:noProof/>
            <w:webHidden/>
          </w:rPr>
          <w:fldChar w:fldCharType="end"/>
        </w:r>
      </w:hyperlink>
    </w:p>
    <w:p w14:paraId="06D6B61F" w14:textId="4089462B" w:rsidR="00556104" w:rsidRDefault="00556104">
      <w:pPr>
        <w:pStyle w:val="TOC2"/>
        <w:rPr>
          <w:rFonts w:eastAsiaTheme="minorEastAsia"/>
          <w:b w:val="0"/>
          <w:noProof/>
          <w:kern w:val="2"/>
          <w:sz w:val="24"/>
          <w:szCs w:val="24"/>
          <w:lang w:eastAsia="en-AU"/>
          <w14:ligatures w14:val="standardContextual"/>
        </w:rPr>
      </w:pPr>
      <w:hyperlink w:anchor="_Toc227062808" w:history="1">
        <w:r w:rsidRPr="00DC4DDA">
          <w:rPr>
            <w:rStyle w:val="Hyperlink"/>
            <w:noProof/>
            <w14:scene3d>
              <w14:camera w14:prst="orthographicFront"/>
              <w14:lightRig w14:rig="threePt" w14:dir="t">
                <w14:rot w14:lat="0" w14:lon="0" w14:rev="0"/>
              </w14:lightRig>
            </w14:scene3d>
          </w:rPr>
          <w:t>9.16</w:t>
        </w:r>
        <w:r>
          <w:rPr>
            <w:rFonts w:eastAsiaTheme="minorEastAsia"/>
            <w:b w:val="0"/>
            <w:noProof/>
            <w:kern w:val="2"/>
            <w:sz w:val="24"/>
            <w:szCs w:val="24"/>
            <w:lang w:eastAsia="en-AU"/>
            <w14:ligatures w14:val="standardContextual"/>
          </w:rPr>
          <w:tab/>
        </w:r>
        <w:r w:rsidRPr="00DC4DDA">
          <w:rPr>
            <w:rStyle w:val="Hyperlink"/>
            <w:noProof/>
          </w:rPr>
          <w:t>Isolation of Plant and Equipment</w:t>
        </w:r>
        <w:r>
          <w:rPr>
            <w:noProof/>
            <w:webHidden/>
          </w:rPr>
          <w:tab/>
        </w:r>
        <w:r>
          <w:rPr>
            <w:noProof/>
            <w:webHidden/>
          </w:rPr>
          <w:fldChar w:fldCharType="begin"/>
        </w:r>
        <w:r>
          <w:rPr>
            <w:noProof/>
            <w:webHidden/>
          </w:rPr>
          <w:instrText xml:space="preserve"> PAGEREF _Toc227062808 \h </w:instrText>
        </w:r>
        <w:r>
          <w:rPr>
            <w:noProof/>
            <w:webHidden/>
          </w:rPr>
        </w:r>
        <w:r>
          <w:rPr>
            <w:noProof/>
            <w:webHidden/>
          </w:rPr>
          <w:fldChar w:fldCharType="separate"/>
        </w:r>
        <w:r>
          <w:rPr>
            <w:noProof/>
            <w:webHidden/>
          </w:rPr>
          <w:t>51</w:t>
        </w:r>
        <w:r>
          <w:rPr>
            <w:noProof/>
            <w:webHidden/>
          </w:rPr>
          <w:fldChar w:fldCharType="end"/>
        </w:r>
      </w:hyperlink>
    </w:p>
    <w:p w14:paraId="761573AA" w14:textId="0F031B29" w:rsidR="00556104" w:rsidRDefault="00556104">
      <w:pPr>
        <w:pStyle w:val="TOC2"/>
        <w:rPr>
          <w:rFonts w:eastAsiaTheme="minorEastAsia"/>
          <w:b w:val="0"/>
          <w:noProof/>
          <w:kern w:val="2"/>
          <w:sz w:val="24"/>
          <w:szCs w:val="24"/>
          <w:lang w:eastAsia="en-AU"/>
          <w14:ligatures w14:val="standardContextual"/>
        </w:rPr>
      </w:pPr>
      <w:hyperlink w:anchor="_Toc227062809" w:history="1">
        <w:r w:rsidRPr="00DC4DDA">
          <w:rPr>
            <w:rStyle w:val="Hyperlink"/>
            <w:noProof/>
            <w14:scene3d>
              <w14:camera w14:prst="orthographicFront"/>
              <w14:lightRig w14:rig="threePt" w14:dir="t">
                <w14:rot w14:lat="0" w14:lon="0" w14:rev="0"/>
              </w14:lightRig>
            </w14:scene3d>
          </w:rPr>
          <w:t>9.17</w:t>
        </w:r>
        <w:r>
          <w:rPr>
            <w:rFonts w:eastAsiaTheme="minorEastAsia"/>
            <w:b w:val="0"/>
            <w:noProof/>
            <w:kern w:val="2"/>
            <w:sz w:val="24"/>
            <w:szCs w:val="24"/>
            <w:lang w:eastAsia="en-AU"/>
            <w14:ligatures w14:val="standardContextual"/>
          </w:rPr>
          <w:tab/>
        </w:r>
        <w:r w:rsidRPr="00DC4DDA">
          <w:rPr>
            <w:rStyle w:val="Hyperlink"/>
            <w:noProof/>
          </w:rPr>
          <w:t>Hot Work</w:t>
        </w:r>
        <w:r>
          <w:rPr>
            <w:noProof/>
            <w:webHidden/>
          </w:rPr>
          <w:tab/>
        </w:r>
        <w:r>
          <w:rPr>
            <w:noProof/>
            <w:webHidden/>
          </w:rPr>
          <w:fldChar w:fldCharType="begin"/>
        </w:r>
        <w:r>
          <w:rPr>
            <w:noProof/>
            <w:webHidden/>
          </w:rPr>
          <w:instrText xml:space="preserve"> PAGEREF _Toc227062809 \h </w:instrText>
        </w:r>
        <w:r>
          <w:rPr>
            <w:noProof/>
            <w:webHidden/>
          </w:rPr>
        </w:r>
        <w:r>
          <w:rPr>
            <w:noProof/>
            <w:webHidden/>
          </w:rPr>
          <w:fldChar w:fldCharType="separate"/>
        </w:r>
        <w:r>
          <w:rPr>
            <w:noProof/>
            <w:webHidden/>
          </w:rPr>
          <w:t>52</w:t>
        </w:r>
        <w:r>
          <w:rPr>
            <w:noProof/>
            <w:webHidden/>
          </w:rPr>
          <w:fldChar w:fldCharType="end"/>
        </w:r>
      </w:hyperlink>
    </w:p>
    <w:p w14:paraId="300327A3" w14:textId="76D5B402" w:rsidR="00556104" w:rsidRDefault="00556104">
      <w:pPr>
        <w:pStyle w:val="TOC2"/>
        <w:rPr>
          <w:rFonts w:eastAsiaTheme="minorEastAsia"/>
          <w:b w:val="0"/>
          <w:noProof/>
          <w:kern w:val="2"/>
          <w:sz w:val="24"/>
          <w:szCs w:val="24"/>
          <w:lang w:eastAsia="en-AU"/>
          <w14:ligatures w14:val="standardContextual"/>
        </w:rPr>
      </w:pPr>
      <w:hyperlink w:anchor="_Toc227062810" w:history="1">
        <w:r w:rsidRPr="00DC4DDA">
          <w:rPr>
            <w:rStyle w:val="Hyperlink"/>
            <w:noProof/>
            <w14:scene3d>
              <w14:camera w14:prst="orthographicFront"/>
              <w14:lightRig w14:rig="threePt" w14:dir="t">
                <w14:rot w14:lat="0" w14:lon="0" w14:rev="0"/>
              </w14:lightRig>
            </w14:scene3d>
          </w:rPr>
          <w:t>9.18</w:t>
        </w:r>
        <w:r>
          <w:rPr>
            <w:rFonts w:eastAsiaTheme="minorEastAsia"/>
            <w:b w:val="0"/>
            <w:noProof/>
            <w:kern w:val="2"/>
            <w:sz w:val="24"/>
            <w:szCs w:val="24"/>
            <w:lang w:eastAsia="en-AU"/>
            <w14:ligatures w14:val="standardContextual"/>
          </w:rPr>
          <w:tab/>
        </w:r>
        <w:r w:rsidRPr="00DC4DDA">
          <w:rPr>
            <w:rStyle w:val="Hyperlink"/>
            <w:noProof/>
          </w:rPr>
          <w:t>Drilling into Cable Ladder and Panels</w:t>
        </w:r>
        <w:r>
          <w:rPr>
            <w:noProof/>
            <w:webHidden/>
          </w:rPr>
          <w:tab/>
        </w:r>
        <w:r>
          <w:rPr>
            <w:noProof/>
            <w:webHidden/>
          </w:rPr>
          <w:fldChar w:fldCharType="begin"/>
        </w:r>
        <w:r>
          <w:rPr>
            <w:noProof/>
            <w:webHidden/>
          </w:rPr>
          <w:instrText xml:space="preserve"> PAGEREF _Toc227062810 \h </w:instrText>
        </w:r>
        <w:r>
          <w:rPr>
            <w:noProof/>
            <w:webHidden/>
          </w:rPr>
        </w:r>
        <w:r>
          <w:rPr>
            <w:noProof/>
            <w:webHidden/>
          </w:rPr>
          <w:fldChar w:fldCharType="separate"/>
        </w:r>
        <w:r>
          <w:rPr>
            <w:noProof/>
            <w:webHidden/>
          </w:rPr>
          <w:t>52</w:t>
        </w:r>
        <w:r>
          <w:rPr>
            <w:noProof/>
            <w:webHidden/>
          </w:rPr>
          <w:fldChar w:fldCharType="end"/>
        </w:r>
      </w:hyperlink>
    </w:p>
    <w:p w14:paraId="04145AD5" w14:textId="463540A4" w:rsidR="00556104" w:rsidRDefault="00556104">
      <w:pPr>
        <w:pStyle w:val="TOC2"/>
        <w:rPr>
          <w:rFonts w:eastAsiaTheme="minorEastAsia"/>
          <w:b w:val="0"/>
          <w:noProof/>
          <w:kern w:val="2"/>
          <w:sz w:val="24"/>
          <w:szCs w:val="24"/>
          <w:lang w:eastAsia="en-AU"/>
          <w14:ligatures w14:val="standardContextual"/>
        </w:rPr>
      </w:pPr>
      <w:hyperlink w:anchor="_Toc227062811" w:history="1">
        <w:r w:rsidRPr="00DC4DDA">
          <w:rPr>
            <w:rStyle w:val="Hyperlink"/>
            <w:noProof/>
            <w14:scene3d>
              <w14:camera w14:prst="orthographicFront"/>
              <w14:lightRig w14:rig="threePt" w14:dir="t">
                <w14:rot w14:lat="0" w14:lon="0" w14:rev="0"/>
              </w14:lightRig>
            </w14:scene3d>
          </w:rPr>
          <w:t>9.19</w:t>
        </w:r>
        <w:r>
          <w:rPr>
            <w:rFonts w:eastAsiaTheme="minorEastAsia"/>
            <w:b w:val="0"/>
            <w:noProof/>
            <w:kern w:val="2"/>
            <w:sz w:val="24"/>
            <w:szCs w:val="24"/>
            <w:lang w:eastAsia="en-AU"/>
            <w14:ligatures w14:val="standardContextual"/>
          </w:rPr>
          <w:tab/>
        </w:r>
        <w:r w:rsidRPr="00DC4DDA">
          <w:rPr>
            <w:rStyle w:val="Hyperlink"/>
            <w:noProof/>
          </w:rPr>
          <w:t>Machinery and Vehicle Inspection</w:t>
        </w:r>
        <w:r>
          <w:rPr>
            <w:noProof/>
            <w:webHidden/>
          </w:rPr>
          <w:tab/>
        </w:r>
        <w:r>
          <w:rPr>
            <w:noProof/>
            <w:webHidden/>
          </w:rPr>
          <w:fldChar w:fldCharType="begin"/>
        </w:r>
        <w:r>
          <w:rPr>
            <w:noProof/>
            <w:webHidden/>
          </w:rPr>
          <w:instrText xml:space="preserve"> PAGEREF _Toc227062811 \h </w:instrText>
        </w:r>
        <w:r>
          <w:rPr>
            <w:noProof/>
            <w:webHidden/>
          </w:rPr>
        </w:r>
        <w:r>
          <w:rPr>
            <w:noProof/>
            <w:webHidden/>
          </w:rPr>
          <w:fldChar w:fldCharType="separate"/>
        </w:r>
        <w:r>
          <w:rPr>
            <w:noProof/>
            <w:webHidden/>
          </w:rPr>
          <w:t>53</w:t>
        </w:r>
        <w:r>
          <w:rPr>
            <w:noProof/>
            <w:webHidden/>
          </w:rPr>
          <w:fldChar w:fldCharType="end"/>
        </w:r>
      </w:hyperlink>
    </w:p>
    <w:p w14:paraId="1BED3CDA" w14:textId="36C769F9" w:rsidR="00556104" w:rsidRDefault="00556104">
      <w:pPr>
        <w:pStyle w:val="TOC2"/>
        <w:rPr>
          <w:rFonts w:eastAsiaTheme="minorEastAsia"/>
          <w:b w:val="0"/>
          <w:noProof/>
          <w:kern w:val="2"/>
          <w:sz w:val="24"/>
          <w:szCs w:val="24"/>
          <w:lang w:eastAsia="en-AU"/>
          <w14:ligatures w14:val="standardContextual"/>
        </w:rPr>
      </w:pPr>
      <w:hyperlink w:anchor="_Toc227062812" w:history="1">
        <w:r w:rsidRPr="00DC4DDA">
          <w:rPr>
            <w:rStyle w:val="Hyperlink"/>
            <w:noProof/>
            <w14:scene3d>
              <w14:camera w14:prst="orthographicFront"/>
              <w14:lightRig w14:rig="threePt" w14:dir="t">
                <w14:rot w14:lat="0" w14:lon="0" w14:rev="0"/>
              </w14:lightRig>
            </w14:scene3d>
          </w:rPr>
          <w:t>9.20</w:t>
        </w:r>
        <w:r>
          <w:rPr>
            <w:rFonts w:eastAsiaTheme="minorEastAsia"/>
            <w:b w:val="0"/>
            <w:noProof/>
            <w:kern w:val="2"/>
            <w:sz w:val="24"/>
            <w:szCs w:val="24"/>
            <w:lang w:eastAsia="en-AU"/>
            <w14:ligatures w14:val="standardContextual"/>
          </w:rPr>
          <w:tab/>
        </w:r>
        <w:r w:rsidRPr="00DC4DDA">
          <w:rPr>
            <w:rStyle w:val="Hyperlink"/>
            <w:noProof/>
          </w:rPr>
          <w:t>Driving</w:t>
        </w:r>
        <w:r>
          <w:rPr>
            <w:noProof/>
            <w:webHidden/>
          </w:rPr>
          <w:tab/>
        </w:r>
        <w:r>
          <w:rPr>
            <w:noProof/>
            <w:webHidden/>
          </w:rPr>
          <w:fldChar w:fldCharType="begin"/>
        </w:r>
        <w:r>
          <w:rPr>
            <w:noProof/>
            <w:webHidden/>
          </w:rPr>
          <w:instrText xml:space="preserve"> PAGEREF _Toc227062812 \h </w:instrText>
        </w:r>
        <w:r>
          <w:rPr>
            <w:noProof/>
            <w:webHidden/>
          </w:rPr>
        </w:r>
        <w:r>
          <w:rPr>
            <w:noProof/>
            <w:webHidden/>
          </w:rPr>
          <w:fldChar w:fldCharType="separate"/>
        </w:r>
        <w:r>
          <w:rPr>
            <w:noProof/>
            <w:webHidden/>
          </w:rPr>
          <w:t>53</w:t>
        </w:r>
        <w:r>
          <w:rPr>
            <w:noProof/>
            <w:webHidden/>
          </w:rPr>
          <w:fldChar w:fldCharType="end"/>
        </w:r>
      </w:hyperlink>
    </w:p>
    <w:p w14:paraId="774435C2" w14:textId="00DD65B3" w:rsidR="00556104" w:rsidRDefault="00556104">
      <w:pPr>
        <w:pStyle w:val="TOC2"/>
        <w:rPr>
          <w:rFonts w:eastAsiaTheme="minorEastAsia"/>
          <w:b w:val="0"/>
          <w:noProof/>
          <w:kern w:val="2"/>
          <w:sz w:val="24"/>
          <w:szCs w:val="24"/>
          <w:lang w:eastAsia="en-AU"/>
          <w14:ligatures w14:val="standardContextual"/>
        </w:rPr>
      </w:pPr>
      <w:hyperlink w:anchor="_Toc227062813" w:history="1">
        <w:r w:rsidRPr="00DC4DDA">
          <w:rPr>
            <w:rStyle w:val="Hyperlink"/>
            <w:noProof/>
            <w14:scene3d>
              <w14:camera w14:prst="orthographicFront"/>
              <w14:lightRig w14:rig="threePt" w14:dir="t">
                <w14:rot w14:lat="0" w14:lon="0" w14:rev="0"/>
              </w14:lightRig>
            </w14:scene3d>
          </w:rPr>
          <w:t>9.21</w:t>
        </w:r>
        <w:r>
          <w:rPr>
            <w:rFonts w:eastAsiaTheme="minorEastAsia"/>
            <w:b w:val="0"/>
            <w:noProof/>
            <w:kern w:val="2"/>
            <w:sz w:val="24"/>
            <w:szCs w:val="24"/>
            <w:lang w:eastAsia="en-AU"/>
            <w14:ligatures w14:val="standardContextual"/>
          </w:rPr>
          <w:tab/>
        </w:r>
        <w:r w:rsidRPr="00DC4DDA">
          <w:rPr>
            <w:rStyle w:val="Hyperlink"/>
            <w:noProof/>
          </w:rPr>
          <w:t>Cranes, Lifting and Rigging Equipment</w:t>
        </w:r>
        <w:r>
          <w:rPr>
            <w:noProof/>
            <w:webHidden/>
          </w:rPr>
          <w:tab/>
        </w:r>
        <w:r>
          <w:rPr>
            <w:noProof/>
            <w:webHidden/>
          </w:rPr>
          <w:fldChar w:fldCharType="begin"/>
        </w:r>
        <w:r>
          <w:rPr>
            <w:noProof/>
            <w:webHidden/>
          </w:rPr>
          <w:instrText xml:space="preserve"> PAGEREF _Toc227062813 \h </w:instrText>
        </w:r>
        <w:r>
          <w:rPr>
            <w:noProof/>
            <w:webHidden/>
          </w:rPr>
        </w:r>
        <w:r>
          <w:rPr>
            <w:noProof/>
            <w:webHidden/>
          </w:rPr>
          <w:fldChar w:fldCharType="separate"/>
        </w:r>
        <w:r>
          <w:rPr>
            <w:noProof/>
            <w:webHidden/>
          </w:rPr>
          <w:t>54</w:t>
        </w:r>
        <w:r>
          <w:rPr>
            <w:noProof/>
            <w:webHidden/>
          </w:rPr>
          <w:fldChar w:fldCharType="end"/>
        </w:r>
      </w:hyperlink>
    </w:p>
    <w:p w14:paraId="0ECF4705" w14:textId="51D96C24" w:rsidR="00556104" w:rsidRDefault="00556104">
      <w:pPr>
        <w:pStyle w:val="TOC2"/>
        <w:rPr>
          <w:rFonts w:eastAsiaTheme="minorEastAsia"/>
          <w:b w:val="0"/>
          <w:noProof/>
          <w:kern w:val="2"/>
          <w:sz w:val="24"/>
          <w:szCs w:val="24"/>
          <w:lang w:eastAsia="en-AU"/>
          <w14:ligatures w14:val="standardContextual"/>
        </w:rPr>
      </w:pPr>
      <w:hyperlink w:anchor="_Toc227062814" w:history="1">
        <w:r w:rsidRPr="00DC4DDA">
          <w:rPr>
            <w:rStyle w:val="Hyperlink"/>
            <w:noProof/>
            <w14:scene3d>
              <w14:camera w14:prst="orthographicFront"/>
              <w14:lightRig w14:rig="threePt" w14:dir="t">
                <w14:rot w14:lat="0" w14:lon="0" w14:rev="0"/>
              </w14:lightRig>
            </w14:scene3d>
          </w:rPr>
          <w:t>9.22</w:t>
        </w:r>
        <w:r>
          <w:rPr>
            <w:rFonts w:eastAsiaTheme="minorEastAsia"/>
            <w:b w:val="0"/>
            <w:noProof/>
            <w:kern w:val="2"/>
            <w:sz w:val="24"/>
            <w:szCs w:val="24"/>
            <w:lang w:eastAsia="en-AU"/>
            <w14:ligatures w14:val="standardContextual"/>
          </w:rPr>
          <w:tab/>
        </w:r>
        <w:r w:rsidRPr="00DC4DDA">
          <w:rPr>
            <w:rStyle w:val="Hyperlink"/>
            <w:noProof/>
          </w:rPr>
          <w:t>Forklift/Telehandler Operations</w:t>
        </w:r>
        <w:r>
          <w:rPr>
            <w:noProof/>
            <w:webHidden/>
          </w:rPr>
          <w:tab/>
        </w:r>
        <w:r>
          <w:rPr>
            <w:noProof/>
            <w:webHidden/>
          </w:rPr>
          <w:fldChar w:fldCharType="begin"/>
        </w:r>
        <w:r>
          <w:rPr>
            <w:noProof/>
            <w:webHidden/>
          </w:rPr>
          <w:instrText xml:space="preserve"> PAGEREF _Toc227062814 \h </w:instrText>
        </w:r>
        <w:r>
          <w:rPr>
            <w:noProof/>
            <w:webHidden/>
          </w:rPr>
        </w:r>
        <w:r>
          <w:rPr>
            <w:noProof/>
            <w:webHidden/>
          </w:rPr>
          <w:fldChar w:fldCharType="separate"/>
        </w:r>
        <w:r>
          <w:rPr>
            <w:noProof/>
            <w:webHidden/>
          </w:rPr>
          <w:t>56</w:t>
        </w:r>
        <w:r>
          <w:rPr>
            <w:noProof/>
            <w:webHidden/>
          </w:rPr>
          <w:fldChar w:fldCharType="end"/>
        </w:r>
      </w:hyperlink>
    </w:p>
    <w:p w14:paraId="40E441E4" w14:textId="030334B6" w:rsidR="00556104" w:rsidRDefault="00556104">
      <w:pPr>
        <w:pStyle w:val="TOC2"/>
        <w:rPr>
          <w:rFonts w:eastAsiaTheme="minorEastAsia"/>
          <w:b w:val="0"/>
          <w:noProof/>
          <w:kern w:val="2"/>
          <w:sz w:val="24"/>
          <w:szCs w:val="24"/>
          <w:lang w:eastAsia="en-AU"/>
          <w14:ligatures w14:val="standardContextual"/>
        </w:rPr>
      </w:pPr>
      <w:hyperlink w:anchor="_Toc227062815" w:history="1">
        <w:r w:rsidRPr="00DC4DDA">
          <w:rPr>
            <w:rStyle w:val="Hyperlink"/>
            <w:noProof/>
            <w14:scene3d>
              <w14:camera w14:prst="orthographicFront"/>
              <w14:lightRig w14:rig="threePt" w14:dir="t">
                <w14:rot w14:lat="0" w14:lon="0" w14:rev="0"/>
              </w14:lightRig>
            </w14:scene3d>
          </w:rPr>
          <w:t>9.23</w:t>
        </w:r>
        <w:r>
          <w:rPr>
            <w:rFonts w:eastAsiaTheme="minorEastAsia"/>
            <w:b w:val="0"/>
            <w:noProof/>
            <w:kern w:val="2"/>
            <w:sz w:val="24"/>
            <w:szCs w:val="24"/>
            <w:lang w:eastAsia="en-AU"/>
            <w14:ligatures w14:val="standardContextual"/>
          </w:rPr>
          <w:tab/>
        </w:r>
        <w:r w:rsidRPr="00DC4DDA">
          <w:rPr>
            <w:rStyle w:val="Hyperlink"/>
            <w:noProof/>
          </w:rPr>
          <w:t>Loading and Unloading</w:t>
        </w:r>
        <w:r>
          <w:rPr>
            <w:noProof/>
            <w:webHidden/>
          </w:rPr>
          <w:tab/>
        </w:r>
        <w:r>
          <w:rPr>
            <w:noProof/>
            <w:webHidden/>
          </w:rPr>
          <w:fldChar w:fldCharType="begin"/>
        </w:r>
        <w:r>
          <w:rPr>
            <w:noProof/>
            <w:webHidden/>
          </w:rPr>
          <w:instrText xml:space="preserve"> PAGEREF _Toc227062815 \h </w:instrText>
        </w:r>
        <w:r>
          <w:rPr>
            <w:noProof/>
            <w:webHidden/>
          </w:rPr>
        </w:r>
        <w:r>
          <w:rPr>
            <w:noProof/>
            <w:webHidden/>
          </w:rPr>
          <w:fldChar w:fldCharType="separate"/>
        </w:r>
        <w:r>
          <w:rPr>
            <w:noProof/>
            <w:webHidden/>
          </w:rPr>
          <w:t>56</w:t>
        </w:r>
        <w:r>
          <w:rPr>
            <w:noProof/>
            <w:webHidden/>
          </w:rPr>
          <w:fldChar w:fldCharType="end"/>
        </w:r>
      </w:hyperlink>
    </w:p>
    <w:p w14:paraId="0FC08EB7" w14:textId="6CF19420" w:rsidR="00556104" w:rsidRDefault="00556104">
      <w:pPr>
        <w:pStyle w:val="TOC2"/>
        <w:rPr>
          <w:rFonts w:eastAsiaTheme="minorEastAsia"/>
          <w:b w:val="0"/>
          <w:noProof/>
          <w:kern w:val="2"/>
          <w:sz w:val="24"/>
          <w:szCs w:val="24"/>
          <w:lang w:eastAsia="en-AU"/>
          <w14:ligatures w14:val="standardContextual"/>
        </w:rPr>
      </w:pPr>
      <w:hyperlink w:anchor="_Toc227062816" w:history="1">
        <w:r w:rsidRPr="00DC4DDA">
          <w:rPr>
            <w:rStyle w:val="Hyperlink"/>
            <w:noProof/>
            <w14:scene3d>
              <w14:camera w14:prst="orthographicFront"/>
              <w14:lightRig w14:rig="threePt" w14:dir="t">
                <w14:rot w14:lat="0" w14:lon="0" w14:rev="0"/>
              </w14:lightRig>
            </w14:scene3d>
          </w:rPr>
          <w:t>9.24</w:t>
        </w:r>
        <w:r>
          <w:rPr>
            <w:rFonts w:eastAsiaTheme="minorEastAsia"/>
            <w:b w:val="0"/>
            <w:noProof/>
            <w:kern w:val="2"/>
            <w:sz w:val="24"/>
            <w:szCs w:val="24"/>
            <w:lang w:eastAsia="en-AU"/>
            <w14:ligatures w14:val="standardContextual"/>
          </w:rPr>
          <w:tab/>
        </w:r>
        <w:r w:rsidRPr="00DC4DDA">
          <w:rPr>
            <w:rStyle w:val="Hyperlink"/>
            <w:noProof/>
          </w:rPr>
          <w:t>Scaffolding and Static Lines</w:t>
        </w:r>
        <w:r>
          <w:rPr>
            <w:noProof/>
            <w:webHidden/>
          </w:rPr>
          <w:tab/>
        </w:r>
        <w:r>
          <w:rPr>
            <w:noProof/>
            <w:webHidden/>
          </w:rPr>
          <w:fldChar w:fldCharType="begin"/>
        </w:r>
        <w:r>
          <w:rPr>
            <w:noProof/>
            <w:webHidden/>
          </w:rPr>
          <w:instrText xml:space="preserve"> PAGEREF _Toc227062816 \h </w:instrText>
        </w:r>
        <w:r>
          <w:rPr>
            <w:noProof/>
            <w:webHidden/>
          </w:rPr>
        </w:r>
        <w:r>
          <w:rPr>
            <w:noProof/>
            <w:webHidden/>
          </w:rPr>
          <w:fldChar w:fldCharType="separate"/>
        </w:r>
        <w:r>
          <w:rPr>
            <w:noProof/>
            <w:webHidden/>
          </w:rPr>
          <w:t>57</w:t>
        </w:r>
        <w:r>
          <w:rPr>
            <w:noProof/>
            <w:webHidden/>
          </w:rPr>
          <w:fldChar w:fldCharType="end"/>
        </w:r>
      </w:hyperlink>
    </w:p>
    <w:p w14:paraId="692FAF83" w14:textId="632F9B59" w:rsidR="00556104" w:rsidRDefault="00556104">
      <w:pPr>
        <w:pStyle w:val="TOC2"/>
        <w:rPr>
          <w:rFonts w:eastAsiaTheme="minorEastAsia"/>
          <w:b w:val="0"/>
          <w:noProof/>
          <w:kern w:val="2"/>
          <w:sz w:val="24"/>
          <w:szCs w:val="24"/>
          <w:lang w:eastAsia="en-AU"/>
          <w14:ligatures w14:val="standardContextual"/>
        </w:rPr>
      </w:pPr>
      <w:hyperlink w:anchor="_Toc227062817" w:history="1">
        <w:r w:rsidRPr="00DC4DDA">
          <w:rPr>
            <w:rStyle w:val="Hyperlink"/>
            <w:noProof/>
            <w14:scene3d>
              <w14:camera w14:prst="orthographicFront"/>
              <w14:lightRig w14:rig="threePt" w14:dir="t">
                <w14:rot w14:lat="0" w14:lon="0" w14:rev="0"/>
              </w14:lightRig>
            </w14:scene3d>
          </w:rPr>
          <w:t>9.25</w:t>
        </w:r>
        <w:r>
          <w:rPr>
            <w:rFonts w:eastAsiaTheme="minorEastAsia"/>
            <w:b w:val="0"/>
            <w:noProof/>
            <w:kern w:val="2"/>
            <w:sz w:val="24"/>
            <w:szCs w:val="24"/>
            <w:lang w:eastAsia="en-AU"/>
            <w14:ligatures w14:val="standardContextual"/>
          </w:rPr>
          <w:tab/>
        </w:r>
        <w:r w:rsidRPr="00DC4DDA">
          <w:rPr>
            <w:rStyle w:val="Hyperlink"/>
            <w:noProof/>
          </w:rPr>
          <w:t>Barricading</w:t>
        </w:r>
        <w:r>
          <w:rPr>
            <w:noProof/>
            <w:webHidden/>
          </w:rPr>
          <w:tab/>
        </w:r>
        <w:r>
          <w:rPr>
            <w:noProof/>
            <w:webHidden/>
          </w:rPr>
          <w:fldChar w:fldCharType="begin"/>
        </w:r>
        <w:r>
          <w:rPr>
            <w:noProof/>
            <w:webHidden/>
          </w:rPr>
          <w:instrText xml:space="preserve"> PAGEREF _Toc227062817 \h </w:instrText>
        </w:r>
        <w:r>
          <w:rPr>
            <w:noProof/>
            <w:webHidden/>
          </w:rPr>
        </w:r>
        <w:r>
          <w:rPr>
            <w:noProof/>
            <w:webHidden/>
          </w:rPr>
          <w:fldChar w:fldCharType="separate"/>
        </w:r>
        <w:r>
          <w:rPr>
            <w:noProof/>
            <w:webHidden/>
          </w:rPr>
          <w:t>57</w:t>
        </w:r>
        <w:r>
          <w:rPr>
            <w:noProof/>
            <w:webHidden/>
          </w:rPr>
          <w:fldChar w:fldCharType="end"/>
        </w:r>
      </w:hyperlink>
    </w:p>
    <w:p w14:paraId="656D14CC" w14:textId="0601790F" w:rsidR="00556104" w:rsidRDefault="00556104">
      <w:pPr>
        <w:pStyle w:val="TOC2"/>
        <w:rPr>
          <w:rFonts w:eastAsiaTheme="minorEastAsia"/>
          <w:b w:val="0"/>
          <w:noProof/>
          <w:kern w:val="2"/>
          <w:sz w:val="24"/>
          <w:szCs w:val="24"/>
          <w:lang w:eastAsia="en-AU"/>
          <w14:ligatures w14:val="standardContextual"/>
        </w:rPr>
      </w:pPr>
      <w:hyperlink w:anchor="_Toc227062818" w:history="1">
        <w:r w:rsidRPr="00DC4DDA">
          <w:rPr>
            <w:rStyle w:val="Hyperlink"/>
            <w:noProof/>
            <w14:scene3d>
              <w14:camera w14:prst="orthographicFront"/>
              <w14:lightRig w14:rig="threePt" w14:dir="t">
                <w14:rot w14:lat="0" w14:lon="0" w14:rev="0"/>
              </w14:lightRig>
            </w14:scene3d>
          </w:rPr>
          <w:t>9.26</w:t>
        </w:r>
        <w:r>
          <w:rPr>
            <w:rFonts w:eastAsiaTheme="minorEastAsia"/>
            <w:b w:val="0"/>
            <w:noProof/>
            <w:kern w:val="2"/>
            <w:sz w:val="24"/>
            <w:szCs w:val="24"/>
            <w:lang w:eastAsia="en-AU"/>
            <w14:ligatures w14:val="standardContextual"/>
          </w:rPr>
          <w:tab/>
        </w:r>
        <w:r w:rsidRPr="00DC4DDA">
          <w:rPr>
            <w:rStyle w:val="Hyperlink"/>
            <w:noProof/>
          </w:rPr>
          <w:t>Inclement Weather</w:t>
        </w:r>
        <w:r>
          <w:rPr>
            <w:noProof/>
            <w:webHidden/>
          </w:rPr>
          <w:tab/>
        </w:r>
        <w:r>
          <w:rPr>
            <w:noProof/>
            <w:webHidden/>
          </w:rPr>
          <w:fldChar w:fldCharType="begin"/>
        </w:r>
        <w:r>
          <w:rPr>
            <w:noProof/>
            <w:webHidden/>
          </w:rPr>
          <w:instrText xml:space="preserve"> PAGEREF _Toc227062818 \h </w:instrText>
        </w:r>
        <w:r>
          <w:rPr>
            <w:noProof/>
            <w:webHidden/>
          </w:rPr>
        </w:r>
        <w:r>
          <w:rPr>
            <w:noProof/>
            <w:webHidden/>
          </w:rPr>
          <w:fldChar w:fldCharType="separate"/>
        </w:r>
        <w:r>
          <w:rPr>
            <w:noProof/>
            <w:webHidden/>
          </w:rPr>
          <w:t>59</w:t>
        </w:r>
        <w:r>
          <w:rPr>
            <w:noProof/>
            <w:webHidden/>
          </w:rPr>
          <w:fldChar w:fldCharType="end"/>
        </w:r>
      </w:hyperlink>
    </w:p>
    <w:p w14:paraId="24C3B8A4" w14:textId="3CC2185D" w:rsidR="00556104" w:rsidRDefault="00556104">
      <w:pPr>
        <w:pStyle w:val="TOC2"/>
        <w:rPr>
          <w:rFonts w:eastAsiaTheme="minorEastAsia"/>
          <w:b w:val="0"/>
          <w:noProof/>
          <w:kern w:val="2"/>
          <w:sz w:val="24"/>
          <w:szCs w:val="24"/>
          <w:lang w:eastAsia="en-AU"/>
          <w14:ligatures w14:val="standardContextual"/>
        </w:rPr>
      </w:pPr>
      <w:hyperlink w:anchor="_Toc227062819" w:history="1">
        <w:r w:rsidRPr="00DC4DDA">
          <w:rPr>
            <w:rStyle w:val="Hyperlink"/>
            <w:noProof/>
            <w14:scene3d>
              <w14:camera w14:prst="orthographicFront"/>
              <w14:lightRig w14:rig="threePt" w14:dir="t">
                <w14:rot w14:lat="0" w14:lon="0" w14:rev="0"/>
              </w14:lightRig>
            </w14:scene3d>
          </w:rPr>
          <w:t>9.27</w:t>
        </w:r>
        <w:r>
          <w:rPr>
            <w:rFonts w:eastAsiaTheme="minorEastAsia"/>
            <w:b w:val="0"/>
            <w:noProof/>
            <w:kern w:val="2"/>
            <w:sz w:val="24"/>
            <w:szCs w:val="24"/>
            <w:lang w:eastAsia="en-AU"/>
            <w14:ligatures w14:val="standardContextual"/>
          </w:rPr>
          <w:tab/>
        </w:r>
        <w:r w:rsidRPr="00DC4DDA">
          <w:rPr>
            <w:rStyle w:val="Hyperlink"/>
            <w:noProof/>
          </w:rPr>
          <w:t>Traffic Management</w:t>
        </w:r>
        <w:r>
          <w:rPr>
            <w:noProof/>
            <w:webHidden/>
          </w:rPr>
          <w:tab/>
        </w:r>
        <w:r>
          <w:rPr>
            <w:noProof/>
            <w:webHidden/>
          </w:rPr>
          <w:fldChar w:fldCharType="begin"/>
        </w:r>
        <w:r>
          <w:rPr>
            <w:noProof/>
            <w:webHidden/>
          </w:rPr>
          <w:instrText xml:space="preserve"> PAGEREF _Toc227062819 \h </w:instrText>
        </w:r>
        <w:r>
          <w:rPr>
            <w:noProof/>
            <w:webHidden/>
          </w:rPr>
        </w:r>
        <w:r>
          <w:rPr>
            <w:noProof/>
            <w:webHidden/>
          </w:rPr>
          <w:fldChar w:fldCharType="separate"/>
        </w:r>
        <w:r>
          <w:rPr>
            <w:noProof/>
            <w:webHidden/>
          </w:rPr>
          <w:t>59</w:t>
        </w:r>
        <w:r>
          <w:rPr>
            <w:noProof/>
            <w:webHidden/>
          </w:rPr>
          <w:fldChar w:fldCharType="end"/>
        </w:r>
      </w:hyperlink>
    </w:p>
    <w:p w14:paraId="038F3FF4" w14:textId="55DB53DF" w:rsidR="00556104" w:rsidRDefault="00556104">
      <w:pPr>
        <w:pStyle w:val="TOC2"/>
        <w:rPr>
          <w:rFonts w:eastAsiaTheme="minorEastAsia"/>
          <w:b w:val="0"/>
          <w:noProof/>
          <w:kern w:val="2"/>
          <w:sz w:val="24"/>
          <w:szCs w:val="24"/>
          <w:lang w:eastAsia="en-AU"/>
          <w14:ligatures w14:val="standardContextual"/>
        </w:rPr>
      </w:pPr>
      <w:hyperlink w:anchor="_Toc227062820" w:history="1">
        <w:r w:rsidRPr="00DC4DDA">
          <w:rPr>
            <w:rStyle w:val="Hyperlink"/>
            <w:noProof/>
            <w14:scene3d>
              <w14:camera w14:prst="orthographicFront"/>
              <w14:lightRig w14:rig="threePt" w14:dir="t">
                <w14:rot w14:lat="0" w14:lon="0" w14:rev="0"/>
              </w14:lightRig>
            </w14:scene3d>
          </w:rPr>
          <w:t>9.28</w:t>
        </w:r>
        <w:r>
          <w:rPr>
            <w:rFonts w:eastAsiaTheme="minorEastAsia"/>
            <w:b w:val="0"/>
            <w:noProof/>
            <w:kern w:val="2"/>
            <w:sz w:val="24"/>
            <w:szCs w:val="24"/>
            <w:lang w:eastAsia="en-AU"/>
            <w14:ligatures w14:val="standardContextual"/>
          </w:rPr>
          <w:tab/>
        </w:r>
        <w:r w:rsidRPr="00DC4DDA">
          <w:rPr>
            <w:rStyle w:val="Hyperlink"/>
            <w:noProof/>
          </w:rPr>
          <w:t>Use of Power and Hand Tools</w:t>
        </w:r>
        <w:r>
          <w:rPr>
            <w:noProof/>
            <w:webHidden/>
          </w:rPr>
          <w:tab/>
        </w:r>
        <w:r>
          <w:rPr>
            <w:noProof/>
            <w:webHidden/>
          </w:rPr>
          <w:fldChar w:fldCharType="begin"/>
        </w:r>
        <w:r>
          <w:rPr>
            <w:noProof/>
            <w:webHidden/>
          </w:rPr>
          <w:instrText xml:space="preserve"> PAGEREF _Toc227062820 \h </w:instrText>
        </w:r>
        <w:r>
          <w:rPr>
            <w:noProof/>
            <w:webHidden/>
          </w:rPr>
        </w:r>
        <w:r>
          <w:rPr>
            <w:noProof/>
            <w:webHidden/>
          </w:rPr>
          <w:fldChar w:fldCharType="separate"/>
        </w:r>
        <w:r>
          <w:rPr>
            <w:noProof/>
            <w:webHidden/>
          </w:rPr>
          <w:t>59</w:t>
        </w:r>
        <w:r>
          <w:rPr>
            <w:noProof/>
            <w:webHidden/>
          </w:rPr>
          <w:fldChar w:fldCharType="end"/>
        </w:r>
      </w:hyperlink>
    </w:p>
    <w:p w14:paraId="299514FC" w14:textId="1E35BD59" w:rsidR="00556104" w:rsidRDefault="00556104">
      <w:pPr>
        <w:pStyle w:val="TOC3"/>
        <w:tabs>
          <w:tab w:val="left" w:pos="1760"/>
          <w:tab w:val="right" w:leader="dot" w:pos="9628"/>
        </w:tabs>
        <w:rPr>
          <w:rFonts w:eastAsiaTheme="minorEastAsia"/>
          <w:b w:val="0"/>
          <w:noProof/>
          <w:kern w:val="2"/>
          <w:szCs w:val="24"/>
          <w:lang w:eastAsia="en-AU"/>
          <w14:ligatures w14:val="standardContextual"/>
        </w:rPr>
      </w:pPr>
      <w:hyperlink w:anchor="_Toc227062821" w:history="1">
        <w:r w:rsidRPr="00DC4DDA">
          <w:rPr>
            <w:rStyle w:val="Hyperlink"/>
            <w:noProof/>
            <w14:scene3d>
              <w14:camera w14:prst="orthographicFront"/>
              <w14:lightRig w14:rig="threePt" w14:dir="t">
                <w14:rot w14:lat="0" w14:lon="0" w14:rev="0"/>
              </w14:lightRig>
            </w14:scene3d>
          </w:rPr>
          <w:t>9.28.1</w:t>
        </w:r>
        <w:r>
          <w:rPr>
            <w:rFonts w:eastAsiaTheme="minorEastAsia"/>
            <w:b w:val="0"/>
            <w:noProof/>
            <w:kern w:val="2"/>
            <w:szCs w:val="24"/>
            <w:lang w:eastAsia="en-AU"/>
            <w14:ligatures w14:val="standardContextual"/>
          </w:rPr>
          <w:tab/>
        </w:r>
        <w:r w:rsidRPr="00DC4DDA">
          <w:rPr>
            <w:rStyle w:val="Hyperlink"/>
            <w:noProof/>
          </w:rPr>
          <w:t>Electric Arc Welding</w:t>
        </w:r>
        <w:r>
          <w:rPr>
            <w:noProof/>
            <w:webHidden/>
          </w:rPr>
          <w:tab/>
        </w:r>
        <w:r>
          <w:rPr>
            <w:noProof/>
            <w:webHidden/>
          </w:rPr>
          <w:fldChar w:fldCharType="begin"/>
        </w:r>
        <w:r>
          <w:rPr>
            <w:noProof/>
            <w:webHidden/>
          </w:rPr>
          <w:instrText xml:space="preserve"> PAGEREF _Toc227062821 \h </w:instrText>
        </w:r>
        <w:r>
          <w:rPr>
            <w:noProof/>
            <w:webHidden/>
          </w:rPr>
        </w:r>
        <w:r>
          <w:rPr>
            <w:noProof/>
            <w:webHidden/>
          </w:rPr>
          <w:fldChar w:fldCharType="separate"/>
        </w:r>
        <w:r>
          <w:rPr>
            <w:noProof/>
            <w:webHidden/>
          </w:rPr>
          <w:t>60</w:t>
        </w:r>
        <w:r>
          <w:rPr>
            <w:noProof/>
            <w:webHidden/>
          </w:rPr>
          <w:fldChar w:fldCharType="end"/>
        </w:r>
      </w:hyperlink>
    </w:p>
    <w:p w14:paraId="5752DADE" w14:textId="3C5A96B6" w:rsidR="00556104" w:rsidRDefault="00556104">
      <w:pPr>
        <w:pStyle w:val="TOC3"/>
        <w:tabs>
          <w:tab w:val="left" w:pos="1760"/>
          <w:tab w:val="right" w:leader="dot" w:pos="9628"/>
        </w:tabs>
        <w:rPr>
          <w:rFonts w:eastAsiaTheme="minorEastAsia"/>
          <w:b w:val="0"/>
          <w:noProof/>
          <w:kern w:val="2"/>
          <w:szCs w:val="24"/>
          <w:lang w:eastAsia="en-AU"/>
          <w14:ligatures w14:val="standardContextual"/>
        </w:rPr>
      </w:pPr>
      <w:hyperlink w:anchor="_Toc227062822" w:history="1">
        <w:r w:rsidRPr="00DC4DDA">
          <w:rPr>
            <w:rStyle w:val="Hyperlink"/>
            <w:noProof/>
            <w14:scene3d>
              <w14:camera w14:prst="orthographicFront"/>
              <w14:lightRig w14:rig="threePt" w14:dir="t">
                <w14:rot w14:lat="0" w14:lon="0" w14:rev="0"/>
              </w14:lightRig>
            </w14:scene3d>
          </w:rPr>
          <w:t>9.28.2</w:t>
        </w:r>
        <w:r>
          <w:rPr>
            <w:rFonts w:eastAsiaTheme="minorEastAsia"/>
            <w:b w:val="0"/>
            <w:noProof/>
            <w:kern w:val="2"/>
            <w:szCs w:val="24"/>
            <w:lang w:eastAsia="en-AU"/>
            <w14:ligatures w14:val="standardContextual"/>
          </w:rPr>
          <w:tab/>
        </w:r>
        <w:r w:rsidRPr="00DC4DDA">
          <w:rPr>
            <w:rStyle w:val="Hyperlink"/>
            <w:noProof/>
          </w:rPr>
          <w:t>Hand Held Drills</w:t>
        </w:r>
        <w:r>
          <w:rPr>
            <w:noProof/>
            <w:webHidden/>
          </w:rPr>
          <w:tab/>
        </w:r>
        <w:r>
          <w:rPr>
            <w:noProof/>
            <w:webHidden/>
          </w:rPr>
          <w:fldChar w:fldCharType="begin"/>
        </w:r>
        <w:r>
          <w:rPr>
            <w:noProof/>
            <w:webHidden/>
          </w:rPr>
          <w:instrText xml:space="preserve"> PAGEREF _Toc227062822 \h </w:instrText>
        </w:r>
        <w:r>
          <w:rPr>
            <w:noProof/>
            <w:webHidden/>
          </w:rPr>
        </w:r>
        <w:r>
          <w:rPr>
            <w:noProof/>
            <w:webHidden/>
          </w:rPr>
          <w:fldChar w:fldCharType="separate"/>
        </w:r>
        <w:r>
          <w:rPr>
            <w:noProof/>
            <w:webHidden/>
          </w:rPr>
          <w:t>60</w:t>
        </w:r>
        <w:r>
          <w:rPr>
            <w:noProof/>
            <w:webHidden/>
          </w:rPr>
          <w:fldChar w:fldCharType="end"/>
        </w:r>
      </w:hyperlink>
    </w:p>
    <w:p w14:paraId="20A34FE4" w14:textId="1B0E93BF" w:rsidR="00556104" w:rsidRDefault="00556104">
      <w:pPr>
        <w:pStyle w:val="TOC3"/>
        <w:tabs>
          <w:tab w:val="left" w:pos="1760"/>
          <w:tab w:val="right" w:leader="dot" w:pos="9628"/>
        </w:tabs>
        <w:rPr>
          <w:rFonts w:eastAsiaTheme="minorEastAsia"/>
          <w:b w:val="0"/>
          <w:noProof/>
          <w:kern w:val="2"/>
          <w:szCs w:val="24"/>
          <w:lang w:eastAsia="en-AU"/>
          <w14:ligatures w14:val="standardContextual"/>
        </w:rPr>
      </w:pPr>
      <w:hyperlink w:anchor="_Toc227062823" w:history="1">
        <w:r w:rsidRPr="00DC4DDA">
          <w:rPr>
            <w:rStyle w:val="Hyperlink"/>
            <w:noProof/>
            <w14:scene3d>
              <w14:camera w14:prst="orthographicFront"/>
              <w14:lightRig w14:rig="threePt" w14:dir="t">
                <w14:rot w14:lat="0" w14:lon="0" w14:rev="0"/>
              </w14:lightRig>
            </w14:scene3d>
          </w:rPr>
          <w:t>9.28.3</w:t>
        </w:r>
        <w:r>
          <w:rPr>
            <w:rFonts w:eastAsiaTheme="minorEastAsia"/>
            <w:b w:val="0"/>
            <w:noProof/>
            <w:kern w:val="2"/>
            <w:szCs w:val="24"/>
            <w:lang w:eastAsia="en-AU"/>
            <w14:ligatures w14:val="standardContextual"/>
          </w:rPr>
          <w:tab/>
        </w:r>
        <w:r w:rsidRPr="00DC4DDA">
          <w:rPr>
            <w:rStyle w:val="Hyperlink"/>
            <w:noProof/>
          </w:rPr>
          <w:t>Hand Held Grinders</w:t>
        </w:r>
        <w:r>
          <w:rPr>
            <w:noProof/>
            <w:webHidden/>
          </w:rPr>
          <w:tab/>
        </w:r>
        <w:r>
          <w:rPr>
            <w:noProof/>
            <w:webHidden/>
          </w:rPr>
          <w:fldChar w:fldCharType="begin"/>
        </w:r>
        <w:r>
          <w:rPr>
            <w:noProof/>
            <w:webHidden/>
          </w:rPr>
          <w:instrText xml:space="preserve"> PAGEREF _Toc227062823 \h </w:instrText>
        </w:r>
        <w:r>
          <w:rPr>
            <w:noProof/>
            <w:webHidden/>
          </w:rPr>
        </w:r>
        <w:r>
          <w:rPr>
            <w:noProof/>
            <w:webHidden/>
          </w:rPr>
          <w:fldChar w:fldCharType="separate"/>
        </w:r>
        <w:r>
          <w:rPr>
            <w:noProof/>
            <w:webHidden/>
          </w:rPr>
          <w:t>61</w:t>
        </w:r>
        <w:r>
          <w:rPr>
            <w:noProof/>
            <w:webHidden/>
          </w:rPr>
          <w:fldChar w:fldCharType="end"/>
        </w:r>
      </w:hyperlink>
    </w:p>
    <w:p w14:paraId="343C9E1E" w14:textId="4D6B75E2" w:rsidR="00556104" w:rsidRDefault="00556104">
      <w:pPr>
        <w:pStyle w:val="TOC3"/>
        <w:tabs>
          <w:tab w:val="left" w:pos="1760"/>
          <w:tab w:val="right" w:leader="dot" w:pos="9628"/>
        </w:tabs>
        <w:rPr>
          <w:rFonts w:eastAsiaTheme="minorEastAsia"/>
          <w:b w:val="0"/>
          <w:noProof/>
          <w:kern w:val="2"/>
          <w:szCs w:val="24"/>
          <w:lang w:eastAsia="en-AU"/>
          <w14:ligatures w14:val="standardContextual"/>
        </w:rPr>
      </w:pPr>
      <w:hyperlink w:anchor="_Toc227062824" w:history="1">
        <w:r w:rsidRPr="00DC4DDA">
          <w:rPr>
            <w:rStyle w:val="Hyperlink"/>
            <w:noProof/>
            <w14:scene3d>
              <w14:camera w14:prst="orthographicFront"/>
              <w14:lightRig w14:rig="threePt" w14:dir="t">
                <w14:rot w14:lat="0" w14:lon="0" w14:rev="0"/>
              </w14:lightRig>
            </w14:scene3d>
          </w:rPr>
          <w:t>9.28.4</w:t>
        </w:r>
        <w:r>
          <w:rPr>
            <w:rFonts w:eastAsiaTheme="minorEastAsia"/>
            <w:b w:val="0"/>
            <w:noProof/>
            <w:kern w:val="2"/>
            <w:szCs w:val="24"/>
            <w:lang w:eastAsia="en-AU"/>
            <w14:ligatures w14:val="standardContextual"/>
          </w:rPr>
          <w:tab/>
        </w:r>
        <w:r w:rsidRPr="00DC4DDA">
          <w:rPr>
            <w:rStyle w:val="Hyperlink"/>
            <w:noProof/>
          </w:rPr>
          <w:t>Rota Broach/Magnetic Drills</w:t>
        </w:r>
        <w:r>
          <w:rPr>
            <w:noProof/>
            <w:webHidden/>
          </w:rPr>
          <w:tab/>
        </w:r>
        <w:r>
          <w:rPr>
            <w:noProof/>
            <w:webHidden/>
          </w:rPr>
          <w:fldChar w:fldCharType="begin"/>
        </w:r>
        <w:r>
          <w:rPr>
            <w:noProof/>
            <w:webHidden/>
          </w:rPr>
          <w:instrText xml:space="preserve"> PAGEREF _Toc227062824 \h </w:instrText>
        </w:r>
        <w:r>
          <w:rPr>
            <w:noProof/>
            <w:webHidden/>
          </w:rPr>
        </w:r>
        <w:r>
          <w:rPr>
            <w:noProof/>
            <w:webHidden/>
          </w:rPr>
          <w:fldChar w:fldCharType="separate"/>
        </w:r>
        <w:r>
          <w:rPr>
            <w:noProof/>
            <w:webHidden/>
          </w:rPr>
          <w:t>61</w:t>
        </w:r>
        <w:r>
          <w:rPr>
            <w:noProof/>
            <w:webHidden/>
          </w:rPr>
          <w:fldChar w:fldCharType="end"/>
        </w:r>
      </w:hyperlink>
    </w:p>
    <w:p w14:paraId="148AB8E5" w14:textId="536C8EB9" w:rsidR="00556104" w:rsidRDefault="00556104">
      <w:pPr>
        <w:pStyle w:val="TOC2"/>
        <w:rPr>
          <w:rFonts w:eastAsiaTheme="minorEastAsia"/>
          <w:b w:val="0"/>
          <w:noProof/>
          <w:kern w:val="2"/>
          <w:sz w:val="24"/>
          <w:szCs w:val="24"/>
          <w:lang w:eastAsia="en-AU"/>
          <w14:ligatures w14:val="standardContextual"/>
        </w:rPr>
      </w:pPr>
      <w:hyperlink w:anchor="_Toc227062825" w:history="1">
        <w:r w:rsidRPr="00DC4DDA">
          <w:rPr>
            <w:rStyle w:val="Hyperlink"/>
            <w:noProof/>
            <w14:scene3d>
              <w14:camera w14:prst="orthographicFront"/>
              <w14:lightRig w14:rig="threePt" w14:dir="t">
                <w14:rot w14:lat="0" w14:lon="0" w14:rev="0"/>
              </w14:lightRig>
            </w14:scene3d>
          </w:rPr>
          <w:t>9.29</w:t>
        </w:r>
        <w:r>
          <w:rPr>
            <w:rFonts w:eastAsiaTheme="minorEastAsia"/>
            <w:b w:val="0"/>
            <w:noProof/>
            <w:kern w:val="2"/>
            <w:sz w:val="24"/>
            <w:szCs w:val="24"/>
            <w:lang w:eastAsia="en-AU"/>
            <w14:ligatures w14:val="standardContextual"/>
          </w:rPr>
          <w:tab/>
        </w:r>
        <w:r w:rsidRPr="00DC4DDA">
          <w:rPr>
            <w:rStyle w:val="Hyperlink"/>
            <w:noProof/>
          </w:rPr>
          <w:t>Banned Tools Onsite</w:t>
        </w:r>
        <w:r>
          <w:rPr>
            <w:noProof/>
            <w:webHidden/>
          </w:rPr>
          <w:tab/>
        </w:r>
        <w:r>
          <w:rPr>
            <w:noProof/>
            <w:webHidden/>
          </w:rPr>
          <w:fldChar w:fldCharType="begin"/>
        </w:r>
        <w:r>
          <w:rPr>
            <w:noProof/>
            <w:webHidden/>
          </w:rPr>
          <w:instrText xml:space="preserve"> PAGEREF _Toc227062825 \h </w:instrText>
        </w:r>
        <w:r>
          <w:rPr>
            <w:noProof/>
            <w:webHidden/>
          </w:rPr>
        </w:r>
        <w:r>
          <w:rPr>
            <w:noProof/>
            <w:webHidden/>
          </w:rPr>
          <w:fldChar w:fldCharType="separate"/>
        </w:r>
        <w:r>
          <w:rPr>
            <w:noProof/>
            <w:webHidden/>
          </w:rPr>
          <w:t>62</w:t>
        </w:r>
        <w:r>
          <w:rPr>
            <w:noProof/>
            <w:webHidden/>
          </w:rPr>
          <w:fldChar w:fldCharType="end"/>
        </w:r>
      </w:hyperlink>
    </w:p>
    <w:p w14:paraId="28E3F46C" w14:textId="16F1748D" w:rsidR="00556104" w:rsidRDefault="00556104">
      <w:pPr>
        <w:pStyle w:val="TOC2"/>
        <w:rPr>
          <w:rFonts w:eastAsiaTheme="minorEastAsia"/>
          <w:b w:val="0"/>
          <w:noProof/>
          <w:kern w:val="2"/>
          <w:sz w:val="24"/>
          <w:szCs w:val="24"/>
          <w:lang w:eastAsia="en-AU"/>
          <w14:ligatures w14:val="standardContextual"/>
        </w:rPr>
      </w:pPr>
      <w:hyperlink w:anchor="_Toc227062826" w:history="1">
        <w:r w:rsidRPr="00DC4DDA">
          <w:rPr>
            <w:rStyle w:val="Hyperlink"/>
            <w:rFonts w:eastAsia="Cambria" w:cs="Times New Roman"/>
            <w:noProof/>
            <w14:scene3d>
              <w14:camera w14:prst="orthographicFront"/>
              <w14:lightRig w14:rig="threePt" w14:dir="t">
                <w14:rot w14:lat="0" w14:lon="0" w14:rev="0"/>
              </w14:lightRig>
            </w14:scene3d>
          </w:rPr>
          <w:t>9.30</w:t>
        </w:r>
        <w:r>
          <w:rPr>
            <w:rFonts w:eastAsiaTheme="minorEastAsia"/>
            <w:b w:val="0"/>
            <w:noProof/>
            <w:kern w:val="2"/>
            <w:sz w:val="24"/>
            <w:szCs w:val="24"/>
            <w:lang w:eastAsia="en-AU"/>
            <w14:ligatures w14:val="standardContextual"/>
          </w:rPr>
          <w:tab/>
        </w:r>
        <w:r w:rsidRPr="00DC4DDA">
          <w:rPr>
            <w:rStyle w:val="Hyperlink"/>
            <w:rFonts w:eastAsia="Cambria" w:cs="Times New Roman"/>
            <w:noProof/>
          </w:rPr>
          <w:t>Plant and Equipment – Other</w:t>
        </w:r>
        <w:r>
          <w:rPr>
            <w:noProof/>
            <w:webHidden/>
          </w:rPr>
          <w:tab/>
        </w:r>
        <w:r>
          <w:rPr>
            <w:noProof/>
            <w:webHidden/>
          </w:rPr>
          <w:fldChar w:fldCharType="begin"/>
        </w:r>
        <w:r>
          <w:rPr>
            <w:noProof/>
            <w:webHidden/>
          </w:rPr>
          <w:instrText xml:space="preserve"> PAGEREF _Toc227062826 \h </w:instrText>
        </w:r>
        <w:r>
          <w:rPr>
            <w:noProof/>
            <w:webHidden/>
          </w:rPr>
        </w:r>
        <w:r>
          <w:rPr>
            <w:noProof/>
            <w:webHidden/>
          </w:rPr>
          <w:fldChar w:fldCharType="separate"/>
        </w:r>
        <w:r>
          <w:rPr>
            <w:noProof/>
            <w:webHidden/>
          </w:rPr>
          <w:t>62</w:t>
        </w:r>
        <w:r>
          <w:rPr>
            <w:noProof/>
            <w:webHidden/>
          </w:rPr>
          <w:fldChar w:fldCharType="end"/>
        </w:r>
      </w:hyperlink>
    </w:p>
    <w:p w14:paraId="4C2494CC" w14:textId="4DE27F8B" w:rsidR="00556104" w:rsidRDefault="00556104">
      <w:pPr>
        <w:pStyle w:val="TOC3"/>
        <w:tabs>
          <w:tab w:val="left" w:pos="1760"/>
          <w:tab w:val="right" w:leader="dot" w:pos="9628"/>
        </w:tabs>
        <w:rPr>
          <w:rFonts w:eastAsiaTheme="minorEastAsia"/>
          <w:b w:val="0"/>
          <w:noProof/>
          <w:kern w:val="2"/>
          <w:szCs w:val="24"/>
          <w:lang w:eastAsia="en-AU"/>
          <w14:ligatures w14:val="standardContextual"/>
        </w:rPr>
      </w:pPr>
      <w:hyperlink w:anchor="_Toc227062827" w:history="1">
        <w:r w:rsidRPr="00DC4DDA">
          <w:rPr>
            <w:rStyle w:val="Hyperlink"/>
            <w:rFonts w:eastAsiaTheme="majorEastAsia" w:cs="Arial"/>
            <w:noProof/>
            <w14:scene3d>
              <w14:camera w14:prst="orthographicFront"/>
              <w14:lightRig w14:rig="threePt" w14:dir="t">
                <w14:rot w14:lat="0" w14:lon="0" w14:rev="0"/>
              </w14:lightRig>
            </w14:scene3d>
          </w:rPr>
          <w:t>9.30.1</w:t>
        </w:r>
        <w:r>
          <w:rPr>
            <w:rFonts w:eastAsiaTheme="minorEastAsia"/>
            <w:b w:val="0"/>
            <w:noProof/>
            <w:kern w:val="2"/>
            <w:szCs w:val="24"/>
            <w:lang w:eastAsia="en-AU"/>
            <w14:ligatures w14:val="standardContextual"/>
          </w:rPr>
          <w:tab/>
        </w:r>
        <w:r w:rsidRPr="00DC4DDA">
          <w:rPr>
            <w:rStyle w:val="Hyperlink"/>
            <w:rFonts w:eastAsiaTheme="majorEastAsia" w:cs="Arial"/>
            <w:bCs/>
            <w:noProof/>
          </w:rPr>
          <w:t>Installation/Commissioning/Demolition</w:t>
        </w:r>
        <w:r>
          <w:rPr>
            <w:noProof/>
            <w:webHidden/>
          </w:rPr>
          <w:tab/>
        </w:r>
        <w:r>
          <w:rPr>
            <w:noProof/>
            <w:webHidden/>
          </w:rPr>
          <w:fldChar w:fldCharType="begin"/>
        </w:r>
        <w:r>
          <w:rPr>
            <w:noProof/>
            <w:webHidden/>
          </w:rPr>
          <w:instrText xml:space="preserve"> PAGEREF _Toc227062827 \h </w:instrText>
        </w:r>
        <w:r>
          <w:rPr>
            <w:noProof/>
            <w:webHidden/>
          </w:rPr>
        </w:r>
        <w:r>
          <w:rPr>
            <w:noProof/>
            <w:webHidden/>
          </w:rPr>
          <w:fldChar w:fldCharType="separate"/>
        </w:r>
        <w:r>
          <w:rPr>
            <w:noProof/>
            <w:webHidden/>
          </w:rPr>
          <w:t>62</w:t>
        </w:r>
        <w:r>
          <w:rPr>
            <w:noProof/>
            <w:webHidden/>
          </w:rPr>
          <w:fldChar w:fldCharType="end"/>
        </w:r>
      </w:hyperlink>
    </w:p>
    <w:p w14:paraId="326D2D7A" w14:textId="17C80AA3" w:rsidR="00556104" w:rsidRDefault="00556104">
      <w:pPr>
        <w:pStyle w:val="TOC3"/>
        <w:tabs>
          <w:tab w:val="left" w:pos="1760"/>
          <w:tab w:val="right" w:leader="dot" w:pos="9628"/>
        </w:tabs>
        <w:rPr>
          <w:rFonts w:eastAsiaTheme="minorEastAsia"/>
          <w:b w:val="0"/>
          <w:noProof/>
          <w:kern w:val="2"/>
          <w:szCs w:val="24"/>
          <w:lang w:eastAsia="en-AU"/>
          <w14:ligatures w14:val="standardContextual"/>
        </w:rPr>
      </w:pPr>
      <w:hyperlink w:anchor="_Toc227062828" w:history="1">
        <w:r w:rsidRPr="00DC4DDA">
          <w:rPr>
            <w:rStyle w:val="Hyperlink"/>
            <w:rFonts w:eastAsiaTheme="majorEastAsia" w:cs="Arial"/>
            <w:noProof/>
            <w14:scene3d>
              <w14:camera w14:prst="orthographicFront"/>
              <w14:lightRig w14:rig="threePt" w14:dir="t">
                <w14:rot w14:lat="0" w14:lon="0" w14:rev="0"/>
              </w14:lightRig>
            </w14:scene3d>
          </w:rPr>
          <w:t>9.30.2</w:t>
        </w:r>
        <w:r>
          <w:rPr>
            <w:rFonts w:eastAsiaTheme="minorEastAsia"/>
            <w:b w:val="0"/>
            <w:noProof/>
            <w:kern w:val="2"/>
            <w:szCs w:val="24"/>
            <w:lang w:eastAsia="en-AU"/>
            <w14:ligatures w14:val="standardContextual"/>
          </w:rPr>
          <w:tab/>
        </w:r>
        <w:r w:rsidRPr="00DC4DDA">
          <w:rPr>
            <w:rStyle w:val="Hyperlink"/>
            <w:rFonts w:eastAsiaTheme="majorEastAsia" w:cs="Arial"/>
            <w:bCs/>
            <w:noProof/>
          </w:rPr>
          <w:t>Fit for Purpose</w:t>
        </w:r>
        <w:r>
          <w:rPr>
            <w:noProof/>
            <w:webHidden/>
          </w:rPr>
          <w:tab/>
        </w:r>
        <w:r>
          <w:rPr>
            <w:noProof/>
            <w:webHidden/>
          </w:rPr>
          <w:fldChar w:fldCharType="begin"/>
        </w:r>
        <w:r>
          <w:rPr>
            <w:noProof/>
            <w:webHidden/>
          </w:rPr>
          <w:instrText xml:space="preserve"> PAGEREF _Toc227062828 \h </w:instrText>
        </w:r>
        <w:r>
          <w:rPr>
            <w:noProof/>
            <w:webHidden/>
          </w:rPr>
        </w:r>
        <w:r>
          <w:rPr>
            <w:noProof/>
            <w:webHidden/>
          </w:rPr>
          <w:fldChar w:fldCharType="separate"/>
        </w:r>
        <w:r>
          <w:rPr>
            <w:noProof/>
            <w:webHidden/>
          </w:rPr>
          <w:t>63</w:t>
        </w:r>
        <w:r>
          <w:rPr>
            <w:noProof/>
            <w:webHidden/>
          </w:rPr>
          <w:fldChar w:fldCharType="end"/>
        </w:r>
      </w:hyperlink>
    </w:p>
    <w:p w14:paraId="21767338" w14:textId="4F95E6C7" w:rsidR="00556104" w:rsidRDefault="00556104">
      <w:pPr>
        <w:pStyle w:val="TOC3"/>
        <w:tabs>
          <w:tab w:val="left" w:pos="1760"/>
          <w:tab w:val="right" w:leader="dot" w:pos="9628"/>
        </w:tabs>
        <w:rPr>
          <w:rFonts w:eastAsiaTheme="minorEastAsia"/>
          <w:b w:val="0"/>
          <w:noProof/>
          <w:kern w:val="2"/>
          <w:szCs w:val="24"/>
          <w:lang w:eastAsia="en-AU"/>
          <w14:ligatures w14:val="standardContextual"/>
        </w:rPr>
      </w:pPr>
      <w:hyperlink w:anchor="_Toc227062829" w:history="1">
        <w:r w:rsidRPr="00DC4DDA">
          <w:rPr>
            <w:rStyle w:val="Hyperlink"/>
            <w:rFonts w:eastAsiaTheme="majorEastAsia" w:cs="Arial"/>
            <w:noProof/>
            <w14:scene3d>
              <w14:camera w14:prst="orthographicFront"/>
              <w14:lightRig w14:rig="threePt" w14:dir="t">
                <w14:rot w14:lat="0" w14:lon="0" w14:rev="0"/>
              </w14:lightRig>
            </w14:scene3d>
          </w:rPr>
          <w:t>9.30.3</w:t>
        </w:r>
        <w:r>
          <w:rPr>
            <w:rFonts w:eastAsiaTheme="minorEastAsia"/>
            <w:b w:val="0"/>
            <w:noProof/>
            <w:kern w:val="2"/>
            <w:szCs w:val="24"/>
            <w:lang w:eastAsia="en-AU"/>
            <w14:ligatures w14:val="standardContextual"/>
          </w:rPr>
          <w:tab/>
        </w:r>
        <w:r w:rsidRPr="00DC4DDA">
          <w:rPr>
            <w:rStyle w:val="Hyperlink"/>
            <w:rFonts w:eastAsiaTheme="majorEastAsia" w:cs="Arial"/>
            <w:bCs/>
            <w:noProof/>
          </w:rPr>
          <w:t>Plant and Equipment Controls</w:t>
        </w:r>
        <w:r>
          <w:rPr>
            <w:noProof/>
            <w:webHidden/>
          </w:rPr>
          <w:tab/>
        </w:r>
        <w:r>
          <w:rPr>
            <w:noProof/>
            <w:webHidden/>
          </w:rPr>
          <w:fldChar w:fldCharType="begin"/>
        </w:r>
        <w:r>
          <w:rPr>
            <w:noProof/>
            <w:webHidden/>
          </w:rPr>
          <w:instrText xml:space="preserve"> PAGEREF _Toc227062829 \h </w:instrText>
        </w:r>
        <w:r>
          <w:rPr>
            <w:noProof/>
            <w:webHidden/>
          </w:rPr>
        </w:r>
        <w:r>
          <w:rPr>
            <w:noProof/>
            <w:webHidden/>
          </w:rPr>
          <w:fldChar w:fldCharType="separate"/>
        </w:r>
        <w:r>
          <w:rPr>
            <w:noProof/>
            <w:webHidden/>
          </w:rPr>
          <w:t>63</w:t>
        </w:r>
        <w:r>
          <w:rPr>
            <w:noProof/>
            <w:webHidden/>
          </w:rPr>
          <w:fldChar w:fldCharType="end"/>
        </w:r>
      </w:hyperlink>
    </w:p>
    <w:p w14:paraId="582EF346" w14:textId="113AF4C9" w:rsidR="00556104" w:rsidRDefault="00556104">
      <w:pPr>
        <w:pStyle w:val="TOC3"/>
        <w:tabs>
          <w:tab w:val="left" w:pos="1760"/>
          <w:tab w:val="right" w:leader="dot" w:pos="9628"/>
        </w:tabs>
        <w:rPr>
          <w:rFonts w:eastAsiaTheme="minorEastAsia"/>
          <w:b w:val="0"/>
          <w:noProof/>
          <w:kern w:val="2"/>
          <w:szCs w:val="24"/>
          <w:lang w:eastAsia="en-AU"/>
          <w14:ligatures w14:val="standardContextual"/>
        </w:rPr>
      </w:pPr>
      <w:hyperlink w:anchor="_Toc227062830" w:history="1">
        <w:r w:rsidRPr="00DC4DDA">
          <w:rPr>
            <w:rStyle w:val="Hyperlink"/>
            <w:rFonts w:eastAsiaTheme="majorEastAsia" w:cs="Arial"/>
            <w:noProof/>
            <w14:scene3d>
              <w14:camera w14:prst="orthographicFront"/>
              <w14:lightRig w14:rig="threePt" w14:dir="t">
                <w14:rot w14:lat="0" w14:lon="0" w14:rev="0"/>
              </w14:lightRig>
            </w14:scene3d>
          </w:rPr>
          <w:t>9.30.4</w:t>
        </w:r>
        <w:r>
          <w:rPr>
            <w:rFonts w:eastAsiaTheme="minorEastAsia"/>
            <w:b w:val="0"/>
            <w:noProof/>
            <w:kern w:val="2"/>
            <w:szCs w:val="24"/>
            <w:lang w:eastAsia="en-AU"/>
            <w14:ligatures w14:val="standardContextual"/>
          </w:rPr>
          <w:tab/>
        </w:r>
        <w:r w:rsidRPr="00DC4DDA">
          <w:rPr>
            <w:rStyle w:val="Hyperlink"/>
            <w:rFonts w:eastAsiaTheme="majorEastAsia" w:cs="Arial"/>
            <w:bCs/>
            <w:noProof/>
          </w:rPr>
          <w:t>Maintenance/Inspection of Plant</w:t>
        </w:r>
        <w:r>
          <w:rPr>
            <w:noProof/>
            <w:webHidden/>
          </w:rPr>
          <w:tab/>
        </w:r>
        <w:r>
          <w:rPr>
            <w:noProof/>
            <w:webHidden/>
          </w:rPr>
          <w:fldChar w:fldCharType="begin"/>
        </w:r>
        <w:r>
          <w:rPr>
            <w:noProof/>
            <w:webHidden/>
          </w:rPr>
          <w:instrText xml:space="preserve"> PAGEREF _Toc227062830 \h </w:instrText>
        </w:r>
        <w:r>
          <w:rPr>
            <w:noProof/>
            <w:webHidden/>
          </w:rPr>
        </w:r>
        <w:r>
          <w:rPr>
            <w:noProof/>
            <w:webHidden/>
          </w:rPr>
          <w:fldChar w:fldCharType="separate"/>
        </w:r>
        <w:r>
          <w:rPr>
            <w:noProof/>
            <w:webHidden/>
          </w:rPr>
          <w:t>63</w:t>
        </w:r>
        <w:r>
          <w:rPr>
            <w:noProof/>
            <w:webHidden/>
          </w:rPr>
          <w:fldChar w:fldCharType="end"/>
        </w:r>
      </w:hyperlink>
    </w:p>
    <w:p w14:paraId="1C37ACA8" w14:textId="6E1F799E" w:rsidR="00556104" w:rsidRDefault="00556104">
      <w:pPr>
        <w:pStyle w:val="TOC2"/>
        <w:rPr>
          <w:rFonts w:eastAsiaTheme="minorEastAsia"/>
          <w:b w:val="0"/>
          <w:noProof/>
          <w:kern w:val="2"/>
          <w:sz w:val="24"/>
          <w:szCs w:val="24"/>
          <w:lang w:eastAsia="en-AU"/>
          <w14:ligatures w14:val="standardContextual"/>
        </w:rPr>
      </w:pPr>
      <w:hyperlink w:anchor="_Toc227062831" w:history="1">
        <w:r w:rsidRPr="00DC4DDA">
          <w:rPr>
            <w:rStyle w:val="Hyperlink"/>
            <w:noProof/>
            <w14:scene3d>
              <w14:camera w14:prst="orthographicFront"/>
              <w14:lightRig w14:rig="threePt" w14:dir="t">
                <w14:rot w14:lat="0" w14:lon="0" w14:rev="0"/>
              </w14:lightRig>
            </w14:scene3d>
          </w:rPr>
          <w:t>9.31</w:t>
        </w:r>
        <w:r>
          <w:rPr>
            <w:rFonts w:eastAsiaTheme="minorEastAsia"/>
            <w:b w:val="0"/>
            <w:noProof/>
            <w:kern w:val="2"/>
            <w:sz w:val="24"/>
            <w:szCs w:val="24"/>
            <w:lang w:eastAsia="en-AU"/>
            <w14:ligatures w14:val="standardContextual"/>
          </w:rPr>
          <w:tab/>
        </w:r>
        <w:r w:rsidRPr="00DC4DDA">
          <w:rPr>
            <w:rStyle w:val="Hyperlink"/>
            <w:noProof/>
          </w:rPr>
          <w:t>Fire Prevention</w:t>
        </w:r>
        <w:r>
          <w:rPr>
            <w:noProof/>
            <w:webHidden/>
          </w:rPr>
          <w:tab/>
        </w:r>
        <w:r>
          <w:rPr>
            <w:noProof/>
            <w:webHidden/>
          </w:rPr>
          <w:fldChar w:fldCharType="begin"/>
        </w:r>
        <w:r>
          <w:rPr>
            <w:noProof/>
            <w:webHidden/>
          </w:rPr>
          <w:instrText xml:space="preserve"> PAGEREF _Toc227062831 \h </w:instrText>
        </w:r>
        <w:r>
          <w:rPr>
            <w:noProof/>
            <w:webHidden/>
          </w:rPr>
        </w:r>
        <w:r>
          <w:rPr>
            <w:noProof/>
            <w:webHidden/>
          </w:rPr>
          <w:fldChar w:fldCharType="separate"/>
        </w:r>
        <w:r>
          <w:rPr>
            <w:noProof/>
            <w:webHidden/>
          </w:rPr>
          <w:t>63</w:t>
        </w:r>
        <w:r>
          <w:rPr>
            <w:noProof/>
            <w:webHidden/>
          </w:rPr>
          <w:fldChar w:fldCharType="end"/>
        </w:r>
      </w:hyperlink>
    </w:p>
    <w:p w14:paraId="1EE775E9" w14:textId="60446151" w:rsidR="00556104" w:rsidRDefault="00556104">
      <w:pPr>
        <w:pStyle w:val="TOC2"/>
        <w:rPr>
          <w:rFonts w:eastAsiaTheme="minorEastAsia"/>
          <w:b w:val="0"/>
          <w:noProof/>
          <w:kern w:val="2"/>
          <w:sz w:val="24"/>
          <w:szCs w:val="24"/>
          <w:lang w:eastAsia="en-AU"/>
          <w14:ligatures w14:val="standardContextual"/>
        </w:rPr>
      </w:pPr>
      <w:hyperlink w:anchor="_Toc227062832" w:history="1">
        <w:r w:rsidRPr="00DC4DDA">
          <w:rPr>
            <w:rStyle w:val="Hyperlink"/>
            <w:noProof/>
            <w14:scene3d>
              <w14:camera w14:prst="orthographicFront"/>
              <w14:lightRig w14:rig="threePt" w14:dir="t">
                <w14:rot w14:lat="0" w14:lon="0" w14:rev="0"/>
              </w14:lightRig>
            </w14:scene3d>
          </w:rPr>
          <w:t>9.32</w:t>
        </w:r>
        <w:r>
          <w:rPr>
            <w:rFonts w:eastAsiaTheme="minorEastAsia"/>
            <w:b w:val="0"/>
            <w:noProof/>
            <w:kern w:val="2"/>
            <w:sz w:val="24"/>
            <w:szCs w:val="24"/>
            <w:lang w:eastAsia="en-AU"/>
            <w14:ligatures w14:val="standardContextual"/>
          </w:rPr>
          <w:tab/>
        </w:r>
        <w:r w:rsidRPr="00DC4DDA">
          <w:rPr>
            <w:rStyle w:val="Hyperlink"/>
            <w:noProof/>
          </w:rPr>
          <w:t>Electrical Safety</w:t>
        </w:r>
        <w:r>
          <w:rPr>
            <w:noProof/>
            <w:webHidden/>
          </w:rPr>
          <w:tab/>
        </w:r>
        <w:r>
          <w:rPr>
            <w:noProof/>
            <w:webHidden/>
          </w:rPr>
          <w:fldChar w:fldCharType="begin"/>
        </w:r>
        <w:r>
          <w:rPr>
            <w:noProof/>
            <w:webHidden/>
          </w:rPr>
          <w:instrText xml:space="preserve"> PAGEREF _Toc227062832 \h </w:instrText>
        </w:r>
        <w:r>
          <w:rPr>
            <w:noProof/>
            <w:webHidden/>
          </w:rPr>
        </w:r>
        <w:r>
          <w:rPr>
            <w:noProof/>
            <w:webHidden/>
          </w:rPr>
          <w:fldChar w:fldCharType="separate"/>
        </w:r>
        <w:r>
          <w:rPr>
            <w:noProof/>
            <w:webHidden/>
          </w:rPr>
          <w:t>64</w:t>
        </w:r>
        <w:r>
          <w:rPr>
            <w:noProof/>
            <w:webHidden/>
          </w:rPr>
          <w:fldChar w:fldCharType="end"/>
        </w:r>
      </w:hyperlink>
    </w:p>
    <w:p w14:paraId="30A32D0F" w14:textId="1998ADC8" w:rsidR="00556104" w:rsidRDefault="00556104">
      <w:pPr>
        <w:pStyle w:val="TOC3"/>
        <w:tabs>
          <w:tab w:val="left" w:pos="1760"/>
          <w:tab w:val="right" w:leader="dot" w:pos="9628"/>
        </w:tabs>
        <w:rPr>
          <w:rFonts w:eastAsiaTheme="minorEastAsia"/>
          <w:b w:val="0"/>
          <w:noProof/>
          <w:kern w:val="2"/>
          <w:szCs w:val="24"/>
          <w:lang w:eastAsia="en-AU"/>
          <w14:ligatures w14:val="standardContextual"/>
        </w:rPr>
      </w:pPr>
      <w:hyperlink w:anchor="_Toc227062833" w:history="1">
        <w:r w:rsidRPr="00DC4DDA">
          <w:rPr>
            <w:rStyle w:val="Hyperlink"/>
            <w:noProof/>
            <w14:scene3d>
              <w14:camera w14:prst="orthographicFront"/>
              <w14:lightRig w14:rig="threePt" w14:dir="t">
                <w14:rot w14:lat="0" w14:lon="0" w14:rev="0"/>
              </w14:lightRig>
            </w14:scene3d>
          </w:rPr>
          <w:t>9.32.1</w:t>
        </w:r>
        <w:r>
          <w:rPr>
            <w:rFonts w:eastAsiaTheme="minorEastAsia"/>
            <w:b w:val="0"/>
            <w:noProof/>
            <w:kern w:val="2"/>
            <w:szCs w:val="24"/>
            <w:lang w:eastAsia="en-AU"/>
            <w14:ligatures w14:val="standardContextual"/>
          </w:rPr>
          <w:tab/>
        </w:r>
        <w:r w:rsidRPr="00DC4DDA">
          <w:rPr>
            <w:rStyle w:val="Hyperlink"/>
            <w:noProof/>
          </w:rPr>
          <w:t>Electrical Isolations</w:t>
        </w:r>
        <w:r>
          <w:rPr>
            <w:noProof/>
            <w:webHidden/>
          </w:rPr>
          <w:tab/>
        </w:r>
        <w:r>
          <w:rPr>
            <w:noProof/>
            <w:webHidden/>
          </w:rPr>
          <w:fldChar w:fldCharType="begin"/>
        </w:r>
        <w:r>
          <w:rPr>
            <w:noProof/>
            <w:webHidden/>
          </w:rPr>
          <w:instrText xml:space="preserve"> PAGEREF _Toc227062833 \h </w:instrText>
        </w:r>
        <w:r>
          <w:rPr>
            <w:noProof/>
            <w:webHidden/>
          </w:rPr>
        </w:r>
        <w:r>
          <w:rPr>
            <w:noProof/>
            <w:webHidden/>
          </w:rPr>
          <w:fldChar w:fldCharType="separate"/>
        </w:r>
        <w:r>
          <w:rPr>
            <w:noProof/>
            <w:webHidden/>
          </w:rPr>
          <w:t>64</w:t>
        </w:r>
        <w:r>
          <w:rPr>
            <w:noProof/>
            <w:webHidden/>
          </w:rPr>
          <w:fldChar w:fldCharType="end"/>
        </w:r>
      </w:hyperlink>
    </w:p>
    <w:p w14:paraId="7F0461E0" w14:textId="35A17945" w:rsidR="00556104" w:rsidRDefault="00556104">
      <w:pPr>
        <w:pStyle w:val="TOC3"/>
        <w:tabs>
          <w:tab w:val="left" w:pos="1760"/>
          <w:tab w:val="right" w:leader="dot" w:pos="9628"/>
        </w:tabs>
        <w:rPr>
          <w:rFonts w:eastAsiaTheme="minorEastAsia"/>
          <w:b w:val="0"/>
          <w:noProof/>
          <w:kern w:val="2"/>
          <w:szCs w:val="24"/>
          <w:lang w:eastAsia="en-AU"/>
          <w14:ligatures w14:val="standardContextual"/>
        </w:rPr>
      </w:pPr>
      <w:hyperlink w:anchor="_Toc227062834" w:history="1">
        <w:r w:rsidRPr="00DC4DDA">
          <w:rPr>
            <w:rStyle w:val="Hyperlink"/>
            <w:noProof/>
            <w14:scene3d>
              <w14:camera w14:prst="orthographicFront"/>
              <w14:lightRig w14:rig="threePt" w14:dir="t">
                <w14:rot w14:lat="0" w14:lon="0" w14:rev="0"/>
              </w14:lightRig>
            </w14:scene3d>
          </w:rPr>
          <w:t>9.32.2</w:t>
        </w:r>
        <w:r>
          <w:rPr>
            <w:rFonts w:eastAsiaTheme="minorEastAsia"/>
            <w:b w:val="0"/>
            <w:noProof/>
            <w:kern w:val="2"/>
            <w:szCs w:val="24"/>
            <w:lang w:eastAsia="en-AU"/>
            <w14:ligatures w14:val="standardContextual"/>
          </w:rPr>
          <w:tab/>
        </w:r>
        <w:r w:rsidRPr="00DC4DDA">
          <w:rPr>
            <w:rStyle w:val="Hyperlink"/>
            <w:noProof/>
          </w:rPr>
          <w:t>High Voltage Work</w:t>
        </w:r>
        <w:r>
          <w:rPr>
            <w:noProof/>
            <w:webHidden/>
          </w:rPr>
          <w:tab/>
        </w:r>
        <w:r>
          <w:rPr>
            <w:noProof/>
            <w:webHidden/>
          </w:rPr>
          <w:fldChar w:fldCharType="begin"/>
        </w:r>
        <w:r>
          <w:rPr>
            <w:noProof/>
            <w:webHidden/>
          </w:rPr>
          <w:instrText xml:space="preserve"> PAGEREF _Toc227062834 \h </w:instrText>
        </w:r>
        <w:r>
          <w:rPr>
            <w:noProof/>
            <w:webHidden/>
          </w:rPr>
        </w:r>
        <w:r>
          <w:rPr>
            <w:noProof/>
            <w:webHidden/>
          </w:rPr>
          <w:fldChar w:fldCharType="separate"/>
        </w:r>
        <w:r>
          <w:rPr>
            <w:noProof/>
            <w:webHidden/>
          </w:rPr>
          <w:t>65</w:t>
        </w:r>
        <w:r>
          <w:rPr>
            <w:noProof/>
            <w:webHidden/>
          </w:rPr>
          <w:fldChar w:fldCharType="end"/>
        </w:r>
      </w:hyperlink>
    </w:p>
    <w:p w14:paraId="662BCEE0" w14:textId="7C912A2F" w:rsidR="00556104" w:rsidRDefault="00556104">
      <w:pPr>
        <w:pStyle w:val="TOC3"/>
        <w:tabs>
          <w:tab w:val="left" w:pos="1760"/>
          <w:tab w:val="right" w:leader="dot" w:pos="9628"/>
        </w:tabs>
        <w:rPr>
          <w:rFonts w:eastAsiaTheme="minorEastAsia"/>
          <w:b w:val="0"/>
          <w:noProof/>
          <w:kern w:val="2"/>
          <w:szCs w:val="24"/>
          <w:lang w:eastAsia="en-AU"/>
          <w14:ligatures w14:val="standardContextual"/>
        </w:rPr>
      </w:pPr>
      <w:hyperlink w:anchor="_Toc227062835" w:history="1">
        <w:r w:rsidRPr="00DC4DDA">
          <w:rPr>
            <w:rStyle w:val="Hyperlink"/>
            <w:noProof/>
            <w14:scene3d>
              <w14:camera w14:prst="orthographicFront"/>
              <w14:lightRig w14:rig="threePt" w14:dir="t">
                <w14:rot w14:lat="0" w14:lon="0" w14:rev="0"/>
              </w14:lightRig>
            </w14:scene3d>
          </w:rPr>
          <w:t>9.32.3</w:t>
        </w:r>
        <w:r>
          <w:rPr>
            <w:rFonts w:eastAsiaTheme="minorEastAsia"/>
            <w:b w:val="0"/>
            <w:noProof/>
            <w:kern w:val="2"/>
            <w:szCs w:val="24"/>
            <w:lang w:eastAsia="en-AU"/>
            <w14:ligatures w14:val="standardContextual"/>
          </w:rPr>
          <w:tab/>
        </w:r>
        <w:r w:rsidRPr="00DC4DDA">
          <w:rPr>
            <w:rStyle w:val="Hyperlink"/>
            <w:noProof/>
          </w:rPr>
          <w:t>Electric Shocks and Events</w:t>
        </w:r>
        <w:r>
          <w:rPr>
            <w:noProof/>
            <w:webHidden/>
          </w:rPr>
          <w:tab/>
        </w:r>
        <w:r>
          <w:rPr>
            <w:noProof/>
            <w:webHidden/>
          </w:rPr>
          <w:fldChar w:fldCharType="begin"/>
        </w:r>
        <w:r>
          <w:rPr>
            <w:noProof/>
            <w:webHidden/>
          </w:rPr>
          <w:instrText xml:space="preserve"> PAGEREF _Toc227062835 \h </w:instrText>
        </w:r>
        <w:r>
          <w:rPr>
            <w:noProof/>
            <w:webHidden/>
          </w:rPr>
        </w:r>
        <w:r>
          <w:rPr>
            <w:noProof/>
            <w:webHidden/>
          </w:rPr>
          <w:fldChar w:fldCharType="separate"/>
        </w:r>
        <w:r>
          <w:rPr>
            <w:noProof/>
            <w:webHidden/>
          </w:rPr>
          <w:t>66</w:t>
        </w:r>
        <w:r>
          <w:rPr>
            <w:noProof/>
            <w:webHidden/>
          </w:rPr>
          <w:fldChar w:fldCharType="end"/>
        </w:r>
      </w:hyperlink>
    </w:p>
    <w:p w14:paraId="39AC54FF" w14:textId="391D6410" w:rsidR="00556104" w:rsidRDefault="00556104">
      <w:pPr>
        <w:pStyle w:val="TOC3"/>
        <w:tabs>
          <w:tab w:val="left" w:pos="1760"/>
          <w:tab w:val="right" w:leader="dot" w:pos="9628"/>
        </w:tabs>
        <w:rPr>
          <w:rFonts w:eastAsiaTheme="minorEastAsia"/>
          <w:b w:val="0"/>
          <w:noProof/>
          <w:kern w:val="2"/>
          <w:szCs w:val="24"/>
          <w:lang w:eastAsia="en-AU"/>
          <w14:ligatures w14:val="standardContextual"/>
        </w:rPr>
      </w:pPr>
      <w:hyperlink w:anchor="_Toc227062836" w:history="1">
        <w:r w:rsidRPr="00DC4DDA">
          <w:rPr>
            <w:rStyle w:val="Hyperlink"/>
            <w:noProof/>
            <w14:scene3d>
              <w14:camera w14:prst="orthographicFront"/>
              <w14:lightRig w14:rig="threePt" w14:dir="t">
                <w14:rot w14:lat="0" w14:lon="0" w14:rev="0"/>
              </w14:lightRig>
            </w14:scene3d>
          </w:rPr>
          <w:t>9.32.4</w:t>
        </w:r>
        <w:r>
          <w:rPr>
            <w:rFonts w:eastAsiaTheme="minorEastAsia"/>
            <w:b w:val="0"/>
            <w:noProof/>
            <w:kern w:val="2"/>
            <w:szCs w:val="24"/>
            <w:lang w:eastAsia="en-AU"/>
            <w14:ligatures w14:val="standardContextual"/>
          </w:rPr>
          <w:tab/>
        </w:r>
        <w:r w:rsidRPr="00DC4DDA">
          <w:rPr>
            <w:rStyle w:val="Hyperlink"/>
            <w:noProof/>
          </w:rPr>
          <w:t>Electrical Fires</w:t>
        </w:r>
        <w:r>
          <w:rPr>
            <w:noProof/>
            <w:webHidden/>
          </w:rPr>
          <w:tab/>
        </w:r>
        <w:r>
          <w:rPr>
            <w:noProof/>
            <w:webHidden/>
          </w:rPr>
          <w:fldChar w:fldCharType="begin"/>
        </w:r>
        <w:r>
          <w:rPr>
            <w:noProof/>
            <w:webHidden/>
          </w:rPr>
          <w:instrText xml:space="preserve"> PAGEREF _Toc227062836 \h </w:instrText>
        </w:r>
        <w:r>
          <w:rPr>
            <w:noProof/>
            <w:webHidden/>
          </w:rPr>
        </w:r>
        <w:r>
          <w:rPr>
            <w:noProof/>
            <w:webHidden/>
          </w:rPr>
          <w:fldChar w:fldCharType="separate"/>
        </w:r>
        <w:r>
          <w:rPr>
            <w:noProof/>
            <w:webHidden/>
          </w:rPr>
          <w:t>67</w:t>
        </w:r>
        <w:r>
          <w:rPr>
            <w:noProof/>
            <w:webHidden/>
          </w:rPr>
          <w:fldChar w:fldCharType="end"/>
        </w:r>
      </w:hyperlink>
    </w:p>
    <w:p w14:paraId="23458A83" w14:textId="5986E420" w:rsidR="00556104" w:rsidRDefault="00556104">
      <w:pPr>
        <w:pStyle w:val="TOC3"/>
        <w:tabs>
          <w:tab w:val="left" w:pos="1760"/>
          <w:tab w:val="right" w:leader="dot" w:pos="9628"/>
        </w:tabs>
        <w:rPr>
          <w:rFonts w:eastAsiaTheme="minorEastAsia"/>
          <w:b w:val="0"/>
          <w:noProof/>
          <w:kern w:val="2"/>
          <w:szCs w:val="24"/>
          <w:lang w:eastAsia="en-AU"/>
          <w14:ligatures w14:val="standardContextual"/>
        </w:rPr>
      </w:pPr>
      <w:hyperlink w:anchor="_Toc227062837" w:history="1">
        <w:r w:rsidRPr="00DC4DDA">
          <w:rPr>
            <w:rStyle w:val="Hyperlink"/>
            <w:noProof/>
            <w14:scene3d>
              <w14:camera w14:prst="orthographicFront"/>
              <w14:lightRig w14:rig="threePt" w14:dir="t">
                <w14:rot w14:lat="0" w14:lon="0" w14:rev="0"/>
              </w14:lightRig>
            </w14:scene3d>
          </w:rPr>
          <w:t>9.32.5</w:t>
        </w:r>
        <w:r>
          <w:rPr>
            <w:rFonts w:eastAsiaTheme="minorEastAsia"/>
            <w:b w:val="0"/>
            <w:noProof/>
            <w:kern w:val="2"/>
            <w:szCs w:val="24"/>
            <w:lang w:eastAsia="en-AU"/>
            <w14:ligatures w14:val="standardContextual"/>
          </w:rPr>
          <w:tab/>
        </w:r>
        <w:r w:rsidRPr="00DC4DDA">
          <w:rPr>
            <w:rStyle w:val="Hyperlink"/>
            <w:noProof/>
          </w:rPr>
          <w:t>Controlling Electrical Hazards</w:t>
        </w:r>
        <w:r>
          <w:rPr>
            <w:noProof/>
            <w:webHidden/>
          </w:rPr>
          <w:tab/>
        </w:r>
        <w:r>
          <w:rPr>
            <w:noProof/>
            <w:webHidden/>
          </w:rPr>
          <w:fldChar w:fldCharType="begin"/>
        </w:r>
        <w:r>
          <w:rPr>
            <w:noProof/>
            <w:webHidden/>
          </w:rPr>
          <w:instrText xml:space="preserve"> PAGEREF _Toc227062837 \h </w:instrText>
        </w:r>
        <w:r>
          <w:rPr>
            <w:noProof/>
            <w:webHidden/>
          </w:rPr>
        </w:r>
        <w:r>
          <w:rPr>
            <w:noProof/>
            <w:webHidden/>
          </w:rPr>
          <w:fldChar w:fldCharType="separate"/>
        </w:r>
        <w:r>
          <w:rPr>
            <w:noProof/>
            <w:webHidden/>
          </w:rPr>
          <w:t>67</w:t>
        </w:r>
        <w:r>
          <w:rPr>
            <w:noProof/>
            <w:webHidden/>
          </w:rPr>
          <w:fldChar w:fldCharType="end"/>
        </w:r>
      </w:hyperlink>
    </w:p>
    <w:p w14:paraId="3DDF8F31" w14:textId="0C0BFE5D" w:rsidR="00556104" w:rsidRDefault="00556104">
      <w:pPr>
        <w:pStyle w:val="TOC2"/>
        <w:rPr>
          <w:rFonts w:eastAsiaTheme="minorEastAsia"/>
          <w:b w:val="0"/>
          <w:noProof/>
          <w:kern w:val="2"/>
          <w:sz w:val="24"/>
          <w:szCs w:val="24"/>
          <w:lang w:eastAsia="en-AU"/>
          <w14:ligatures w14:val="standardContextual"/>
        </w:rPr>
      </w:pPr>
      <w:hyperlink w:anchor="_Toc227062838" w:history="1">
        <w:r w:rsidRPr="00DC4DDA">
          <w:rPr>
            <w:rStyle w:val="Hyperlink"/>
            <w:noProof/>
            <w14:scene3d>
              <w14:camera w14:prst="orthographicFront"/>
              <w14:lightRig w14:rig="threePt" w14:dir="t">
                <w14:rot w14:lat="0" w14:lon="0" w14:rev="0"/>
              </w14:lightRig>
            </w14:scene3d>
          </w:rPr>
          <w:t>9.33</w:t>
        </w:r>
        <w:r>
          <w:rPr>
            <w:rFonts w:eastAsiaTheme="minorEastAsia"/>
            <w:b w:val="0"/>
            <w:noProof/>
            <w:kern w:val="2"/>
            <w:sz w:val="24"/>
            <w:szCs w:val="24"/>
            <w:lang w:eastAsia="en-AU"/>
            <w14:ligatures w14:val="standardContextual"/>
          </w:rPr>
          <w:tab/>
        </w:r>
        <w:r w:rsidRPr="00DC4DDA">
          <w:rPr>
            <w:rStyle w:val="Hyperlink"/>
            <w:noProof/>
          </w:rPr>
          <w:t>Substations</w:t>
        </w:r>
        <w:r>
          <w:rPr>
            <w:noProof/>
            <w:webHidden/>
          </w:rPr>
          <w:tab/>
        </w:r>
        <w:r>
          <w:rPr>
            <w:noProof/>
            <w:webHidden/>
          </w:rPr>
          <w:fldChar w:fldCharType="begin"/>
        </w:r>
        <w:r>
          <w:rPr>
            <w:noProof/>
            <w:webHidden/>
          </w:rPr>
          <w:instrText xml:space="preserve"> PAGEREF _Toc227062838 \h </w:instrText>
        </w:r>
        <w:r>
          <w:rPr>
            <w:noProof/>
            <w:webHidden/>
          </w:rPr>
        </w:r>
        <w:r>
          <w:rPr>
            <w:noProof/>
            <w:webHidden/>
          </w:rPr>
          <w:fldChar w:fldCharType="separate"/>
        </w:r>
        <w:r>
          <w:rPr>
            <w:noProof/>
            <w:webHidden/>
          </w:rPr>
          <w:t>68</w:t>
        </w:r>
        <w:r>
          <w:rPr>
            <w:noProof/>
            <w:webHidden/>
          </w:rPr>
          <w:fldChar w:fldCharType="end"/>
        </w:r>
      </w:hyperlink>
    </w:p>
    <w:p w14:paraId="44852F34" w14:textId="3A119F13" w:rsidR="00556104" w:rsidRDefault="00556104">
      <w:pPr>
        <w:pStyle w:val="TOC2"/>
        <w:rPr>
          <w:rFonts w:eastAsiaTheme="minorEastAsia"/>
          <w:b w:val="0"/>
          <w:noProof/>
          <w:kern w:val="2"/>
          <w:sz w:val="24"/>
          <w:szCs w:val="24"/>
          <w:lang w:eastAsia="en-AU"/>
          <w14:ligatures w14:val="standardContextual"/>
        </w:rPr>
      </w:pPr>
      <w:hyperlink w:anchor="_Toc227062839" w:history="1">
        <w:r w:rsidRPr="00DC4DDA">
          <w:rPr>
            <w:rStyle w:val="Hyperlink"/>
            <w:noProof/>
            <w14:scene3d>
              <w14:camera w14:prst="orthographicFront"/>
              <w14:lightRig w14:rig="threePt" w14:dir="t">
                <w14:rot w14:lat="0" w14:lon="0" w14:rev="0"/>
              </w14:lightRig>
            </w14:scene3d>
          </w:rPr>
          <w:t>9.34</w:t>
        </w:r>
        <w:r>
          <w:rPr>
            <w:rFonts w:eastAsiaTheme="minorEastAsia"/>
            <w:b w:val="0"/>
            <w:noProof/>
            <w:kern w:val="2"/>
            <w:sz w:val="24"/>
            <w:szCs w:val="24"/>
            <w:lang w:eastAsia="en-AU"/>
            <w14:ligatures w14:val="standardContextual"/>
          </w:rPr>
          <w:tab/>
        </w:r>
        <w:r w:rsidRPr="00DC4DDA">
          <w:rPr>
            <w:rStyle w:val="Hyperlink"/>
            <w:noProof/>
          </w:rPr>
          <w:t>Noise Control and Occupational Hygiene Monitoring</w:t>
        </w:r>
        <w:r>
          <w:rPr>
            <w:noProof/>
            <w:webHidden/>
          </w:rPr>
          <w:tab/>
        </w:r>
        <w:r>
          <w:rPr>
            <w:noProof/>
            <w:webHidden/>
          </w:rPr>
          <w:fldChar w:fldCharType="begin"/>
        </w:r>
        <w:r>
          <w:rPr>
            <w:noProof/>
            <w:webHidden/>
          </w:rPr>
          <w:instrText xml:space="preserve"> PAGEREF _Toc227062839 \h </w:instrText>
        </w:r>
        <w:r>
          <w:rPr>
            <w:noProof/>
            <w:webHidden/>
          </w:rPr>
        </w:r>
        <w:r>
          <w:rPr>
            <w:noProof/>
            <w:webHidden/>
          </w:rPr>
          <w:fldChar w:fldCharType="separate"/>
        </w:r>
        <w:r>
          <w:rPr>
            <w:noProof/>
            <w:webHidden/>
          </w:rPr>
          <w:t>68</w:t>
        </w:r>
        <w:r>
          <w:rPr>
            <w:noProof/>
            <w:webHidden/>
          </w:rPr>
          <w:fldChar w:fldCharType="end"/>
        </w:r>
      </w:hyperlink>
    </w:p>
    <w:p w14:paraId="4470C704" w14:textId="7BECD4F2" w:rsidR="00556104" w:rsidRDefault="00556104">
      <w:pPr>
        <w:pStyle w:val="TOC2"/>
        <w:rPr>
          <w:rFonts w:eastAsiaTheme="minorEastAsia"/>
          <w:b w:val="0"/>
          <w:noProof/>
          <w:kern w:val="2"/>
          <w:sz w:val="24"/>
          <w:szCs w:val="24"/>
          <w:lang w:eastAsia="en-AU"/>
          <w14:ligatures w14:val="standardContextual"/>
        </w:rPr>
      </w:pPr>
      <w:hyperlink w:anchor="_Toc227062840" w:history="1">
        <w:r w:rsidRPr="00DC4DDA">
          <w:rPr>
            <w:rStyle w:val="Hyperlink"/>
            <w:noProof/>
            <w14:scene3d>
              <w14:camera w14:prst="orthographicFront"/>
              <w14:lightRig w14:rig="threePt" w14:dir="t">
                <w14:rot w14:lat="0" w14:lon="0" w14:rev="0"/>
              </w14:lightRig>
            </w14:scene3d>
          </w:rPr>
          <w:t>9.35</w:t>
        </w:r>
        <w:r>
          <w:rPr>
            <w:rFonts w:eastAsiaTheme="minorEastAsia"/>
            <w:b w:val="0"/>
            <w:noProof/>
            <w:kern w:val="2"/>
            <w:sz w:val="24"/>
            <w:szCs w:val="24"/>
            <w:lang w:eastAsia="en-AU"/>
            <w14:ligatures w14:val="standardContextual"/>
          </w:rPr>
          <w:tab/>
        </w:r>
        <w:r w:rsidRPr="00DC4DDA">
          <w:rPr>
            <w:rStyle w:val="Hyperlink"/>
            <w:noProof/>
          </w:rPr>
          <w:t>Health Surveillance</w:t>
        </w:r>
        <w:r>
          <w:rPr>
            <w:noProof/>
            <w:webHidden/>
          </w:rPr>
          <w:tab/>
        </w:r>
        <w:r>
          <w:rPr>
            <w:noProof/>
            <w:webHidden/>
          </w:rPr>
          <w:fldChar w:fldCharType="begin"/>
        </w:r>
        <w:r>
          <w:rPr>
            <w:noProof/>
            <w:webHidden/>
          </w:rPr>
          <w:instrText xml:space="preserve"> PAGEREF _Toc227062840 \h </w:instrText>
        </w:r>
        <w:r>
          <w:rPr>
            <w:noProof/>
            <w:webHidden/>
          </w:rPr>
        </w:r>
        <w:r>
          <w:rPr>
            <w:noProof/>
            <w:webHidden/>
          </w:rPr>
          <w:fldChar w:fldCharType="separate"/>
        </w:r>
        <w:r>
          <w:rPr>
            <w:noProof/>
            <w:webHidden/>
          </w:rPr>
          <w:t>68</w:t>
        </w:r>
        <w:r>
          <w:rPr>
            <w:noProof/>
            <w:webHidden/>
          </w:rPr>
          <w:fldChar w:fldCharType="end"/>
        </w:r>
      </w:hyperlink>
    </w:p>
    <w:p w14:paraId="358FB839" w14:textId="1EFE07C8" w:rsidR="00556104" w:rsidRDefault="00556104">
      <w:pPr>
        <w:pStyle w:val="TOC2"/>
        <w:rPr>
          <w:rFonts w:eastAsiaTheme="minorEastAsia"/>
          <w:b w:val="0"/>
          <w:noProof/>
          <w:kern w:val="2"/>
          <w:sz w:val="24"/>
          <w:szCs w:val="24"/>
          <w:lang w:eastAsia="en-AU"/>
          <w14:ligatures w14:val="standardContextual"/>
        </w:rPr>
      </w:pPr>
      <w:hyperlink w:anchor="_Toc227062841" w:history="1">
        <w:r w:rsidRPr="00DC4DDA">
          <w:rPr>
            <w:rStyle w:val="Hyperlink"/>
            <w:noProof/>
            <w14:scene3d>
              <w14:camera w14:prst="orthographicFront"/>
              <w14:lightRig w14:rig="threePt" w14:dir="t">
                <w14:rot w14:lat="0" w14:lon="0" w14:rev="0"/>
              </w14:lightRig>
            </w14:scene3d>
          </w:rPr>
          <w:t>9.36</w:t>
        </w:r>
        <w:r>
          <w:rPr>
            <w:rFonts w:eastAsiaTheme="minorEastAsia"/>
            <w:b w:val="0"/>
            <w:noProof/>
            <w:kern w:val="2"/>
            <w:sz w:val="24"/>
            <w:szCs w:val="24"/>
            <w:lang w:eastAsia="en-AU"/>
            <w14:ligatures w14:val="standardContextual"/>
          </w:rPr>
          <w:tab/>
        </w:r>
        <w:r w:rsidRPr="00DC4DDA">
          <w:rPr>
            <w:rStyle w:val="Hyperlink"/>
            <w:noProof/>
          </w:rPr>
          <w:t>Fibrous Materials</w:t>
        </w:r>
        <w:r>
          <w:rPr>
            <w:noProof/>
            <w:webHidden/>
          </w:rPr>
          <w:tab/>
        </w:r>
        <w:r>
          <w:rPr>
            <w:noProof/>
            <w:webHidden/>
          </w:rPr>
          <w:fldChar w:fldCharType="begin"/>
        </w:r>
        <w:r>
          <w:rPr>
            <w:noProof/>
            <w:webHidden/>
          </w:rPr>
          <w:instrText xml:space="preserve"> PAGEREF _Toc227062841 \h </w:instrText>
        </w:r>
        <w:r>
          <w:rPr>
            <w:noProof/>
            <w:webHidden/>
          </w:rPr>
        </w:r>
        <w:r>
          <w:rPr>
            <w:noProof/>
            <w:webHidden/>
          </w:rPr>
          <w:fldChar w:fldCharType="separate"/>
        </w:r>
        <w:r>
          <w:rPr>
            <w:noProof/>
            <w:webHidden/>
          </w:rPr>
          <w:t>69</w:t>
        </w:r>
        <w:r>
          <w:rPr>
            <w:noProof/>
            <w:webHidden/>
          </w:rPr>
          <w:fldChar w:fldCharType="end"/>
        </w:r>
      </w:hyperlink>
    </w:p>
    <w:p w14:paraId="659B3F64" w14:textId="6A53F287" w:rsidR="00556104" w:rsidRDefault="00556104">
      <w:pPr>
        <w:pStyle w:val="TOC3"/>
        <w:tabs>
          <w:tab w:val="left" w:pos="1760"/>
          <w:tab w:val="right" w:leader="dot" w:pos="9628"/>
        </w:tabs>
        <w:rPr>
          <w:rFonts w:eastAsiaTheme="minorEastAsia"/>
          <w:b w:val="0"/>
          <w:noProof/>
          <w:kern w:val="2"/>
          <w:szCs w:val="24"/>
          <w:lang w:eastAsia="en-AU"/>
          <w14:ligatures w14:val="standardContextual"/>
        </w:rPr>
      </w:pPr>
      <w:hyperlink w:anchor="_Toc227062842" w:history="1">
        <w:r w:rsidRPr="00DC4DDA">
          <w:rPr>
            <w:rStyle w:val="Hyperlink"/>
            <w:noProof/>
            <w14:scene3d>
              <w14:camera w14:prst="orthographicFront"/>
              <w14:lightRig w14:rig="threePt" w14:dir="t">
                <w14:rot w14:lat="0" w14:lon="0" w14:rev="0"/>
              </w14:lightRig>
            </w14:scene3d>
          </w:rPr>
          <w:t>9.36.1</w:t>
        </w:r>
        <w:r>
          <w:rPr>
            <w:rFonts w:eastAsiaTheme="minorEastAsia"/>
            <w:b w:val="0"/>
            <w:noProof/>
            <w:kern w:val="2"/>
            <w:szCs w:val="24"/>
            <w:lang w:eastAsia="en-AU"/>
            <w14:ligatures w14:val="standardContextual"/>
          </w:rPr>
          <w:tab/>
        </w:r>
        <w:r w:rsidRPr="00DC4DDA">
          <w:rPr>
            <w:rStyle w:val="Hyperlink"/>
            <w:noProof/>
          </w:rPr>
          <w:t>Hazardous Paint Removal</w:t>
        </w:r>
        <w:r>
          <w:rPr>
            <w:noProof/>
            <w:webHidden/>
          </w:rPr>
          <w:tab/>
        </w:r>
        <w:r>
          <w:rPr>
            <w:noProof/>
            <w:webHidden/>
          </w:rPr>
          <w:fldChar w:fldCharType="begin"/>
        </w:r>
        <w:r>
          <w:rPr>
            <w:noProof/>
            <w:webHidden/>
          </w:rPr>
          <w:instrText xml:space="preserve"> PAGEREF _Toc227062842 \h </w:instrText>
        </w:r>
        <w:r>
          <w:rPr>
            <w:noProof/>
            <w:webHidden/>
          </w:rPr>
        </w:r>
        <w:r>
          <w:rPr>
            <w:noProof/>
            <w:webHidden/>
          </w:rPr>
          <w:fldChar w:fldCharType="separate"/>
        </w:r>
        <w:r>
          <w:rPr>
            <w:noProof/>
            <w:webHidden/>
          </w:rPr>
          <w:t>69</w:t>
        </w:r>
        <w:r>
          <w:rPr>
            <w:noProof/>
            <w:webHidden/>
          </w:rPr>
          <w:fldChar w:fldCharType="end"/>
        </w:r>
      </w:hyperlink>
    </w:p>
    <w:p w14:paraId="0FDBD39F" w14:textId="6658AC42" w:rsidR="00556104" w:rsidRDefault="00556104">
      <w:pPr>
        <w:pStyle w:val="TOC2"/>
        <w:rPr>
          <w:rFonts w:eastAsiaTheme="minorEastAsia"/>
          <w:b w:val="0"/>
          <w:noProof/>
          <w:kern w:val="2"/>
          <w:sz w:val="24"/>
          <w:szCs w:val="24"/>
          <w:lang w:eastAsia="en-AU"/>
          <w14:ligatures w14:val="standardContextual"/>
        </w:rPr>
      </w:pPr>
      <w:hyperlink w:anchor="_Toc227062843" w:history="1">
        <w:r w:rsidRPr="00DC4DDA">
          <w:rPr>
            <w:rStyle w:val="Hyperlink"/>
            <w:noProof/>
            <w14:scene3d>
              <w14:camera w14:prst="orthographicFront"/>
              <w14:lightRig w14:rig="threePt" w14:dir="t">
                <w14:rot w14:lat="0" w14:lon="0" w14:rev="0"/>
              </w14:lightRig>
            </w14:scene3d>
          </w:rPr>
          <w:t>9.37</w:t>
        </w:r>
        <w:r>
          <w:rPr>
            <w:rFonts w:eastAsiaTheme="minorEastAsia"/>
            <w:b w:val="0"/>
            <w:noProof/>
            <w:kern w:val="2"/>
            <w:sz w:val="24"/>
            <w:szCs w:val="24"/>
            <w:lang w:eastAsia="en-AU"/>
            <w14:ligatures w14:val="standardContextual"/>
          </w:rPr>
          <w:tab/>
        </w:r>
        <w:r w:rsidRPr="00DC4DDA">
          <w:rPr>
            <w:rStyle w:val="Hyperlink"/>
            <w:noProof/>
          </w:rPr>
          <w:t>Working Alone</w:t>
        </w:r>
        <w:r>
          <w:rPr>
            <w:noProof/>
            <w:webHidden/>
          </w:rPr>
          <w:tab/>
        </w:r>
        <w:r>
          <w:rPr>
            <w:noProof/>
            <w:webHidden/>
          </w:rPr>
          <w:fldChar w:fldCharType="begin"/>
        </w:r>
        <w:r>
          <w:rPr>
            <w:noProof/>
            <w:webHidden/>
          </w:rPr>
          <w:instrText xml:space="preserve"> PAGEREF _Toc227062843 \h </w:instrText>
        </w:r>
        <w:r>
          <w:rPr>
            <w:noProof/>
            <w:webHidden/>
          </w:rPr>
        </w:r>
        <w:r>
          <w:rPr>
            <w:noProof/>
            <w:webHidden/>
          </w:rPr>
          <w:fldChar w:fldCharType="separate"/>
        </w:r>
        <w:r>
          <w:rPr>
            <w:noProof/>
            <w:webHidden/>
          </w:rPr>
          <w:t>70</w:t>
        </w:r>
        <w:r>
          <w:rPr>
            <w:noProof/>
            <w:webHidden/>
          </w:rPr>
          <w:fldChar w:fldCharType="end"/>
        </w:r>
      </w:hyperlink>
    </w:p>
    <w:p w14:paraId="7F522AA3" w14:textId="7C005719" w:rsidR="00556104" w:rsidRDefault="00556104">
      <w:pPr>
        <w:pStyle w:val="TOC2"/>
        <w:rPr>
          <w:rFonts w:eastAsiaTheme="minorEastAsia"/>
          <w:b w:val="0"/>
          <w:noProof/>
          <w:kern w:val="2"/>
          <w:sz w:val="24"/>
          <w:szCs w:val="24"/>
          <w:lang w:eastAsia="en-AU"/>
          <w14:ligatures w14:val="standardContextual"/>
        </w:rPr>
      </w:pPr>
      <w:hyperlink w:anchor="_Toc227062844" w:history="1">
        <w:r w:rsidRPr="00DC4DDA">
          <w:rPr>
            <w:rStyle w:val="Hyperlink"/>
            <w:noProof/>
            <w14:scene3d>
              <w14:camera w14:prst="orthographicFront"/>
              <w14:lightRig w14:rig="threePt" w14:dir="t">
                <w14:rot w14:lat="0" w14:lon="0" w14:rev="0"/>
              </w14:lightRig>
            </w14:scene3d>
          </w:rPr>
          <w:t>9.38</w:t>
        </w:r>
        <w:r>
          <w:rPr>
            <w:rFonts w:eastAsiaTheme="minorEastAsia"/>
            <w:b w:val="0"/>
            <w:noProof/>
            <w:kern w:val="2"/>
            <w:sz w:val="24"/>
            <w:szCs w:val="24"/>
            <w:lang w:eastAsia="en-AU"/>
            <w14:ligatures w14:val="standardContextual"/>
          </w:rPr>
          <w:tab/>
        </w:r>
        <w:r w:rsidRPr="00DC4DDA">
          <w:rPr>
            <w:rStyle w:val="Hyperlink"/>
            <w:noProof/>
          </w:rPr>
          <w:t>Simultaneous Work Activities</w:t>
        </w:r>
        <w:r>
          <w:rPr>
            <w:noProof/>
            <w:webHidden/>
          </w:rPr>
          <w:tab/>
        </w:r>
        <w:r>
          <w:rPr>
            <w:noProof/>
            <w:webHidden/>
          </w:rPr>
          <w:fldChar w:fldCharType="begin"/>
        </w:r>
        <w:r>
          <w:rPr>
            <w:noProof/>
            <w:webHidden/>
          </w:rPr>
          <w:instrText xml:space="preserve"> PAGEREF _Toc227062844 \h </w:instrText>
        </w:r>
        <w:r>
          <w:rPr>
            <w:noProof/>
            <w:webHidden/>
          </w:rPr>
        </w:r>
        <w:r>
          <w:rPr>
            <w:noProof/>
            <w:webHidden/>
          </w:rPr>
          <w:fldChar w:fldCharType="separate"/>
        </w:r>
        <w:r>
          <w:rPr>
            <w:noProof/>
            <w:webHidden/>
          </w:rPr>
          <w:t>71</w:t>
        </w:r>
        <w:r>
          <w:rPr>
            <w:noProof/>
            <w:webHidden/>
          </w:rPr>
          <w:fldChar w:fldCharType="end"/>
        </w:r>
      </w:hyperlink>
    </w:p>
    <w:p w14:paraId="0E3AB20B" w14:textId="72FDA924" w:rsidR="00556104" w:rsidRDefault="00556104">
      <w:pPr>
        <w:pStyle w:val="TOC2"/>
        <w:rPr>
          <w:rFonts w:eastAsiaTheme="minorEastAsia"/>
          <w:b w:val="0"/>
          <w:noProof/>
          <w:kern w:val="2"/>
          <w:sz w:val="24"/>
          <w:szCs w:val="24"/>
          <w:lang w:eastAsia="en-AU"/>
          <w14:ligatures w14:val="standardContextual"/>
        </w:rPr>
      </w:pPr>
      <w:hyperlink w:anchor="_Toc227062845" w:history="1">
        <w:r w:rsidRPr="00DC4DDA">
          <w:rPr>
            <w:rStyle w:val="Hyperlink"/>
            <w:noProof/>
            <w14:scene3d>
              <w14:camera w14:prst="orthographicFront"/>
              <w14:lightRig w14:rig="threePt" w14:dir="t">
                <w14:rot w14:lat="0" w14:lon="0" w14:rev="0"/>
              </w14:lightRig>
            </w14:scene3d>
          </w:rPr>
          <w:t>9.39</w:t>
        </w:r>
        <w:r>
          <w:rPr>
            <w:rFonts w:eastAsiaTheme="minorEastAsia"/>
            <w:b w:val="0"/>
            <w:noProof/>
            <w:kern w:val="2"/>
            <w:sz w:val="24"/>
            <w:szCs w:val="24"/>
            <w:lang w:eastAsia="en-AU"/>
            <w14:ligatures w14:val="standardContextual"/>
          </w:rPr>
          <w:tab/>
        </w:r>
        <w:r w:rsidRPr="00DC4DDA">
          <w:rPr>
            <w:rStyle w:val="Hyperlink"/>
            <w:noProof/>
          </w:rPr>
          <w:t>Management of Change (MOC)</w:t>
        </w:r>
        <w:r>
          <w:rPr>
            <w:noProof/>
            <w:webHidden/>
          </w:rPr>
          <w:tab/>
        </w:r>
        <w:r>
          <w:rPr>
            <w:noProof/>
            <w:webHidden/>
          </w:rPr>
          <w:fldChar w:fldCharType="begin"/>
        </w:r>
        <w:r>
          <w:rPr>
            <w:noProof/>
            <w:webHidden/>
          </w:rPr>
          <w:instrText xml:space="preserve"> PAGEREF _Toc227062845 \h </w:instrText>
        </w:r>
        <w:r>
          <w:rPr>
            <w:noProof/>
            <w:webHidden/>
          </w:rPr>
        </w:r>
        <w:r>
          <w:rPr>
            <w:noProof/>
            <w:webHidden/>
          </w:rPr>
          <w:fldChar w:fldCharType="separate"/>
        </w:r>
        <w:r>
          <w:rPr>
            <w:noProof/>
            <w:webHidden/>
          </w:rPr>
          <w:t>71</w:t>
        </w:r>
        <w:r>
          <w:rPr>
            <w:noProof/>
            <w:webHidden/>
          </w:rPr>
          <w:fldChar w:fldCharType="end"/>
        </w:r>
      </w:hyperlink>
    </w:p>
    <w:p w14:paraId="7CCD092A" w14:textId="514E625B" w:rsidR="00556104" w:rsidRDefault="00556104">
      <w:pPr>
        <w:pStyle w:val="TOC2"/>
        <w:rPr>
          <w:rFonts w:eastAsiaTheme="minorEastAsia"/>
          <w:b w:val="0"/>
          <w:noProof/>
          <w:kern w:val="2"/>
          <w:sz w:val="24"/>
          <w:szCs w:val="24"/>
          <w:lang w:eastAsia="en-AU"/>
          <w14:ligatures w14:val="standardContextual"/>
        </w:rPr>
      </w:pPr>
      <w:hyperlink w:anchor="_Toc227062846" w:history="1">
        <w:r w:rsidRPr="00DC4DDA">
          <w:rPr>
            <w:rStyle w:val="Hyperlink"/>
            <w:noProof/>
            <w14:scene3d>
              <w14:camera w14:prst="orthographicFront"/>
              <w14:lightRig w14:rig="threePt" w14:dir="t">
                <w14:rot w14:lat="0" w14:lon="0" w14:rev="0"/>
              </w14:lightRig>
            </w14:scene3d>
          </w:rPr>
          <w:t>9.40</w:t>
        </w:r>
        <w:r>
          <w:rPr>
            <w:rFonts w:eastAsiaTheme="minorEastAsia"/>
            <w:b w:val="0"/>
            <w:noProof/>
            <w:kern w:val="2"/>
            <w:sz w:val="24"/>
            <w:szCs w:val="24"/>
            <w:lang w:eastAsia="en-AU"/>
            <w14:ligatures w14:val="standardContextual"/>
          </w:rPr>
          <w:tab/>
        </w:r>
        <w:r w:rsidRPr="00DC4DDA">
          <w:rPr>
            <w:rStyle w:val="Hyperlink"/>
            <w:noProof/>
          </w:rPr>
          <w:t>Hazardous Substances</w:t>
        </w:r>
        <w:r>
          <w:rPr>
            <w:noProof/>
            <w:webHidden/>
          </w:rPr>
          <w:tab/>
        </w:r>
        <w:r>
          <w:rPr>
            <w:noProof/>
            <w:webHidden/>
          </w:rPr>
          <w:fldChar w:fldCharType="begin"/>
        </w:r>
        <w:r>
          <w:rPr>
            <w:noProof/>
            <w:webHidden/>
          </w:rPr>
          <w:instrText xml:space="preserve"> PAGEREF _Toc227062846 \h </w:instrText>
        </w:r>
        <w:r>
          <w:rPr>
            <w:noProof/>
            <w:webHidden/>
          </w:rPr>
        </w:r>
        <w:r>
          <w:rPr>
            <w:noProof/>
            <w:webHidden/>
          </w:rPr>
          <w:fldChar w:fldCharType="separate"/>
        </w:r>
        <w:r>
          <w:rPr>
            <w:noProof/>
            <w:webHidden/>
          </w:rPr>
          <w:t>72</w:t>
        </w:r>
        <w:r>
          <w:rPr>
            <w:noProof/>
            <w:webHidden/>
          </w:rPr>
          <w:fldChar w:fldCharType="end"/>
        </w:r>
      </w:hyperlink>
    </w:p>
    <w:p w14:paraId="60E580CC" w14:textId="33A877E9" w:rsidR="00556104" w:rsidRDefault="00556104">
      <w:pPr>
        <w:pStyle w:val="TOC2"/>
        <w:rPr>
          <w:rFonts w:eastAsiaTheme="minorEastAsia"/>
          <w:b w:val="0"/>
          <w:noProof/>
          <w:kern w:val="2"/>
          <w:sz w:val="24"/>
          <w:szCs w:val="24"/>
          <w:lang w:eastAsia="en-AU"/>
          <w14:ligatures w14:val="standardContextual"/>
        </w:rPr>
      </w:pPr>
      <w:hyperlink w:anchor="_Toc227062847" w:history="1">
        <w:r w:rsidRPr="00DC4DDA">
          <w:rPr>
            <w:rStyle w:val="Hyperlink"/>
            <w:noProof/>
            <w14:scene3d>
              <w14:camera w14:prst="orthographicFront"/>
              <w14:lightRig w14:rig="threePt" w14:dir="t">
                <w14:rot w14:lat="0" w14:lon="0" w14:rev="0"/>
              </w14:lightRig>
            </w14:scene3d>
          </w:rPr>
          <w:t>9.41</w:t>
        </w:r>
        <w:r>
          <w:rPr>
            <w:rFonts w:eastAsiaTheme="minorEastAsia"/>
            <w:b w:val="0"/>
            <w:noProof/>
            <w:kern w:val="2"/>
            <w:sz w:val="24"/>
            <w:szCs w:val="24"/>
            <w:lang w:eastAsia="en-AU"/>
            <w14:ligatures w14:val="standardContextual"/>
          </w:rPr>
          <w:tab/>
        </w:r>
        <w:r w:rsidRPr="00DC4DDA">
          <w:rPr>
            <w:rStyle w:val="Hyperlink"/>
            <w:noProof/>
          </w:rPr>
          <w:t>Risk Assessment and Control of Hazardous Substances</w:t>
        </w:r>
        <w:r>
          <w:rPr>
            <w:noProof/>
            <w:webHidden/>
          </w:rPr>
          <w:tab/>
        </w:r>
        <w:r>
          <w:rPr>
            <w:noProof/>
            <w:webHidden/>
          </w:rPr>
          <w:fldChar w:fldCharType="begin"/>
        </w:r>
        <w:r>
          <w:rPr>
            <w:noProof/>
            <w:webHidden/>
          </w:rPr>
          <w:instrText xml:space="preserve"> PAGEREF _Toc227062847 \h </w:instrText>
        </w:r>
        <w:r>
          <w:rPr>
            <w:noProof/>
            <w:webHidden/>
          </w:rPr>
        </w:r>
        <w:r>
          <w:rPr>
            <w:noProof/>
            <w:webHidden/>
          </w:rPr>
          <w:fldChar w:fldCharType="separate"/>
        </w:r>
        <w:r>
          <w:rPr>
            <w:noProof/>
            <w:webHidden/>
          </w:rPr>
          <w:t>72</w:t>
        </w:r>
        <w:r>
          <w:rPr>
            <w:noProof/>
            <w:webHidden/>
          </w:rPr>
          <w:fldChar w:fldCharType="end"/>
        </w:r>
      </w:hyperlink>
    </w:p>
    <w:p w14:paraId="5F8B0BB7" w14:textId="49CEF3EF" w:rsidR="00556104" w:rsidRDefault="00556104">
      <w:pPr>
        <w:pStyle w:val="TOC2"/>
        <w:rPr>
          <w:rFonts w:eastAsiaTheme="minorEastAsia"/>
          <w:b w:val="0"/>
          <w:noProof/>
          <w:kern w:val="2"/>
          <w:sz w:val="24"/>
          <w:szCs w:val="24"/>
          <w:lang w:eastAsia="en-AU"/>
          <w14:ligatures w14:val="standardContextual"/>
        </w:rPr>
      </w:pPr>
      <w:hyperlink w:anchor="_Toc227062848" w:history="1">
        <w:r w:rsidRPr="00DC4DDA">
          <w:rPr>
            <w:rStyle w:val="Hyperlink"/>
            <w:noProof/>
            <w14:scene3d>
              <w14:camera w14:prst="orthographicFront"/>
              <w14:lightRig w14:rig="threePt" w14:dir="t">
                <w14:rot w14:lat="0" w14:lon="0" w14:rev="0"/>
              </w14:lightRig>
            </w14:scene3d>
          </w:rPr>
          <w:t>9.42</w:t>
        </w:r>
        <w:r>
          <w:rPr>
            <w:rFonts w:eastAsiaTheme="minorEastAsia"/>
            <w:b w:val="0"/>
            <w:noProof/>
            <w:kern w:val="2"/>
            <w:sz w:val="24"/>
            <w:szCs w:val="24"/>
            <w:lang w:eastAsia="en-AU"/>
            <w14:ligatures w14:val="standardContextual"/>
          </w:rPr>
          <w:tab/>
        </w:r>
        <w:r w:rsidRPr="00DC4DDA">
          <w:rPr>
            <w:rStyle w:val="Hyperlink"/>
            <w:noProof/>
          </w:rPr>
          <w:t>Storage and Disposal of Hazardous Materials</w:t>
        </w:r>
        <w:r>
          <w:rPr>
            <w:noProof/>
            <w:webHidden/>
          </w:rPr>
          <w:tab/>
        </w:r>
        <w:r>
          <w:rPr>
            <w:noProof/>
            <w:webHidden/>
          </w:rPr>
          <w:fldChar w:fldCharType="begin"/>
        </w:r>
        <w:r>
          <w:rPr>
            <w:noProof/>
            <w:webHidden/>
          </w:rPr>
          <w:instrText xml:space="preserve"> PAGEREF _Toc227062848 \h </w:instrText>
        </w:r>
        <w:r>
          <w:rPr>
            <w:noProof/>
            <w:webHidden/>
          </w:rPr>
        </w:r>
        <w:r>
          <w:rPr>
            <w:noProof/>
            <w:webHidden/>
          </w:rPr>
          <w:fldChar w:fldCharType="separate"/>
        </w:r>
        <w:r>
          <w:rPr>
            <w:noProof/>
            <w:webHidden/>
          </w:rPr>
          <w:t>73</w:t>
        </w:r>
        <w:r>
          <w:rPr>
            <w:noProof/>
            <w:webHidden/>
          </w:rPr>
          <w:fldChar w:fldCharType="end"/>
        </w:r>
      </w:hyperlink>
    </w:p>
    <w:p w14:paraId="744D641D" w14:textId="41AE5901" w:rsidR="00556104" w:rsidRDefault="00556104">
      <w:pPr>
        <w:pStyle w:val="TOC2"/>
        <w:rPr>
          <w:rFonts w:eastAsiaTheme="minorEastAsia"/>
          <w:b w:val="0"/>
          <w:noProof/>
          <w:kern w:val="2"/>
          <w:sz w:val="24"/>
          <w:szCs w:val="24"/>
          <w:lang w:eastAsia="en-AU"/>
          <w14:ligatures w14:val="standardContextual"/>
        </w:rPr>
      </w:pPr>
      <w:hyperlink w:anchor="_Toc227062849" w:history="1">
        <w:r w:rsidRPr="00DC4DDA">
          <w:rPr>
            <w:rStyle w:val="Hyperlink"/>
            <w:noProof/>
            <w14:scene3d>
              <w14:camera w14:prst="orthographicFront"/>
              <w14:lightRig w14:rig="threePt" w14:dir="t">
                <w14:rot w14:lat="0" w14:lon="0" w14:rev="0"/>
              </w14:lightRig>
            </w14:scene3d>
          </w:rPr>
          <w:t>9.43</w:t>
        </w:r>
        <w:r>
          <w:rPr>
            <w:rFonts w:eastAsiaTheme="minorEastAsia"/>
            <w:b w:val="0"/>
            <w:noProof/>
            <w:kern w:val="2"/>
            <w:sz w:val="24"/>
            <w:szCs w:val="24"/>
            <w:lang w:eastAsia="en-AU"/>
            <w14:ligatures w14:val="standardContextual"/>
          </w:rPr>
          <w:tab/>
        </w:r>
        <w:r w:rsidRPr="00DC4DDA">
          <w:rPr>
            <w:rStyle w:val="Hyperlink"/>
            <w:noProof/>
          </w:rPr>
          <w:t>Hydrocarbon and Other Chemical Management</w:t>
        </w:r>
        <w:r>
          <w:rPr>
            <w:noProof/>
            <w:webHidden/>
          </w:rPr>
          <w:tab/>
        </w:r>
        <w:r>
          <w:rPr>
            <w:noProof/>
            <w:webHidden/>
          </w:rPr>
          <w:fldChar w:fldCharType="begin"/>
        </w:r>
        <w:r>
          <w:rPr>
            <w:noProof/>
            <w:webHidden/>
          </w:rPr>
          <w:instrText xml:space="preserve"> PAGEREF _Toc227062849 \h </w:instrText>
        </w:r>
        <w:r>
          <w:rPr>
            <w:noProof/>
            <w:webHidden/>
          </w:rPr>
        </w:r>
        <w:r>
          <w:rPr>
            <w:noProof/>
            <w:webHidden/>
          </w:rPr>
          <w:fldChar w:fldCharType="separate"/>
        </w:r>
        <w:r>
          <w:rPr>
            <w:noProof/>
            <w:webHidden/>
          </w:rPr>
          <w:t>73</w:t>
        </w:r>
        <w:r>
          <w:rPr>
            <w:noProof/>
            <w:webHidden/>
          </w:rPr>
          <w:fldChar w:fldCharType="end"/>
        </w:r>
      </w:hyperlink>
    </w:p>
    <w:p w14:paraId="5806974F" w14:textId="0CBCE532" w:rsidR="00556104" w:rsidRDefault="00556104">
      <w:pPr>
        <w:pStyle w:val="TOC2"/>
        <w:rPr>
          <w:rFonts w:eastAsiaTheme="minorEastAsia"/>
          <w:b w:val="0"/>
          <w:noProof/>
          <w:kern w:val="2"/>
          <w:sz w:val="24"/>
          <w:szCs w:val="24"/>
          <w:lang w:eastAsia="en-AU"/>
          <w14:ligatures w14:val="standardContextual"/>
        </w:rPr>
      </w:pPr>
      <w:hyperlink w:anchor="_Toc227062850" w:history="1">
        <w:r w:rsidRPr="00DC4DDA">
          <w:rPr>
            <w:rStyle w:val="Hyperlink"/>
            <w:noProof/>
            <w14:scene3d>
              <w14:camera w14:prst="orthographicFront"/>
              <w14:lightRig w14:rig="threePt" w14:dir="t">
                <w14:rot w14:lat="0" w14:lon="0" w14:rev="0"/>
              </w14:lightRig>
            </w14:scene3d>
          </w:rPr>
          <w:t>9.44</w:t>
        </w:r>
        <w:r>
          <w:rPr>
            <w:rFonts w:eastAsiaTheme="minorEastAsia"/>
            <w:b w:val="0"/>
            <w:noProof/>
            <w:kern w:val="2"/>
            <w:sz w:val="24"/>
            <w:szCs w:val="24"/>
            <w:lang w:eastAsia="en-AU"/>
            <w14:ligatures w14:val="standardContextual"/>
          </w:rPr>
          <w:tab/>
        </w:r>
        <w:r w:rsidRPr="00DC4DDA">
          <w:rPr>
            <w:rStyle w:val="Hyperlink"/>
            <w:noProof/>
          </w:rPr>
          <w:t>Hydrocarbon and Chemical Spill Management</w:t>
        </w:r>
        <w:r>
          <w:rPr>
            <w:noProof/>
            <w:webHidden/>
          </w:rPr>
          <w:tab/>
        </w:r>
        <w:r>
          <w:rPr>
            <w:noProof/>
            <w:webHidden/>
          </w:rPr>
          <w:fldChar w:fldCharType="begin"/>
        </w:r>
        <w:r>
          <w:rPr>
            <w:noProof/>
            <w:webHidden/>
          </w:rPr>
          <w:instrText xml:space="preserve"> PAGEREF _Toc227062850 \h </w:instrText>
        </w:r>
        <w:r>
          <w:rPr>
            <w:noProof/>
            <w:webHidden/>
          </w:rPr>
        </w:r>
        <w:r>
          <w:rPr>
            <w:noProof/>
            <w:webHidden/>
          </w:rPr>
          <w:fldChar w:fldCharType="separate"/>
        </w:r>
        <w:r>
          <w:rPr>
            <w:noProof/>
            <w:webHidden/>
          </w:rPr>
          <w:t>74</w:t>
        </w:r>
        <w:r>
          <w:rPr>
            <w:noProof/>
            <w:webHidden/>
          </w:rPr>
          <w:fldChar w:fldCharType="end"/>
        </w:r>
      </w:hyperlink>
    </w:p>
    <w:p w14:paraId="0FE78566" w14:textId="430209A7" w:rsidR="00556104" w:rsidRDefault="00556104">
      <w:pPr>
        <w:pStyle w:val="TOC2"/>
        <w:rPr>
          <w:rFonts w:eastAsiaTheme="minorEastAsia"/>
          <w:b w:val="0"/>
          <w:noProof/>
          <w:kern w:val="2"/>
          <w:sz w:val="24"/>
          <w:szCs w:val="24"/>
          <w:lang w:eastAsia="en-AU"/>
          <w14:ligatures w14:val="standardContextual"/>
        </w:rPr>
      </w:pPr>
      <w:hyperlink w:anchor="_Toc227062851" w:history="1">
        <w:r w:rsidRPr="00DC4DDA">
          <w:rPr>
            <w:rStyle w:val="Hyperlink"/>
            <w:noProof/>
            <w14:scene3d>
              <w14:camera w14:prst="orthographicFront"/>
              <w14:lightRig w14:rig="threePt" w14:dir="t">
                <w14:rot w14:lat="0" w14:lon="0" w14:rev="0"/>
              </w14:lightRig>
            </w14:scene3d>
          </w:rPr>
          <w:t>9.45</w:t>
        </w:r>
        <w:r>
          <w:rPr>
            <w:rFonts w:eastAsiaTheme="minorEastAsia"/>
            <w:b w:val="0"/>
            <w:noProof/>
            <w:kern w:val="2"/>
            <w:sz w:val="24"/>
            <w:szCs w:val="24"/>
            <w:lang w:eastAsia="en-AU"/>
            <w14:ligatures w14:val="standardContextual"/>
          </w:rPr>
          <w:tab/>
        </w:r>
        <w:r w:rsidRPr="00DC4DDA">
          <w:rPr>
            <w:rStyle w:val="Hyperlink"/>
            <w:noProof/>
          </w:rPr>
          <w:t>Pollution /Emissions</w:t>
        </w:r>
        <w:r>
          <w:rPr>
            <w:noProof/>
            <w:webHidden/>
          </w:rPr>
          <w:tab/>
        </w:r>
        <w:r>
          <w:rPr>
            <w:noProof/>
            <w:webHidden/>
          </w:rPr>
          <w:fldChar w:fldCharType="begin"/>
        </w:r>
        <w:r>
          <w:rPr>
            <w:noProof/>
            <w:webHidden/>
          </w:rPr>
          <w:instrText xml:space="preserve"> PAGEREF _Toc227062851 \h </w:instrText>
        </w:r>
        <w:r>
          <w:rPr>
            <w:noProof/>
            <w:webHidden/>
          </w:rPr>
        </w:r>
        <w:r>
          <w:rPr>
            <w:noProof/>
            <w:webHidden/>
          </w:rPr>
          <w:fldChar w:fldCharType="separate"/>
        </w:r>
        <w:r>
          <w:rPr>
            <w:noProof/>
            <w:webHidden/>
          </w:rPr>
          <w:t>75</w:t>
        </w:r>
        <w:r>
          <w:rPr>
            <w:noProof/>
            <w:webHidden/>
          </w:rPr>
          <w:fldChar w:fldCharType="end"/>
        </w:r>
      </w:hyperlink>
    </w:p>
    <w:p w14:paraId="3FF54969" w14:textId="6BA89AAA" w:rsidR="00556104" w:rsidRDefault="00556104">
      <w:pPr>
        <w:pStyle w:val="TOC2"/>
        <w:rPr>
          <w:rFonts w:eastAsiaTheme="minorEastAsia"/>
          <w:b w:val="0"/>
          <w:noProof/>
          <w:kern w:val="2"/>
          <w:sz w:val="24"/>
          <w:szCs w:val="24"/>
          <w:lang w:eastAsia="en-AU"/>
          <w14:ligatures w14:val="standardContextual"/>
        </w:rPr>
      </w:pPr>
      <w:hyperlink w:anchor="_Toc227062852" w:history="1">
        <w:r w:rsidRPr="00DC4DDA">
          <w:rPr>
            <w:rStyle w:val="Hyperlink"/>
            <w:noProof/>
            <w14:scene3d>
              <w14:camera w14:prst="orthographicFront"/>
              <w14:lightRig w14:rig="threePt" w14:dir="t">
                <w14:rot w14:lat="0" w14:lon="0" w14:rev="0"/>
              </w14:lightRig>
            </w14:scene3d>
          </w:rPr>
          <w:t>9.46</w:t>
        </w:r>
        <w:r>
          <w:rPr>
            <w:rFonts w:eastAsiaTheme="minorEastAsia"/>
            <w:b w:val="0"/>
            <w:noProof/>
            <w:kern w:val="2"/>
            <w:sz w:val="24"/>
            <w:szCs w:val="24"/>
            <w:lang w:eastAsia="en-AU"/>
            <w14:ligatures w14:val="standardContextual"/>
          </w:rPr>
          <w:tab/>
        </w:r>
        <w:r w:rsidRPr="00DC4DDA">
          <w:rPr>
            <w:rStyle w:val="Hyperlink"/>
            <w:noProof/>
          </w:rPr>
          <w:t>Dust Management</w:t>
        </w:r>
        <w:r>
          <w:rPr>
            <w:noProof/>
            <w:webHidden/>
          </w:rPr>
          <w:tab/>
        </w:r>
        <w:r>
          <w:rPr>
            <w:noProof/>
            <w:webHidden/>
          </w:rPr>
          <w:fldChar w:fldCharType="begin"/>
        </w:r>
        <w:r>
          <w:rPr>
            <w:noProof/>
            <w:webHidden/>
          </w:rPr>
          <w:instrText xml:space="preserve"> PAGEREF _Toc227062852 \h </w:instrText>
        </w:r>
        <w:r>
          <w:rPr>
            <w:noProof/>
            <w:webHidden/>
          </w:rPr>
        </w:r>
        <w:r>
          <w:rPr>
            <w:noProof/>
            <w:webHidden/>
          </w:rPr>
          <w:fldChar w:fldCharType="separate"/>
        </w:r>
        <w:r>
          <w:rPr>
            <w:noProof/>
            <w:webHidden/>
          </w:rPr>
          <w:t>75</w:t>
        </w:r>
        <w:r>
          <w:rPr>
            <w:noProof/>
            <w:webHidden/>
          </w:rPr>
          <w:fldChar w:fldCharType="end"/>
        </w:r>
      </w:hyperlink>
    </w:p>
    <w:p w14:paraId="400E1331" w14:textId="11325C5D" w:rsidR="00556104" w:rsidRDefault="00556104">
      <w:pPr>
        <w:pStyle w:val="TOC2"/>
        <w:rPr>
          <w:rFonts w:eastAsiaTheme="minorEastAsia"/>
          <w:b w:val="0"/>
          <w:noProof/>
          <w:kern w:val="2"/>
          <w:sz w:val="24"/>
          <w:szCs w:val="24"/>
          <w:lang w:eastAsia="en-AU"/>
          <w14:ligatures w14:val="standardContextual"/>
        </w:rPr>
      </w:pPr>
      <w:hyperlink w:anchor="_Toc227062853" w:history="1">
        <w:r w:rsidRPr="00DC4DDA">
          <w:rPr>
            <w:rStyle w:val="Hyperlink"/>
            <w:noProof/>
            <w14:scene3d>
              <w14:camera w14:prst="orthographicFront"/>
              <w14:lightRig w14:rig="threePt" w14:dir="t">
                <w14:rot w14:lat="0" w14:lon="0" w14:rev="0"/>
              </w14:lightRig>
            </w14:scene3d>
          </w:rPr>
          <w:t>9.47</w:t>
        </w:r>
        <w:r>
          <w:rPr>
            <w:rFonts w:eastAsiaTheme="minorEastAsia"/>
            <w:b w:val="0"/>
            <w:noProof/>
            <w:kern w:val="2"/>
            <w:sz w:val="24"/>
            <w:szCs w:val="24"/>
            <w:lang w:eastAsia="en-AU"/>
            <w14:ligatures w14:val="standardContextual"/>
          </w:rPr>
          <w:tab/>
        </w:r>
        <w:r w:rsidRPr="00DC4DDA">
          <w:rPr>
            <w:rStyle w:val="Hyperlink"/>
            <w:noProof/>
          </w:rPr>
          <w:t>Protection of Flora and Fauna</w:t>
        </w:r>
        <w:r>
          <w:rPr>
            <w:noProof/>
            <w:webHidden/>
          </w:rPr>
          <w:tab/>
        </w:r>
        <w:r>
          <w:rPr>
            <w:noProof/>
            <w:webHidden/>
          </w:rPr>
          <w:fldChar w:fldCharType="begin"/>
        </w:r>
        <w:r>
          <w:rPr>
            <w:noProof/>
            <w:webHidden/>
          </w:rPr>
          <w:instrText xml:space="preserve"> PAGEREF _Toc227062853 \h </w:instrText>
        </w:r>
        <w:r>
          <w:rPr>
            <w:noProof/>
            <w:webHidden/>
          </w:rPr>
        </w:r>
        <w:r>
          <w:rPr>
            <w:noProof/>
            <w:webHidden/>
          </w:rPr>
          <w:fldChar w:fldCharType="separate"/>
        </w:r>
        <w:r>
          <w:rPr>
            <w:noProof/>
            <w:webHidden/>
          </w:rPr>
          <w:t>75</w:t>
        </w:r>
        <w:r>
          <w:rPr>
            <w:noProof/>
            <w:webHidden/>
          </w:rPr>
          <w:fldChar w:fldCharType="end"/>
        </w:r>
      </w:hyperlink>
    </w:p>
    <w:p w14:paraId="770314AA" w14:textId="38B482CD" w:rsidR="00556104" w:rsidRDefault="00556104">
      <w:pPr>
        <w:pStyle w:val="TOC2"/>
        <w:rPr>
          <w:rFonts w:eastAsiaTheme="minorEastAsia"/>
          <w:b w:val="0"/>
          <w:noProof/>
          <w:kern w:val="2"/>
          <w:sz w:val="24"/>
          <w:szCs w:val="24"/>
          <w:lang w:eastAsia="en-AU"/>
          <w14:ligatures w14:val="standardContextual"/>
        </w:rPr>
      </w:pPr>
      <w:hyperlink w:anchor="_Toc227062854" w:history="1">
        <w:r w:rsidRPr="00DC4DDA">
          <w:rPr>
            <w:rStyle w:val="Hyperlink"/>
            <w:noProof/>
            <w14:scene3d>
              <w14:camera w14:prst="orthographicFront"/>
              <w14:lightRig w14:rig="threePt" w14:dir="t">
                <w14:rot w14:lat="0" w14:lon="0" w14:rev="0"/>
              </w14:lightRig>
            </w14:scene3d>
          </w:rPr>
          <w:t>9.48</w:t>
        </w:r>
        <w:r>
          <w:rPr>
            <w:rFonts w:eastAsiaTheme="minorEastAsia"/>
            <w:b w:val="0"/>
            <w:noProof/>
            <w:kern w:val="2"/>
            <w:sz w:val="24"/>
            <w:szCs w:val="24"/>
            <w:lang w:eastAsia="en-AU"/>
            <w14:ligatures w14:val="standardContextual"/>
          </w:rPr>
          <w:tab/>
        </w:r>
        <w:r w:rsidRPr="00DC4DDA">
          <w:rPr>
            <w:rStyle w:val="Hyperlink"/>
            <w:noProof/>
          </w:rPr>
          <w:t>Soil and Water Conservation</w:t>
        </w:r>
        <w:r>
          <w:rPr>
            <w:noProof/>
            <w:webHidden/>
          </w:rPr>
          <w:tab/>
        </w:r>
        <w:r>
          <w:rPr>
            <w:noProof/>
            <w:webHidden/>
          </w:rPr>
          <w:fldChar w:fldCharType="begin"/>
        </w:r>
        <w:r>
          <w:rPr>
            <w:noProof/>
            <w:webHidden/>
          </w:rPr>
          <w:instrText xml:space="preserve"> PAGEREF _Toc227062854 \h </w:instrText>
        </w:r>
        <w:r>
          <w:rPr>
            <w:noProof/>
            <w:webHidden/>
          </w:rPr>
        </w:r>
        <w:r>
          <w:rPr>
            <w:noProof/>
            <w:webHidden/>
          </w:rPr>
          <w:fldChar w:fldCharType="separate"/>
        </w:r>
        <w:r>
          <w:rPr>
            <w:noProof/>
            <w:webHidden/>
          </w:rPr>
          <w:t>76</w:t>
        </w:r>
        <w:r>
          <w:rPr>
            <w:noProof/>
            <w:webHidden/>
          </w:rPr>
          <w:fldChar w:fldCharType="end"/>
        </w:r>
      </w:hyperlink>
    </w:p>
    <w:p w14:paraId="4C3CC41B" w14:textId="35FCF0E3" w:rsidR="00556104" w:rsidRDefault="00556104">
      <w:pPr>
        <w:pStyle w:val="TOC2"/>
        <w:rPr>
          <w:rFonts w:eastAsiaTheme="minorEastAsia"/>
          <w:b w:val="0"/>
          <w:noProof/>
          <w:kern w:val="2"/>
          <w:sz w:val="24"/>
          <w:szCs w:val="24"/>
          <w:lang w:eastAsia="en-AU"/>
          <w14:ligatures w14:val="standardContextual"/>
        </w:rPr>
      </w:pPr>
      <w:hyperlink w:anchor="_Toc227062855" w:history="1">
        <w:r w:rsidRPr="00DC4DDA">
          <w:rPr>
            <w:rStyle w:val="Hyperlink"/>
            <w:noProof/>
            <w14:scene3d>
              <w14:camera w14:prst="orthographicFront"/>
              <w14:lightRig w14:rig="threePt" w14:dir="t">
                <w14:rot w14:lat="0" w14:lon="0" w14:rev="0"/>
              </w14:lightRig>
            </w14:scene3d>
          </w:rPr>
          <w:t>9.49</w:t>
        </w:r>
        <w:r>
          <w:rPr>
            <w:rFonts w:eastAsiaTheme="minorEastAsia"/>
            <w:b w:val="0"/>
            <w:noProof/>
            <w:kern w:val="2"/>
            <w:sz w:val="24"/>
            <w:szCs w:val="24"/>
            <w:lang w:eastAsia="en-AU"/>
            <w14:ligatures w14:val="standardContextual"/>
          </w:rPr>
          <w:tab/>
        </w:r>
        <w:r w:rsidRPr="00DC4DDA">
          <w:rPr>
            <w:rStyle w:val="Hyperlink"/>
            <w:noProof/>
          </w:rPr>
          <w:t>Waste Water Management</w:t>
        </w:r>
        <w:r>
          <w:rPr>
            <w:noProof/>
            <w:webHidden/>
          </w:rPr>
          <w:tab/>
        </w:r>
        <w:r>
          <w:rPr>
            <w:noProof/>
            <w:webHidden/>
          </w:rPr>
          <w:fldChar w:fldCharType="begin"/>
        </w:r>
        <w:r>
          <w:rPr>
            <w:noProof/>
            <w:webHidden/>
          </w:rPr>
          <w:instrText xml:space="preserve"> PAGEREF _Toc227062855 \h </w:instrText>
        </w:r>
        <w:r>
          <w:rPr>
            <w:noProof/>
            <w:webHidden/>
          </w:rPr>
        </w:r>
        <w:r>
          <w:rPr>
            <w:noProof/>
            <w:webHidden/>
          </w:rPr>
          <w:fldChar w:fldCharType="separate"/>
        </w:r>
        <w:r>
          <w:rPr>
            <w:noProof/>
            <w:webHidden/>
          </w:rPr>
          <w:t>76</w:t>
        </w:r>
        <w:r>
          <w:rPr>
            <w:noProof/>
            <w:webHidden/>
          </w:rPr>
          <w:fldChar w:fldCharType="end"/>
        </w:r>
      </w:hyperlink>
    </w:p>
    <w:p w14:paraId="523C0D82" w14:textId="1F015AFC" w:rsidR="00556104" w:rsidRDefault="00556104">
      <w:pPr>
        <w:pStyle w:val="TOC2"/>
        <w:rPr>
          <w:rFonts w:eastAsiaTheme="minorEastAsia"/>
          <w:b w:val="0"/>
          <w:noProof/>
          <w:kern w:val="2"/>
          <w:sz w:val="24"/>
          <w:szCs w:val="24"/>
          <w:lang w:eastAsia="en-AU"/>
          <w14:ligatures w14:val="standardContextual"/>
        </w:rPr>
      </w:pPr>
      <w:hyperlink w:anchor="_Toc227062856" w:history="1">
        <w:r w:rsidRPr="00DC4DDA">
          <w:rPr>
            <w:rStyle w:val="Hyperlink"/>
            <w:noProof/>
            <w14:scene3d>
              <w14:camera w14:prst="orthographicFront"/>
              <w14:lightRig w14:rig="threePt" w14:dir="t">
                <w14:rot w14:lat="0" w14:lon="0" w14:rev="0"/>
              </w14:lightRig>
            </w14:scene3d>
          </w:rPr>
          <w:t>9.50</w:t>
        </w:r>
        <w:r>
          <w:rPr>
            <w:rFonts w:eastAsiaTheme="minorEastAsia"/>
            <w:b w:val="0"/>
            <w:noProof/>
            <w:kern w:val="2"/>
            <w:sz w:val="24"/>
            <w:szCs w:val="24"/>
            <w:lang w:eastAsia="en-AU"/>
            <w14:ligatures w14:val="standardContextual"/>
          </w:rPr>
          <w:tab/>
        </w:r>
        <w:r w:rsidRPr="00DC4DDA">
          <w:rPr>
            <w:rStyle w:val="Hyperlink"/>
            <w:noProof/>
          </w:rPr>
          <w:t>Waste Reduction and Disposal</w:t>
        </w:r>
        <w:r>
          <w:rPr>
            <w:noProof/>
            <w:webHidden/>
          </w:rPr>
          <w:tab/>
        </w:r>
        <w:r>
          <w:rPr>
            <w:noProof/>
            <w:webHidden/>
          </w:rPr>
          <w:fldChar w:fldCharType="begin"/>
        </w:r>
        <w:r>
          <w:rPr>
            <w:noProof/>
            <w:webHidden/>
          </w:rPr>
          <w:instrText xml:space="preserve"> PAGEREF _Toc227062856 \h </w:instrText>
        </w:r>
        <w:r>
          <w:rPr>
            <w:noProof/>
            <w:webHidden/>
          </w:rPr>
        </w:r>
        <w:r>
          <w:rPr>
            <w:noProof/>
            <w:webHidden/>
          </w:rPr>
          <w:fldChar w:fldCharType="separate"/>
        </w:r>
        <w:r>
          <w:rPr>
            <w:noProof/>
            <w:webHidden/>
          </w:rPr>
          <w:t>76</w:t>
        </w:r>
        <w:r>
          <w:rPr>
            <w:noProof/>
            <w:webHidden/>
          </w:rPr>
          <w:fldChar w:fldCharType="end"/>
        </w:r>
      </w:hyperlink>
    </w:p>
    <w:p w14:paraId="64DF1BED" w14:textId="7BFE09C4" w:rsidR="00556104" w:rsidRDefault="00556104">
      <w:pPr>
        <w:pStyle w:val="TOC2"/>
        <w:rPr>
          <w:rFonts w:eastAsiaTheme="minorEastAsia"/>
          <w:b w:val="0"/>
          <w:noProof/>
          <w:kern w:val="2"/>
          <w:sz w:val="24"/>
          <w:szCs w:val="24"/>
          <w:lang w:eastAsia="en-AU"/>
          <w14:ligatures w14:val="standardContextual"/>
        </w:rPr>
      </w:pPr>
      <w:hyperlink w:anchor="_Toc227062857" w:history="1">
        <w:r w:rsidRPr="00DC4DDA">
          <w:rPr>
            <w:rStyle w:val="Hyperlink"/>
            <w:noProof/>
            <w14:scene3d>
              <w14:camera w14:prst="orthographicFront"/>
              <w14:lightRig w14:rig="threePt" w14:dir="t">
                <w14:rot w14:lat="0" w14:lon="0" w14:rev="0"/>
              </w14:lightRig>
            </w14:scene3d>
          </w:rPr>
          <w:t>9.51</w:t>
        </w:r>
        <w:r>
          <w:rPr>
            <w:rFonts w:eastAsiaTheme="minorEastAsia"/>
            <w:b w:val="0"/>
            <w:noProof/>
            <w:kern w:val="2"/>
            <w:sz w:val="24"/>
            <w:szCs w:val="24"/>
            <w:lang w:eastAsia="en-AU"/>
            <w14:ligatures w14:val="standardContextual"/>
          </w:rPr>
          <w:tab/>
        </w:r>
        <w:r w:rsidRPr="00DC4DDA">
          <w:rPr>
            <w:rStyle w:val="Hyperlink"/>
            <w:noProof/>
          </w:rPr>
          <w:t>Weed Management</w:t>
        </w:r>
        <w:r>
          <w:rPr>
            <w:noProof/>
            <w:webHidden/>
          </w:rPr>
          <w:tab/>
        </w:r>
        <w:r>
          <w:rPr>
            <w:noProof/>
            <w:webHidden/>
          </w:rPr>
          <w:fldChar w:fldCharType="begin"/>
        </w:r>
        <w:r>
          <w:rPr>
            <w:noProof/>
            <w:webHidden/>
          </w:rPr>
          <w:instrText xml:space="preserve"> PAGEREF _Toc227062857 \h </w:instrText>
        </w:r>
        <w:r>
          <w:rPr>
            <w:noProof/>
            <w:webHidden/>
          </w:rPr>
        </w:r>
        <w:r>
          <w:rPr>
            <w:noProof/>
            <w:webHidden/>
          </w:rPr>
          <w:fldChar w:fldCharType="separate"/>
        </w:r>
        <w:r>
          <w:rPr>
            <w:noProof/>
            <w:webHidden/>
          </w:rPr>
          <w:t>77</w:t>
        </w:r>
        <w:r>
          <w:rPr>
            <w:noProof/>
            <w:webHidden/>
          </w:rPr>
          <w:fldChar w:fldCharType="end"/>
        </w:r>
      </w:hyperlink>
    </w:p>
    <w:p w14:paraId="5E3F3BEC" w14:textId="5F2878CF" w:rsidR="00556104" w:rsidRDefault="00556104">
      <w:pPr>
        <w:pStyle w:val="TOC2"/>
        <w:rPr>
          <w:rFonts w:eastAsiaTheme="minorEastAsia"/>
          <w:b w:val="0"/>
          <w:noProof/>
          <w:kern w:val="2"/>
          <w:sz w:val="24"/>
          <w:szCs w:val="24"/>
          <w:lang w:eastAsia="en-AU"/>
          <w14:ligatures w14:val="standardContextual"/>
        </w:rPr>
      </w:pPr>
      <w:hyperlink w:anchor="_Toc227062858" w:history="1">
        <w:r w:rsidRPr="00DC4DDA">
          <w:rPr>
            <w:rStyle w:val="Hyperlink"/>
            <w:noProof/>
            <w14:scene3d>
              <w14:camera w14:prst="orthographicFront"/>
              <w14:lightRig w14:rig="threePt" w14:dir="t">
                <w14:rot w14:lat="0" w14:lon="0" w14:rev="0"/>
              </w14:lightRig>
            </w14:scene3d>
          </w:rPr>
          <w:t>9.52</w:t>
        </w:r>
        <w:r>
          <w:rPr>
            <w:rFonts w:eastAsiaTheme="minorEastAsia"/>
            <w:b w:val="0"/>
            <w:noProof/>
            <w:kern w:val="2"/>
            <w:sz w:val="24"/>
            <w:szCs w:val="24"/>
            <w:lang w:eastAsia="en-AU"/>
            <w14:ligatures w14:val="standardContextual"/>
          </w:rPr>
          <w:tab/>
        </w:r>
        <w:r w:rsidRPr="00DC4DDA">
          <w:rPr>
            <w:rStyle w:val="Hyperlink"/>
            <w:noProof/>
          </w:rPr>
          <w:t>Surface Water/ Ground Water Management</w:t>
        </w:r>
        <w:r>
          <w:rPr>
            <w:noProof/>
            <w:webHidden/>
          </w:rPr>
          <w:tab/>
        </w:r>
        <w:r>
          <w:rPr>
            <w:noProof/>
            <w:webHidden/>
          </w:rPr>
          <w:fldChar w:fldCharType="begin"/>
        </w:r>
        <w:r>
          <w:rPr>
            <w:noProof/>
            <w:webHidden/>
          </w:rPr>
          <w:instrText xml:space="preserve"> PAGEREF _Toc227062858 \h </w:instrText>
        </w:r>
        <w:r>
          <w:rPr>
            <w:noProof/>
            <w:webHidden/>
          </w:rPr>
        </w:r>
        <w:r>
          <w:rPr>
            <w:noProof/>
            <w:webHidden/>
          </w:rPr>
          <w:fldChar w:fldCharType="separate"/>
        </w:r>
        <w:r>
          <w:rPr>
            <w:noProof/>
            <w:webHidden/>
          </w:rPr>
          <w:t>78</w:t>
        </w:r>
        <w:r>
          <w:rPr>
            <w:noProof/>
            <w:webHidden/>
          </w:rPr>
          <w:fldChar w:fldCharType="end"/>
        </w:r>
      </w:hyperlink>
    </w:p>
    <w:p w14:paraId="3AEAAAFF" w14:textId="1E9B939B" w:rsidR="00556104" w:rsidRDefault="00556104">
      <w:pPr>
        <w:pStyle w:val="TOC2"/>
        <w:rPr>
          <w:rFonts w:eastAsiaTheme="minorEastAsia"/>
          <w:b w:val="0"/>
          <w:noProof/>
          <w:kern w:val="2"/>
          <w:sz w:val="24"/>
          <w:szCs w:val="24"/>
          <w:lang w:eastAsia="en-AU"/>
          <w14:ligatures w14:val="standardContextual"/>
        </w:rPr>
      </w:pPr>
      <w:hyperlink w:anchor="_Toc227062859" w:history="1">
        <w:r w:rsidRPr="00DC4DDA">
          <w:rPr>
            <w:rStyle w:val="Hyperlink"/>
            <w:noProof/>
            <w14:scene3d>
              <w14:camera w14:prst="orthographicFront"/>
              <w14:lightRig w14:rig="threePt" w14:dir="t">
                <w14:rot w14:lat="0" w14:lon="0" w14:rev="0"/>
              </w14:lightRig>
            </w14:scene3d>
          </w:rPr>
          <w:t>9.53</w:t>
        </w:r>
        <w:r>
          <w:rPr>
            <w:rFonts w:eastAsiaTheme="minorEastAsia"/>
            <w:b w:val="0"/>
            <w:noProof/>
            <w:kern w:val="2"/>
            <w:sz w:val="24"/>
            <w:szCs w:val="24"/>
            <w:lang w:eastAsia="en-AU"/>
            <w14:ligatures w14:val="standardContextual"/>
          </w:rPr>
          <w:tab/>
        </w:r>
        <w:r w:rsidRPr="00DC4DDA">
          <w:rPr>
            <w:rStyle w:val="Hyperlink"/>
            <w:noProof/>
          </w:rPr>
          <w:t>Indigenous Culture and Local Community Partnership</w:t>
        </w:r>
        <w:r>
          <w:rPr>
            <w:noProof/>
            <w:webHidden/>
          </w:rPr>
          <w:tab/>
        </w:r>
        <w:r>
          <w:rPr>
            <w:noProof/>
            <w:webHidden/>
          </w:rPr>
          <w:fldChar w:fldCharType="begin"/>
        </w:r>
        <w:r>
          <w:rPr>
            <w:noProof/>
            <w:webHidden/>
          </w:rPr>
          <w:instrText xml:space="preserve"> PAGEREF _Toc227062859 \h </w:instrText>
        </w:r>
        <w:r>
          <w:rPr>
            <w:noProof/>
            <w:webHidden/>
          </w:rPr>
        </w:r>
        <w:r>
          <w:rPr>
            <w:noProof/>
            <w:webHidden/>
          </w:rPr>
          <w:fldChar w:fldCharType="separate"/>
        </w:r>
        <w:r>
          <w:rPr>
            <w:noProof/>
            <w:webHidden/>
          </w:rPr>
          <w:t>78</w:t>
        </w:r>
        <w:r>
          <w:rPr>
            <w:noProof/>
            <w:webHidden/>
          </w:rPr>
          <w:fldChar w:fldCharType="end"/>
        </w:r>
      </w:hyperlink>
    </w:p>
    <w:p w14:paraId="57AEBF71" w14:textId="5FC83586" w:rsidR="00556104" w:rsidRDefault="00556104">
      <w:pPr>
        <w:pStyle w:val="TOC2"/>
        <w:rPr>
          <w:rFonts w:eastAsiaTheme="minorEastAsia"/>
          <w:b w:val="0"/>
          <w:noProof/>
          <w:kern w:val="2"/>
          <w:sz w:val="24"/>
          <w:szCs w:val="24"/>
          <w:lang w:eastAsia="en-AU"/>
          <w14:ligatures w14:val="standardContextual"/>
        </w:rPr>
      </w:pPr>
      <w:hyperlink w:anchor="_Toc227062860" w:history="1">
        <w:r w:rsidRPr="00DC4DDA">
          <w:rPr>
            <w:rStyle w:val="Hyperlink"/>
            <w:noProof/>
            <w14:scene3d>
              <w14:camera w14:prst="orthographicFront"/>
              <w14:lightRig w14:rig="threePt" w14:dir="t">
                <w14:rot w14:lat="0" w14:lon="0" w14:rev="0"/>
              </w14:lightRig>
            </w14:scene3d>
          </w:rPr>
          <w:t>9.54</w:t>
        </w:r>
        <w:r>
          <w:rPr>
            <w:rFonts w:eastAsiaTheme="minorEastAsia"/>
            <w:b w:val="0"/>
            <w:noProof/>
            <w:kern w:val="2"/>
            <w:sz w:val="24"/>
            <w:szCs w:val="24"/>
            <w:lang w:eastAsia="en-AU"/>
            <w14:ligatures w14:val="standardContextual"/>
          </w:rPr>
          <w:tab/>
        </w:r>
        <w:r w:rsidRPr="00DC4DDA">
          <w:rPr>
            <w:rStyle w:val="Hyperlink"/>
            <w:noProof/>
          </w:rPr>
          <w:t>Rehabilitation</w:t>
        </w:r>
        <w:r>
          <w:rPr>
            <w:noProof/>
            <w:webHidden/>
          </w:rPr>
          <w:tab/>
        </w:r>
        <w:r>
          <w:rPr>
            <w:noProof/>
            <w:webHidden/>
          </w:rPr>
          <w:fldChar w:fldCharType="begin"/>
        </w:r>
        <w:r>
          <w:rPr>
            <w:noProof/>
            <w:webHidden/>
          </w:rPr>
          <w:instrText xml:space="preserve"> PAGEREF _Toc227062860 \h </w:instrText>
        </w:r>
        <w:r>
          <w:rPr>
            <w:noProof/>
            <w:webHidden/>
          </w:rPr>
        </w:r>
        <w:r>
          <w:rPr>
            <w:noProof/>
            <w:webHidden/>
          </w:rPr>
          <w:fldChar w:fldCharType="separate"/>
        </w:r>
        <w:r>
          <w:rPr>
            <w:noProof/>
            <w:webHidden/>
          </w:rPr>
          <w:t>78</w:t>
        </w:r>
        <w:r>
          <w:rPr>
            <w:noProof/>
            <w:webHidden/>
          </w:rPr>
          <w:fldChar w:fldCharType="end"/>
        </w:r>
      </w:hyperlink>
    </w:p>
    <w:p w14:paraId="65F344D7" w14:textId="68506C64" w:rsidR="00556104" w:rsidRDefault="00556104">
      <w:pPr>
        <w:pStyle w:val="TOC1"/>
        <w:rPr>
          <w:rFonts w:eastAsiaTheme="minorEastAsia"/>
          <w:b w:val="0"/>
          <w:noProof/>
          <w:kern w:val="2"/>
          <w:sz w:val="24"/>
          <w:szCs w:val="24"/>
          <w:lang w:eastAsia="en-AU"/>
          <w14:ligatures w14:val="standardContextual"/>
        </w:rPr>
      </w:pPr>
      <w:hyperlink w:anchor="_Toc227062861" w:history="1">
        <w:r w:rsidRPr="00DC4DDA">
          <w:rPr>
            <w:rStyle w:val="Hyperlink"/>
            <w:noProof/>
          </w:rPr>
          <w:t>10</w:t>
        </w:r>
        <w:r>
          <w:rPr>
            <w:rFonts w:eastAsiaTheme="minorEastAsia"/>
            <w:b w:val="0"/>
            <w:noProof/>
            <w:kern w:val="2"/>
            <w:sz w:val="24"/>
            <w:szCs w:val="24"/>
            <w:lang w:eastAsia="en-AU"/>
            <w14:ligatures w14:val="standardContextual"/>
          </w:rPr>
          <w:tab/>
        </w:r>
        <w:r w:rsidRPr="00DC4DDA">
          <w:rPr>
            <w:rStyle w:val="Hyperlink"/>
            <w:noProof/>
          </w:rPr>
          <w:t>Emergency Preparedness and Response</w:t>
        </w:r>
        <w:r>
          <w:rPr>
            <w:noProof/>
            <w:webHidden/>
          </w:rPr>
          <w:tab/>
        </w:r>
        <w:r>
          <w:rPr>
            <w:noProof/>
            <w:webHidden/>
          </w:rPr>
          <w:fldChar w:fldCharType="begin"/>
        </w:r>
        <w:r>
          <w:rPr>
            <w:noProof/>
            <w:webHidden/>
          </w:rPr>
          <w:instrText xml:space="preserve"> PAGEREF _Toc227062861 \h </w:instrText>
        </w:r>
        <w:r>
          <w:rPr>
            <w:noProof/>
            <w:webHidden/>
          </w:rPr>
        </w:r>
        <w:r>
          <w:rPr>
            <w:noProof/>
            <w:webHidden/>
          </w:rPr>
          <w:fldChar w:fldCharType="separate"/>
        </w:r>
        <w:r>
          <w:rPr>
            <w:noProof/>
            <w:webHidden/>
          </w:rPr>
          <w:t>79</w:t>
        </w:r>
        <w:r>
          <w:rPr>
            <w:noProof/>
            <w:webHidden/>
          </w:rPr>
          <w:fldChar w:fldCharType="end"/>
        </w:r>
      </w:hyperlink>
    </w:p>
    <w:p w14:paraId="40A4D06F" w14:textId="73C30B89" w:rsidR="00556104" w:rsidRDefault="00556104">
      <w:pPr>
        <w:pStyle w:val="TOC2"/>
        <w:rPr>
          <w:rFonts w:eastAsiaTheme="minorEastAsia"/>
          <w:b w:val="0"/>
          <w:noProof/>
          <w:kern w:val="2"/>
          <w:sz w:val="24"/>
          <w:szCs w:val="24"/>
          <w:lang w:eastAsia="en-AU"/>
          <w14:ligatures w14:val="standardContextual"/>
        </w:rPr>
      </w:pPr>
      <w:hyperlink w:anchor="_Toc227062862" w:history="1">
        <w:r w:rsidRPr="00DC4DDA">
          <w:rPr>
            <w:rStyle w:val="Hyperlink"/>
            <w:noProof/>
            <w14:scene3d>
              <w14:camera w14:prst="orthographicFront"/>
              <w14:lightRig w14:rig="threePt" w14:dir="t">
                <w14:rot w14:lat="0" w14:lon="0" w14:rev="0"/>
              </w14:lightRig>
            </w14:scene3d>
          </w:rPr>
          <w:t>10.1</w:t>
        </w:r>
        <w:r>
          <w:rPr>
            <w:rFonts w:eastAsiaTheme="minorEastAsia"/>
            <w:b w:val="0"/>
            <w:noProof/>
            <w:kern w:val="2"/>
            <w:sz w:val="24"/>
            <w:szCs w:val="24"/>
            <w:lang w:eastAsia="en-AU"/>
            <w14:ligatures w14:val="standardContextual"/>
          </w:rPr>
          <w:tab/>
        </w:r>
        <w:r w:rsidRPr="00DC4DDA">
          <w:rPr>
            <w:rStyle w:val="Hyperlink"/>
            <w:noProof/>
          </w:rPr>
          <w:t>Cyclone Preparedness and Response</w:t>
        </w:r>
        <w:r>
          <w:rPr>
            <w:noProof/>
            <w:webHidden/>
          </w:rPr>
          <w:tab/>
        </w:r>
        <w:r>
          <w:rPr>
            <w:noProof/>
            <w:webHidden/>
          </w:rPr>
          <w:fldChar w:fldCharType="begin"/>
        </w:r>
        <w:r>
          <w:rPr>
            <w:noProof/>
            <w:webHidden/>
          </w:rPr>
          <w:instrText xml:space="preserve"> PAGEREF _Toc227062862 \h </w:instrText>
        </w:r>
        <w:r>
          <w:rPr>
            <w:noProof/>
            <w:webHidden/>
          </w:rPr>
        </w:r>
        <w:r>
          <w:rPr>
            <w:noProof/>
            <w:webHidden/>
          </w:rPr>
          <w:fldChar w:fldCharType="separate"/>
        </w:r>
        <w:r>
          <w:rPr>
            <w:noProof/>
            <w:webHidden/>
          </w:rPr>
          <w:t>79</w:t>
        </w:r>
        <w:r>
          <w:rPr>
            <w:noProof/>
            <w:webHidden/>
          </w:rPr>
          <w:fldChar w:fldCharType="end"/>
        </w:r>
      </w:hyperlink>
    </w:p>
    <w:p w14:paraId="0DDD147C" w14:textId="0867D350" w:rsidR="00556104" w:rsidRDefault="00556104">
      <w:pPr>
        <w:pStyle w:val="TOC1"/>
        <w:rPr>
          <w:rFonts w:eastAsiaTheme="minorEastAsia"/>
          <w:b w:val="0"/>
          <w:noProof/>
          <w:kern w:val="2"/>
          <w:sz w:val="24"/>
          <w:szCs w:val="24"/>
          <w:lang w:eastAsia="en-AU"/>
          <w14:ligatures w14:val="standardContextual"/>
        </w:rPr>
      </w:pPr>
      <w:hyperlink w:anchor="_Toc227062863" w:history="1">
        <w:r w:rsidRPr="00DC4DDA">
          <w:rPr>
            <w:rStyle w:val="Hyperlink"/>
            <w:noProof/>
          </w:rPr>
          <w:t>11</w:t>
        </w:r>
        <w:r>
          <w:rPr>
            <w:rFonts w:eastAsiaTheme="minorEastAsia"/>
            <w:b w:val="0"/>
            <w:noProof/>
            <w:kern w:val="2"/>
            <w:sz w:val="24"/>
            <w:szCs w:val="24"/>
            <w:lang w:eastAsia="en-AU"/>
            <w14:ligatures w14:val="standardContextual"/>
          </w:rPr>
          <w:tab/>
        </w:r>
        <w:r w:rsidRPr="00DC4DDA">
          <w:rPr>
            <w:rStyle w:val="Hyperlink"/>
            <w:noProof/>
          </w:rPr>
          <w:t>Incident Management and Response</w:t>
        </w:r>
        <w:r>
          <w:rPr>
            <w:noProof/>
            <w:webHidden/>
          </w:rPr>
          <w:tab/>
        </w:r>
        <w:r>
          <w:rPr>
            <w:noProof/>
            <w:webHidden/>
          </w:rPr>
          <w:fldChar w:fldCharType="begin"/>
        </w:r>
        <w:r>
          <w:rPr>
            <w:noProof/>
            <w:webHidden/>
          </w:rPr>
          <w:instrText xml:space="preserve"> PAGEREF _Toc227062863 \h </w:instrText>
        </w:r>
        <w:r>
          <w:rPr>
            <w:noProof/>
            <w:webHidden/>
          </w:rPr>
        </w:r>
        <w:r>
          <w:rPr>
            <w:noProof/>
            <w:webHidden/>
          </w:rPr>
          <w:fldChar w:fldCharType="separate"/>
        </w:r>
        <w:r>
          <w:rPr>
            <w:noProof/>
            <w:webHidden/>
          </w:rPr>
          <w:t>81</w:t>
        </w:r>
        <w:r>
          <w:rPr>
            <w:noProof/>
            <w:webHidden/>
          </w:rPr>
          <w:fldChar w:fldCharType="end"/>
        </w:r>
      </w:hyperlink>
    </w:p>
    <w:p w14:paraId="75678A92" w14:textId="49124B7D" w:rsidR="00556104" w:rsidRDefault="00556104">
      <w:pPr>
        <w:pStyle w:val="TOC2"/>
        <w:rPr>
          <w:rFonts w:eastAsiaTheme="minorEastAsia"/>
          <w:b w:val="0"/>
          <w:noProof/>
          <w:kern w:val="2"/>
          <w:sz w:val="24"/>
          <w:szCs w:val="24"/>
          <w:lang w:eastAsia="en-AU"/>
          <w14:ligatures w14:val="standardContextual"/>
        </w:rPr>
      </w:pPr>
      <w:hyperlink w:anchor="_Toc227062864" w:history="1">
        <w:r w:rsidRPr="00DC4DDA">
          <w:rPr>
            <w:rStyle w:val="Hyperlink"/>
            <w:noProof/>
            <w14:scene3d>
              <w14:camera w14:prst="orthographicFront"/>
              <w14:lightRig w14:rig="threePt" w14:dir="t">
                <w14:rot w14:lat="0" w14:lon="0" w14:rev="0"/>
              </w14:lightRig>
            </w14:scene3d>
          </w:rPr>
          <w:t>11.1</w:t>
        </w:r>
        <w:r>
          <w:rPr>
            <w:rFonts w:eastAsiaTheme="minorEastAsia"/>
            <w:b w:val="0"/>
            <w:noProof/>
            <w:kern w:val="2"/>
            <w:sz w:val="24"/>
            <w:szCs w:val="24"/>
            <w:lang w:eastAsia="en-AU"/>
            <w14:ligatures w14:val="standardContextual"/>
          </w:rPr>
          <w:tab/>
        </w:r>
        <w:r w:rsidRPr="00DC4DDA">
          <w:rPr>
            <w:rStyle w:val="Hyperlink"/>
            <w:noProof/>
          </w:rPr>
          <w:t>First Aid and Medical Treatment</w:t>
        </w:r>
        <w:r>
          <w:rPr>
            <w:noProof/>
            <w:webHidden/>
          </w:rPr>
          <w:tab/>
        </w:r>
        <w:r>
          <w:rPr>
            <w:noProof/>
            <w:webHidden/>
          </w:rPr>
          <w:fldChar w:fldCharType="begin"/>
        </w:r>
        <w:r>
          <w:rPr>
            <w:noProof/>
            <w:webHidden/>
          </w:rPr>
          <w:instrText xml:space="preserve"> PAGEREF _Toc227062864 \h </w:instrText>
        </w:r>
        <w:r>
          <w:rPr>
            <w:noProof/>
            <w:webHidden/>
          </w:rPr>
        </w:r>
        <w:r>
          <w:rPr>
            <w:noProof/>
            <w:webHidden/>
          </w:rPr>
          <w:fldChar w:fldCharType="separate"/>
        </w:r>
        <w:r>
          <w:rPr>
            <w:noProof/>
            <w:webHidden/>
          </w:rPr>
          <w:t>81</w:t>
        </w:r>
        <w:r>
          <w:rPr>
            <w:noProof/>
            <w:webHidden/>
          </w:rPr>
          <w:fldChar w:fldCharType="end"/>
        </w:r>
      </w:hyperlink>
    </w:p>
    <w:p w14:paraId="203C05B7" w14:textId="7A865723" w:rsidR="00556104" w:rsidRDefault="00556104">
      <w:pPr>
        <w:pStyle w:val="TOC2"/>
        <w:rPr>
          <w:rFonts w:eastAsiaTheme="minorEastAsia"/>
          <w:b w:val="0"/>
          <w:noProof/>
          <w:kern w:val="2"/>
          <w:sz w:val="24"/>
          <w:szCs w:val="24"/>
          <w:lang w:eastAsia="en-AU"/>
          <w14:ligatures w14:val="standardContextual"/>
        </w:rPr>
      </w:pPr>
      <w:hyperlink w:anchor="_Toc227062865" w:history="1">
        <w:r w:rsidRPr="00DC4DDA">
          <w:rPr>
            <w:rStyle w:val="Hyperlink"/>
            <w:noProof/>
            <w14:scene3d>
              <w14:camera w14:prst="orthographicFront"/>
              <w14:lightRig w14:rig="threePt" w14:dir="t">
                <w14:rot w14:lat="0" w14:lon="0" w14:rev="0"/>
              </w14:lightRig>
            </w14:scene3d>
          </w:rPr>
          <w:t>11.2</w:t>
        </w:r>
        <w:r>
          <w:rPr>
            <w:rFonts w:eastAsiaTheme="minorEastAsia"/>
            <w:b w:val="0"/>
            <w:noProof/>
            <w:kern w:val="2"/>
            <w:sz w:val="24"/>
            <w:szCs w:val="24"/>
            <w:lang w:eastAsia="en-AU"/>
            <w14:ligatures w14:val="standardContextual"/>
          </w:rPr>
          <w:tab/>
        </w:r>
        <w:r w:rsidRPr="00DC4DDA">
          <w:rPr>
            <w:rStyle w:val="Hyperlink"/>
            <w:noProof/>
          </w:rPr>
          <w:t>Critical Incident Management</w:t>
        </w:r>
        <w:r>
          <w:rPr>
            <w:noProof/>
            <w:webHidden/>
          </w:rPr>
          <w:tab/>
        </w:r>
        <w:r>
          <w:rPr>
            <w:noProof/>
            <w:webHidden/>
          </w:rPr>
          <w:fldChar w:fldCharType="begin"/>
        </w:r>
        <w:r>
          <w:rPr>
            <w:noProof/>
            <w:webHidden/>
          </w:rPr>
          <w:instrText xml:space="preserve"> PAGEREF _Toc227062865 \h </w:instrText>
        </w:r>
        <w:r>
          <w:rPr>
            <w:noProof/>
            <w:webHidden/>
          </w:rPr>
        </w:r>
        <w:r>
          <w:rPr>
            <w:noProof/>
            <w:webHidden/>
          </w:rPr>
          <w:fldChar w:fldCharType="separate"/>
        </w:r>
        <w:r>
          <w:rPr>
            <w:noProof/>
            <w:webHidden/>
          </w:rPr>
          <w:t>81</w:t>
        </w:r>
        <w:r>
          <w:rPr>
            <w:noProof/>
            <w:webHidden/>
          </w:rPr>
          <w:fldChar w:fldCharType="end"/>
        </w:r>
      </w:hyperlink>
    </w:p>
    <w:p w14:paraId="39B40EEE" w14:textId="6DB4A0FB" w:rsidR="00556104" w:rsidRDefault="00556104">
      <w:pPr>
        <w:pStyle w:val="TOC2"/>
        <w:rPr>
          <w:rFonts w:eastAsiaTheme="minorEastAsia"/>
          <w:b w:val="0"/>
          <w:noProof/>
          <w:kern w:val="2"/>
          <w:sz w:val="24"/>
          <w:szCs w:val="24"/>
          <w:lang w:eastAsia="en-AU"/>
          <w14:ligatures w14:val="standardContextual"/>
        </w:rPr>
      </w:pPr>
      <w:hyperlink w:anchor="_Toc227062866" w:history="1">
        <w:r w:rsidRPr="00DC4DDA">
          <w:rPr>
            <w:rStyle w:val="Hyperlink"/>
            <w:noProof/>
            <w14:scene3d>
              <w14:camera w14:prst="orthographicFront"/>
              <w14:lightRig w14:rig="threePt" w14:dir="t">
                <w14:rot w14:lat="0" w14:lon="0" w14:rev="0"/>
              </w14:lightRig>
            </w14:scene3d>
          </w:rPr>
          <w:t>11.3</w:t>
        </w:r>
        <w:r>
          <w:rPr>
            <w:rFonts w:eastAsiaTheme="minorEastAsia"/>
            <w:b w:val="0"/>
            <w:noProof/>
            <w:kern w:val="2"/>
            <w:sz w:val="24"/>
            <w:szCs w:val="24"/>
            <w:lang w:eastAsia="en-AU"/>
            <w14:ligatures w14:val="standardContextual"/>
          </w:rPr>
          <w:tab/>
        </w:r>
        <w:r w:rsidRPr="00DC4DDA">
          <w:rPr>
            <w:rStyle w:val="Hyperlink"/>
            <w:noProof/>
          </w:rPr>
          <w:t>Injury Management and Rehabilitation</w:t>
        </w:r>
        <w:r>
          <w:rPr>
            <w:noProof/>
            <w:webHidden/>
          </w:rPr>
          <w:tab/>
        </w:r>
        <w:r>
          <w:rPr>
            <w:noProof/>
            <w:webHidden/>
          </w:rPr>
          <w:fldChar w:fldCharType="begin"/>
        </w:r>
        <w:r>
          <w:rPr>
            <w:noProof/>
            <w:webHidden/>
          </w:rPr>
          <w:instrText xml:space="preserve"> PAGEREF _Toc227062866 \h </w:instrText>
        </w:r>
        <w:r>
          <w:rPr>
            <w:noProof/>
            <w:webHidden/>
          </w:rPr>
        </w:r>
        <w:r>
          <w:rPr>
            <w:noProof/>
            <w:webHidden/>
          </w:rPr>
          <w:fldChar w:fldCharType="separate"/>
        </w:r>
        <w:r>
          <w:rPr>
            <w:noProof/>
            <w:webHidden/>
          </w:rPr>
          <w:t>82</w:t>
        </w:r>
        <w:r>
          <w:rPr>
            <w:noProof/>
            <w:webHidden/>
          </w:rPr>
          <w:fldChar w:fldCharType="end"/>
        </w:r>
      </w:hyperlink>
    </w:p>
    <w:p w14:paraId="4BAD84F2" w14:textId="586BA293" w:rsidR="00556104" w:rsidRDefault="00556104">
      <w:pPr>
        <w:pStyle w:val="TOC2"/>
        <w:rPr>
          <w:rFonts w:eastAsiaTheme="minorEastAsia"/>
          <w:b w:val="0"/>
          <w:noProof/>
          <w:kern w:val="2"/>
          <w:sz w:val="24"/>
          <w:szCs w:val="24"/>
          <w:lang w:eastAsia="en-AU"/>
          <w14:ligatures w14:val="standardContextual"/>
        </w:rPr>
      </w:pPr>
      <w:hyperlink w:anchor="_Toc227062867" w:history="1">
        <w:r w:rsidRPr="00DC4DDA">
          <w:rPr>
            <w:rStyle w:val="Hyperlink"/>
            <w:noProof/>
            <w14:scene3d>
              <w14:camera w14:prst="orthographicFront"/>
              <w14:lightRig w14:rig="threePt" w14:dir="t">
                <w14:rot w14:lat="0" w14:lon="0" w14:rev="0"/>
              </w14:lightRig>
            </w14:scene3d>
          </w:rPr>
          <w:t>11.4</w:t>
        </w:r>
        <w:r>
          <w:rPr>
            <w:rFonts w:eastAsiaTheme="minorEastAsia"/>
            <w:b w:val="0"/>
            <w:noProof/>
            <w:kern w:val="2"/>
            <w:sz w:val="24"/>
            <w:szCs w:val="24"/>
            <w:lang w:eastAsia="en-AU"/>
            <w14:ligatures w14:val="standardContextual"/>
          </w:rPr>
          <w:tab/>
        </w:r>
        <w:r w:rsidRPr="00DC4DDA">
          <w:rPr>
            <w:rStyle w:val="Hyperlink"/>
            <w:noProof/>
          </w:rPr>
          <w:t>Incident Reporting</w:t>
        </w:r>
        <w:r>
          <w:rPr>
            <w:noProof/>
            <w:webHidden/>
          </w:rPr>
          <w:tab/>
        </w:r>
        <w:r>
          <w:rPr>
            <w:noProof/>
            <w:webHidden/>
          </w:rPr>
          <w:fldChar w:fldCharType="begin"/>
        </w:r>
        <w:r>
          <w:rPr>
            <w:noProof/>
            <w:webHidden/>
          </w:rPr>
          <w:instrText xml:space="preserve"> PAGEREF _Toc227062867 \h </w:instrText>
        </w:r>
        <w:r>
          <w:rPr>
            <w:noProof/>
            <w:webHidden/>
          </w:rPr>
        </w:r>
        <w:r>
          <w:rPr>
            <w:noProof/>
            <w:webHidden/>
          </w:rPr>
          <w:fldChar w:fldCharType="separate"/>
        </w:r>
        <w:r>
          <w:rPr>
            <w:noProof/>
            <w:webHidden/>
          </w:rPr>
          <w:t>82</w:t>
        </w:r>
        <w:r>
          <w:rPr>
            <w:noProof/>
            <w:webHidden/>
          </w:rPr>
          <w:fldChar w:fldCharType="end"/>
        </w:r>
      </w:hyperlink>
    </w:p>
    <w:p w14:paraId="5AD21280" w14:textId="69577C3F" w:rsidR="00556104" w:rsidRDefault="00556104">
      <w:pPr>
        <w:pStyle w:val="TOC2"/>
        <w:rPr>
          <w:rFonts w:eastAsiaTheme="minorEastAsia"/>
          <w:b w:val="0"/>
          <w:noProof/>
          <w:kern w:val="2"/>
          <w:sz w:val="24"/>
          <w:szCs w:val="24"/>
          <w:lang w:eastAsia="en-AU"/>
          <w14:ligatures w14:val="standardContextual"/>
        </w:rPr>
      </w:pPr>
      <w:hyperlink w:anchor="_Toc227062868" w:history="1">
        <w:r w:rsidRPr="00DC4DDA">
          <w:rPr>
            <w:rStyle w:val="Hyperlink"/>
            <w:noProof/>
            <w14:scene3d>
              <w14:camera w14:prst="orthographicFront"/>
              <w14:lightRig w14:rig="threePt" w14:dir="t">
                <w14:rot w14:lat="0" w14:lon="0" w14:rev="0"/>
              </w14:lightRig>
            </w14:scene3d>
          </w:rPr>
          <w:t>11.5</w:t>
        </w:r>
        <w:r>
          <w:rPr>
            <w:rFonts w:eastAsiaTheme="minorEastAsia"/>
            <w:b w:val="0"/>
            <w:noProof/>
            <w:kern w:val="2"/>
            <w:sz w:val="24"/>
            <w:szCs w:val="24"/>
            <w:lang w:eastAsia="en-AU"/>
            <w14:ligatures w14:val="standardContextual"/>
          </w:rPr>
          <w:tab/>
        </w:r>
        <w:r w:rsidRPr="00DC4DDA">
          <w:rPr>
            <w:rStyle w:val="Hyperlink"/>
            <w:noProof/>
          </w:rPr>
          <w:t>Incident Investigation</w:t>
        </w:r>
        <w:r>
          <w:rPr>
            <w:noProof/>
            <w:webHidden/>
          </w:rPr>
          <w:tab/>
        </w:r>
        <w:r>
          <w:rPr>
            <w:noProof/>
            <w:webHidden/>
          </w:rPr>
          <w:fldChar w:fldCharType="begin"/>
        </w:r>
        <w:r>
          <w:rPr>
            <w:noProof/>
            <w:webHidden/>
          </w:rPr>
          <w:instrText xml:space="preserve"> PAGEREF _Toc227062868 \h </w:instrText>
        </w:r>
        <w:r>
          <w:rPr>
            <w:noProof/>
            <w:webHidden/>
          </w:rPr>
        </w:r>
        <w:r>
          <w:rPr>
            <w:noProof/>
            <w:webHidden/>
          </w:rPr>
          <w:fldChar w:fldCharType="separate"/>
        </w:r>
        <w:r>
          <w:rPr>
            <w:noProof/>
            <w:webHidden/>
          </w:rPr>
          <w:t>83</w:t>
        </w:r>
        <w:r>
          <w:rPr>
            <w:noProof/>
            <w:webHidden/>
          </w:rPr>
          <w:fldChar w:fldCharType="end"/>
        </w:r>
      </w:hyperlink>
    </w:p>
    <w:p w14:paraId="481CA97E" w14:textId="17310D6B" w:rsidR="00556104" w:rsidRDefault="00556104">
      <w:pPr>
        <w:pStyle w:val="TOC1"/>
        <w:rPr>
          <w:rFonts w:eastAsiaTheme="minorEastAsia"/>
          <w:b w:val="0"/>
          <w:noProof/>
          <w:kern w:val="2"/>
          <w:sz w:val="24"/>
          <w:szCs w:val="24"/>
          <w:lang w:eastAsia="en-AU"/>
          <w14:ligatures w14:val="standardContextual"/>
        </w:rPr>
      </w:pPr>
      <w:hyperlink w:anchor="_Toc227062869" w:history="1">
        <w:r w:rsidRPr="00DC4DDA">
          <w:rPr>
            <w:rStyle w:val="Hyperlink"/>
            <w:noProof/>
          </w:rPr>
          <w:t>12</w:t>
        </w:r>
        <w:r>
          <w:rPr>
            <w:rFonts w:eastAsiaTheme="minorEastAsia"/>
            <w:b w:val="0"/>
            <w:noProof/>
            <w:kern w:val="2"/>
            <w:sz w:val="24"/>
            <w:szCs w:val="24"/>
            <w:lang w:eastAsia="en-AU"/>
            <w14:ligatures w14:val="standardContextual"/>
          </w:rPr>
          <w:tab/>
        </w:r>
        <w:r w:rsidRPr="00DC4DDA">
          <w:rPr>
            <w:rStyle w:val="Hyperlink"/>
            <w:noProof/>
          </w:rPr>
          <w:t>Monitoring, Auditing and Review</w:t>
        </w:r>
        <w:r>
          <w:rPr>
            <w:noProof/>
            <w:webHidden/>
          </w:rPr>
          <w:tab/>
        </w:r>
        <w:r>
          <w:rPr>
            <w:noProof/>
            <w:webHidden/>
          </w:rPr>
          <w:fldChar w:fldCharType="begin"/>
        </w:r>
        <w:r>
          <w:rPr>
            <w:noProof/>
            <w:webHidden/>
          </w:rPr>
          <w:instrText xml:space="preserve"> PAGEREF _Toc227062869 \h </w:instrText>
        </w:r>
        <w:r>
          <w:rPr>
            <w:noProof/>
            <w:webHidden/>
          </w:rPr>
        </w:r>
        <w:r>
          <w:rPr>
            <w:noProof/>
            <w:webHidden/>
          </w:rPr>
          <w:fldChar w:fldCharType="separate"/>
        </w:r>
        <w:r>
          <w:rPr>
            <w:noProof/>
            <w:webHidden/>
          </w:rPr>
          <w:t>84</w:t>
        </w:r>
        <w:r>
          <w:rPr>
            <w:noProof/>
            <w:webHidden/>
          </w:rPr>
          <w:fldChar w:fldCharType="end"/>
        </w:r>
      </w:hyperlink>
    </w:p>
    <w:p w14:paraId="0E9F1D52" w14:textId="5957B471" w:rsidR="00556104" w:rsidRDefault="00556104">
      <w:pPr>
        <w:pStyle w:val="TOC2"/>
        <w:rPr>
          <w:rFonts w:eastAsiaTheme="minorEastAsia"/>
          <w:b w:val="0"/>
          <w:noProof/>
          <w:kern w:val="2"/>
          <w:sz w:val="24"/>
          <w:szCs w:val="24"/>
          <w:lang w:eastAsia="en-AU"/>
          <w14:ligatures w14:val="standardContextual"/>
        </w:rPr>
      </w:pPr>
      <w:hyperlink w:anchor="_Toc227062870" w:history="1">
        <w:r w:rsidRPr="00DC4DDA">
          <w:rPr>
            <w:rStyle w:val="Hyperlink"/>
            <w:noProof/>
            <w14:scene3d>
              <w14:camera w14:prst="orthographicFront"/>
              <w14:lightRig w14:rig="threePt" w14:dir="t">
                <w14:rot w14:lat="0" w14:lon="0" w14:rev="0"/>
              </w14:lightRig>
            </w14:scene3d>
          </w:rPr>
          <w:t>12.1</w:t>
        </w:r>
        <w:r>
          <w:rPr>
            <w:rFonts w:eastAsiaTheme="minorEastAsia"/>
            <w:b w:val="0"/>
            <w:noProof/>
            <w:kern w:val="2"/>
            <w:sz w:val="24"/>
            <w:szCs w:val="24"/>
            <w:lang w:eastAsia="en-AU"/>
            <w14:ligatures w14:val="standardContextual"/>
          </w:rPr>
          <w:tab/>
        </w:r>
        <w:r w:rsidRPr="00DC4DDA">
          <w:rPr>
            <w:rStyle w:val="Hyperlink"/>
            <w:noProof/>
          </w:rPr>
          <w:t>Daily Safety Report</w:t>
        </w:r>
        <w:r>
          <w:rPr>
            <w:noProof/>
            <w:webHidden/>
          </w:rPr>
          <w:tab/>
        </w:r>
        <w:r>
          <w:rPr>
            <w:noProof/>
            <w:webHidden/>
          </w:rPr>
          <w:fldChar w:fldCharType="begin"/>
        </w:r>
        <w:r>
          <w:rPr>
            <w:noProof/>
            <w:webHidden/>
          </w:rPr>
          <w:instrText xml:space="preserve"> PAGEREF _Toc227062870 \h </w:instrText>
        </w:r>
        <w:r>
          <w:rPr>
            <w:noProof/>
            <w:webHidden/>
          </w:rPr>
        </w:r>
        <w:r>
          <w:rPr>
            <w:noProof/>
            <w:webHidden/>
          </w:rPr>
          <w:fldChar w:fldCharType="separate"/>
        </w:r>
        <w:r>
          <w:rPr>
            <w:noProof/>
            <w:webHidden/>
          </w:rPr>
          <w:t>84</w:t>
        </w:r>
        <w:r>
          <w:rPr>
            <w:noProof/>
            <w:webHidden/>
          </w:rPr>
          <w:fldChar w:fldCharType="end"/>
        </w:r>
      </w:hyperlink>
    </w:p>
    <w:p w14:paraId="09347E67" w14:textId="11E9DE95" w:rsidR="00556104" w:rsidRDefault="00556104">
      <w:pPr>
        <w:pStyle w:val="TOC2"/>
        <w:rPr>
          <w:rFonts w:eastAsiaTheme="minorEastAsia"/>
          <w:b w:val="0"/>
          <w:noProof/>
          <w:kern w:val="2"/>
          <w:sz w:val="24"/>
          <w:szCs w:val="24"/>
          <w:lang w:eastAsia="en-AU"/>
          <w14:ligatures w14:val="standardContextual"/>
        </w:rPr>
      </w:pPr>
      <w:hyperlink w:anchor="_Toc227062871" w:history="1">
        <w:r w:rsidRPr="00DC4DDA">
          <w:rPr>
            <w:rStyle w:val="Hyperlink"/>
            <w:noProof/>
            <w14:scene3d>
              <w14:camera w14:prst="orthographicFront"/>
              <w14:lightRig w14:rig="threePt" w14:dir="t">
                <w14:rot w14:lat="0" w14:lon="0" w14:rev="0"/>
              </w14:lightRig>
            </w14:scene3d>
          </w:rPr>
          <w:t>12.2</w:t>
        </w:r>
        <w:r>
          <w:rPr>
            <w:rFonts w:eastAsiaTheme="minorEastAsia"/>
            <w:b w:val="0"/>
            <w:noProof/>
            <w:kern w:val="2"/>
            <w:sz w:val="24"/>
            <w:szCs w:val="24"/>
            <w:lang w:eastAsia="en-AU"/>
            <w14:ligatures w14:val="standardContextual"/>
          </w:rPr>
          <w:tab/>
        </w:r>
        <w:r w:rsidRPr="00DC4DDA">
          <w:rPr>
            <w:rStyle w:val="Hyperlink"/>
            <w:noProof/>
          </w:rPr>
          <w:t>Monthly HSE Performance Report</w:t>
        </w:r>
        <w:r>
          <w:rPr>
            <w:noProof/>
            <w:webHidden/>
          </w:rPr>
          <w:tab/>
        </w:r>
        <w:r>
          <w:rPr>
            <w:noProof/>
            <w:webHidden/>
          </w:rPr>
          <w:fldChar w:fldCharType="begin"/>
        </w:r>
        <w:r>
          <w:rPr>
            <w:noProof/>
            <w:webHidden/>
          </w:rPr>
          <w:instrText xml:space="preserve"> PAGEREF _Toc227062871 \h </w:instrText>
        </w:r>
        <w:r>
          <w:rPr>
            <w:noProof/>
            <w:webHidden/>
          </w:rPr>
        </w:r>
        <w:r>
          <w:rPr>
            <w:noProof/>
            <w:webHidden/>
          </w:rPr>
          <w:fldChar w:fldCharType="separate"/>
        </w:r>
        <w:r>
          <w:rPr>
            <w:noProof/>
            <w:webHidden/>
          </w:rPr>
          <w:t>84</w:t>
        </w:r>
        <w:r>
          <w:rPr>
            <w:noProof/>
            <w:webHidden/>
          </w:rPr>
          <w:fldChar w:fldCharType="end"/>
        </w:r>
      </w:hyperlink>
    </w:p>
    <w:p w14:paraId="3DE1DDF4" w14:textId="05A38287" w:rsidR="00556104" w:rsidRDefault="00556104">
      <w:pPr>
        <w:pStyle w:val="TOC2"/>
        <w:rPr>
          <w:rFonts w:eastAsiaTheme="minorEastAsia"/>
          <w:b w:val="0"/>
          <w:noProof/>
          <w:kern w:val="2"/>
          <w:sz w:val="24"/>
          <w:szCs w:val="24"/>
          <w:lang w:eastAsia="en-AU"/>
          <w14:ligatures w14:val="standardContextual"/>
        </w:rPr>
      </w:pPr>
      <w:hyperlink w:anchor="_Toc227062872" w:history="1">
        <w:r w:rsidRPr="00DC4DDA">
          <w:rPr>
            <w:rStyle w:val="Hyperlink"/>
            <w:noProof/>
            <w14:scene3d>
              <w14:camera w14:prst="orthographicFront"/>
              <w14:lightRig w14:rig="threePt" w14:dir="t">
                <w14:rot w14:lat="0" w14:lon="0" w14:rev="0"/>
              </w14:lightRig>
            </w14:scene3d>
          </w:rPr>
          <w:t>12.3</w:t>
        </w:r>
        <w:r>
          <w:rPr>
            <w:rFonts w:eastAsiaTheme="minorEastAsia"/>
            <w:b w:val="0"/>
            <w:noProof/>
            <w:kern w:val="2"/>
            <w:sz w:val="24"/>
            <w:szCs w:val="24"/>
            <w:lang w:eastAsia="en-AU"/>
            <w14:ligatures w14:val="standardContextual"/>
          </w:rPr>
          <w:tab/>
        </w:r>
        <w:r w:rsidRPr="00DC4DDA">
          <w:rPr>
            <w:rStyle w:val="Hyperlink"/>
            <w:noProof/>
          </w:rPr>
          <w:t>Workplace Inspections</w:t>
        </w:r>
        <w:r>
          <w:rPr>
            <w:noProof/>
            <w:webHidden/>
          </w:rPr>
          <w:tab/>
        </w:r>
        <w:r>
          <w:rPr>
            <w:noProof/>
            <w:webHidden/>
          </w:rPr>
          <w:fldChar w:fldCharType="begin"/>
        </w:r>
        <w:r>
          <w:rPr>
            <w:noProof/>
            <w:webHidden/>
          </w:rPr>
          <w:instrText xml:space="preserve"> PAGEREF _Toc227062872 \h </w:instrText>
        </w:r>
        <w:r>
          <w:rPr>
            <w:noProof/>
            <w:webHidden/>
          </w:rPr>
        </w:r>
        <w:r>
          <w:rPr>
            <w:noProof/>
            <w:webHidden/>
          </w:rPr>
          <w:fldChar w:fldCharType="separate"/>
        </w:r>
        <w:r>
          <w:rPr>
            <w:noProof/>
            <w:webHidden/>
          </w:rPr>
          <w:t>85</w:t>
        </w:r>
        <w:r>
          <w:rPr>
            <w:noProof/>
            <w:webHidden/>
          </w:rPr>
          <w:fldChar w:fldCharType="end"/>
        </w:r>
      </w:hyperlink>
    </w:p>
    <w:p w14:paraId="1D0CBDBF" w14:textId="7B78AB7A" w:rsidR="00556104" w:rsidRDefault="00556104">
      <w:pPr>
        <w:pStyle w:val="TOC2"/>
        <w:rPr>
          <w:rFonts w:eastAsiaTheme="minorEastAsia"/>
          <w:b w:val="0"/>
          <w:noProof/>
          <w:kern w:val="2"/>
          <w:sz w:val="24"/>
          <w:szCs w:val="24"/>
          <w:lang w:eastAsia="en-AU"/>
          <w14:ligatures w14:val="standardContextual"/>
        </w:rPr>
      </w:pPr>
      <w:hyperlink w:anchor="_Toc227062873" w:history="1">
        <w:r w:rsidRPr="00DC4DDA">
          <w:rPr>
            <w:rStyle w:val="Hyperlink"/>
            <w:noProof/>
            <w14:scene3d>
              <w14:camera w14:prst="orthographicFront"/>
              <w14:lightRig w14:rig="threePt" w14:dir="t">
                <w14:rot w14:lat="0" w14:lon="0" w14:rev="0"/>
              </w14:lightRig>
            </w14:scene3d>
          </w:rPr>
          <w:t>12.4</w:t>
        </w:r>
        <w:r>
          <w:rPr>
            <w:rFonts w:eastAsiaTheme="minorEastAsia"/>
            <w:b w:val="0"/>
            <w:noProof/>
            <w:kern w:val="2"/>
            <w:sz w:val="24"/>
            <w:szCs w:val="24"/>
            <w:lang w:eastAsia="en-AU"/>
            <w14:ligatures w14:val="standardContextual"/>
          </w:rPr>
          <w:tab/>
        </w:r>
        <w:r w:rsidRPr="00DC4DDA">
          <w:rPr>
            <w:rStyle w:val="Hyperlink"/>
            <w:noProof/>
          </w:rPr>
          <w:t>Audits</w:t>
        </w:r>
        <w:r>
          <w:rPr>
            <w:noProof/>
            <w:webHidden/>
          </w:rPr>
          <w:tab/>
        </w:r>
        <w:r>
          <w:rPr>
            <w:noProof/>
            <w:webHidden/>
          </w:rPr>
          <w:fldChar w:fldCharType="begin"/>
        </w:r>
        <w:r>
          <w:rPr>
            <w:noProof/>
            <w:webHidden/>
          </w:rPr>
          <w:instrText xml:space="preserve"> PAGEREF _Toc227062873 \h </w:instrText>
        </w:r>
        <w:r>
          <w:rPr>
            <w:noProof/>
            <w:webHidden/>
          </w:rPr>
        </w:r>
        <w:r>
          <w:rPr>
            <w:noProof/>
            <w:webHidden/>
          </w:rPr>
          <w:fldChar w:fldCharType="separate"/>
        </w:r>
        <w:r>
          <w:rPr>
            <w:noProof/>
            <w:webHidden/>
          </w:rPr>
          <w:t>85</w:t>
        </w:r>
        <w:r>
          <w:rPr>
            <w:noProof/>
            <w:webHidden/>
          </w:rPr>
          <w:fldChar w:fldCharType="end"/>
        </w:r>
      </w:hyperlink>
    </w:p>
    <w:p w14:paraId="0CD815A4" w14:textId="368A58AB" w:rsidR="00556104" w:rsidRDefault="00556104">
      <w:pPr>
        <w:pStyle w:val="TOC2"/>
        <w:rPr>
          <w:rFonts w:eastAsiaTheme="minorEastAsia"/>
          <w:b w:val="0"/>
          <w:noProof/>
          <w:kern w:val="2"/>
          <w:sz w:val="24"/>
          <w:szCs w:val="24"/>
          <w:lang w:eastAsia="en-AU"/>
          <w14:ligatures w14:val="standardContextual"/>
        </w:rPr>
      </w:pPr>
      <w:hyperlink w:anchor="_Toc227062874" w:history="1">
        <w:r w:rsidRPr="00DC4DDA">
          <w:rPr>
            <w:rStyle w:val="Hyperlink"/>
            <w:noProof/>
            <w14:scene3d>
              <w14:camera w14:prst="orthographicFront"/>
              <w14:lightRig w14:rig="threePt" w14:dir="t">
                <w14:rot w14:lat="0" w14:lon="0" w14:rev="0"/>
              </w14:lightRig>
            </w14:scene3d>
          </w:rPr>
          <w:t>12.5</w:t>
        </w:r>
        <w:r>
          <w:rPr>
            <w:rFonts w:eastAsiaTheme="minorEastAsia"/>
            <w:b w:val="0"/>
            <w:noProof/>
            <w:kern w:val="2"/>
            <w:sz w:val="24"/>
            <w:szCs w:val="24"/>
            <w:lang w:eastAsia="en-AU"/>
            <w14:ligatures w14:val="standardContextual"/>
          </w:rPr>
          <w:tab/>
        </w:r>
        <w:r w:rsidRPr="00DC4DDA">
          <w:rPr>
            <w:rStyle w:val="Hyperlink"/>
            <w:noProof/>
          </w:rPr>
          <w:t>HSE Non-Conformance and Corrective Actions</w:t>
        </w:r>
        <w:r>
          <w:rPr>
            <w:noProof/>
            <w:webHidden/>
          </w:rPr>
          <w:tab/>
        </w:r>
        <w:r>
          <w:rPr>
            <w:noProof/>
            <w:webHidden/>
          </w:rPr>
          <w:fldChar w:fldCharType="begin"/>
        </w:r>
        <w:r>
          <w:rPr>
            <w:noProof/>
            <w:webHidden/>
          </w:rPr>
          <w:instrText xml:space="preserve"> PAGEREF _Toc227062874 \h </w:instrText>
        </w:r>
        <w:r>
          <w:rPr>
            <w:noProof/>
            <w:webHidden/>
          </w:rPr>
        </w:r>
        <w:r>
          <w:rPr>
            <w:noProof/>
            <w:webHidden/>
          </w:rPr>
          <w:fldChar w:fldCharType="separate"/>
        </w:r>
        <w:r>
          <w:rPr>
            <w:noProof/>
            <w:webHidden/>
          </w:rPr>
          <w:t>86</w:t>
        </w:r>
        <w:r>
          <w:rPr>
            <w:noProof/>
            <w:webHidden/>
          </w:rPr>
          <w:fldChar w:fldCharType="end"/>
        </w:r>
      </w:hyperlink>
    </w:p>
    <w:p w14:paraId="58C2F278" w14:textId="4CC9CFC1" w:rsidR="00556104" w:rsidRDefault="00556104">
      <w:pPr>
        <w:pStyle w:val="TOC2"/>
        <w:rPr>
          <w:rFonts w:eastAsiaTheme="minorEastAsia"/>
          <w:b w:val="0"/>
          <w:noProof/>
          <w:kern w:val="2"/>
          <w:sz w:val="24"/>
          <w:szCs w:val="24"/>
          <w:lang w:eastAsia="en-AU"/>
          <w14:ligatures w14:val="standardContextual"/>
        </w:rPr>
      </w:pPr>
      <w:hyperlink w:anchor="_Toc227062875" w:history="1">
        <w:r w:rsidRPr="00DC4DDA">
          <w:rPr>
            <w:rStyle w:val="Hyperlink"/>
            <w:noProof/>
            <w14:scene3d>
              <w14:camera w14:prst="orthographicFront"/>
              <w14:lightRig w14:rig="threePt" w14:dir="t">
                <w14:rot w14:lat="0" w14:lon="0" w14:rev="0"/>
              </w14:lightRig>
            </w14:scene3d>
          </w:rPr>
          <w:t>12.6</w:t>
        </w:r>
        <w:r>
          <w:rPr>
            <w:rFonts w:eastAsiaTheme="minorEastAsia"/>
            <w:b w:val="0"/>
            <w:noProof/>
            <w:kern w:val="2"/>
            <w:sz w:val="24"/>
            <w:szCs w:val="24"/>
            <w:lang w:eastAsia="en-AU"/>
            <w14:ligatures w14:val="standardContextual"/>
          </w:rPr>
          <w:tab/>
        </w:r>
        <w:r w:rsidRPr="00DC4DDA">
          <w:rPr>
            <w:rStyle w:val="Hyperlink"/>
            <w:noProof/>
          </w:rPr>
          <w:t>Project Close Out Report</w:t>
        </w:r>
        <w:r>
          <w:rPr>
            <w:noProof/>
            <w:webHidden/>
          </w:rPr>
          <w:tab/>
        </w:r>
        <w:r>
          <w:rPr>
            <w:noProof/>
            <w:webHidden/>
          </w:rPr>
          <w:fldChar w:fldCharType="begin"/>
        </w:r>
        <w:r>
          <w:rPr>
            <w:noProof/>
            <w:webHidden/>
          </w:rPr>
          <w:instrText xml:space="preserve"> PAGEREF _Toc227062875 \h </w:instrText>
        </w:r>
        <w:r>
          <w:rPr>
            <w:noProof/>
            <w:webHidden/>
          </w:rPr>
        </w:r>
        <w:r>
          <w:rPr>
            <w:noProof/>
            <w:webHidden/>
          </w:rPr>
          <w:fldChar w:fldCharType="separate"/>
        </w:r>
        <w:r>
          <w:rPr>
            <w:noProof/>
            <w:webHidden/>
          </w:rPr>
          <w:t>87</w:t>
        </w:r>
        <w:r>
          <w:rPr>
            <w:noProof/>
            <w:webHidden/>
          </w:rPr>
          <w:fldChar w:fldCharType="end"/>
        </w:r>
      </w:hyperlink>
    </w:p>
    <w:p w14:paraId="49DCC0C8" w14:textId="64A64889" w:rsidR="00556104" w:rsidRDefault="00556104">
      <w:pPr>
        <w:pStyle w:val="TOC1"/>
        <w:rPr>
          <w:rFonts w:eastAsiaTheme="minorEastAsia"/>
          <w:b w:val="0"/>
          <w:noProof/>
          <w:kern w:val="2"/>
          <w:sz w:val="24"/>
          <w:szCs w:val="24"/>
          <w:lang w:eastAsia="en-AU"/>
          <w14:ligatures w14:val="standardContextual"/>
        </w:rPr>
      </w:pPr>
      <w:hyperlink w:anchor="_Toc227062876" w:history="1">
        <w:r w:rsidRPr="00DC4DDA">
          <w:rPr>
            <w:rStyle w:val="Hyperlink"/>
            <w:noProof/>
          </w:rPr>
          <w:t>13</w:t>
        </w:r>
        <w:r>
          <w:rPr>
            <w:rFonts w:eastAsiaTheme="minorEastAsia"/>
            <w:b w:val="0"/>
            <w:noProof/>
            <w:kern w:val="2"/>
            <w:sz w:val="24"/>
            <w:szCs w:val="24"/>
            <w:lang w:eastAsia="en-AU"/>
            <w14:ligatures w14:val="standardContextual"/>
          </w:rPr>
          <w:tab/>
        </w:r>
        <w:r w:rsidRPr="00DC4DDA">
          <w:rPr>
            <w:rStyle w:val="Hyperlink"/>
            <w:noProof/>
          </w:rPr>
          <w:t>Management Review</w:t>
        </w:r>
        <w:r>
          <w:rPr>
            <w:noProof/>
            <w:webHidden/>
          </w:rPr>
          <w:tab/>
        </w:r>
        <w:r>
          <w:rPr>
            <w:noProof/>
            <w:webHidden/>
          </w:rPr>
          <w:fldChar w:fldCharType="begin"/>
        </w:r>
        <w:r>
          <w:rPr>
            <w:noProof/>
            <w:webHidden/>
          </w:rPr>
          <w:instrText xml:space="preserve"> PAGEREF _Toc227062876 \h </w:instrText>
        </w:r>
        <w:r>
          <w:rPr>
            <w:noProof/>
            <w:webHidden/>
          </w:rPr>
        </w:r>
        <w:r>
          <w:rPr>
            <w:noProof/>
            <w:webHidden/>
          </w:rPr>
          <w:fldChar w:fldCharType="separate"/>
        </w:r>
        <w:r>
          <w:rPr>
            <w:noProof/>
            <w:webHidden/>
          </w:rPr>
          <w:t>87</w:t>
        </w:r>
        <w:r>
          <w:rPr>
            <w:noProof/>
            <w:webHidden/>
          </w:rPr>
          <w:fldChar w:fldCharType="end"/>
        </w:r>
      </w:hyperlink>
    </w:p>
    <w:p w14:paraId="34DC94AB" w14:textId="7101420F" w:rsidR="00556104" w:rsidRDefault="00556104">
      <w:pPr>
        <w:pStyle w:val="TOC2"/>
        <w:rPr>
          <w:rFonts w:eastAsiaTheme="minorEastAsia"/>
          <w:b w:val="0"/>
          <w:noProof/>
          <w:kern w:val="2"/>
          <w:sz w:val="24"/>
          <w:szCs w:val="24"/>
          <w:lang w:eastAsia="en-AU"/>
          <w14:ligatures w14:val="standardContextual"/>
        </w:rPr>
      </w:pPr>
      <w:hyperlink w:anchor="_Toc227062877" w:history="1">
        <w:r w:rsidRPr="00DC4DDA">
          <w:rPr>
            <w:rStyle w:val="Hyperlink"/>
            <w:noProof/>
            <w14:scene3d>
              <w14:camera w14:prst="orthographicFront"/>
              <w14:lightRig w14:rig="threePt" w14:dir="t">
                <w14:rot w14:lat="0" w14:lon="0" w14:rev="0"/>
              </w14:lightRig>
            </w14:scene3d>
          </w:rPr>
          <w:t>13.1</w:t>
        </w:r>
        <w:r>
          <w:rPr>
            <w:rFonts w:eastAsiaTheme="minorEastAsia"/>
            <w:b w:val="0"/>
            <w:noProof/>
            <w:kern w:val="2"/>
            <w:sz w:val="24"/>
            <w:szCs w:val="24"/>
            <w:lang w:eastAsia="en-AU"/>
            <w14:ligatures w14:val="standardContextual"/>
          </w:rPr>
          <w:tab/>
        </w:r>
        <w:r w:rsidRPr="00DC4DDA">
          <w:rPr>
            <w:rStyle w:val="Hyperlink"/>
            <w:noProof/>
          </w:rPr>
          <w:t>HSE Management System Review</w:t>
        </w:r>
        <w:r>
          <w:rPr>
            <w:noProof/>
            <w:webHidden/>
          </w:rPr>
          <w:tab/>
        </w:r>
        <w:r>
          <w:rPr>
            <w:noProof/>
            <w:webHidden/>
          </w:rPr>
          <w:fldChar w:fldCharType="begin"/>
        </w:r>
        <w:r>
          <w:rPr>
            <w:noProof/>
            <w:webHidden/>
          </w:rPr>
          <w:instrText xml:space="preserve"> PAGEREF _Toc227062877 \h </w:instrText>
        </w:r>
        <w:r>
          <w:rPr>
            <w:noProof/>
            <w:webHidden/>
          </w:rPr>
        </w:r>
        <w:r>
          <w:rPr>
            <w:noProof/>
            <w:webHidden/>
          </w:rPr>
          <w:fldChar w:fldCharType="separate"/>
        </w:r>
        <w:r>
          <w:rPr>
            <w:noProof/>
            <w:webHidden/>
          </w:rPr>
          <w:t>87</w:t>
        </w:r>
        <w:r>
          <w:rPr>
            <w:noProof/>
            <w:webHidden/>
          </w:rPr>
          <w:fldChar w:fldCharType="end"/>
        </w:r>
      </w:hyperlink>
    </w:p>
    <w:p w14:paraId="0D404010" w14:textId="1733DF44" w:rsidR="00556104" w:rsidRDefault="00556104">
      <w:pPr>
        <w:pStyle w:val="TOC2"/>
        <w:rPr>
          <w:rFonts w:eastAsiaTheme="minorEastAsia"/>
          <w:b w:val="0"/>
          <w:noProof/>
          <w:kern w:val="2"/>
          <w:sz w:val="24"/>
          <w:szCs w:val="24"/>
          <w:lang w:eastAsia="en-AU"/>
          <w14:ligatures w14:val="standardContextual"/>
        </w:rPr>
      </w:pPr>
      <w:hyperlink w:anchor="_Toc227062878" w:history="1">
        <w:r w:rsidRPr="00DC4DDA">
          <w:rPr>
            <w:rStyle w:val="Hyperlink"/>
            <w:noProof/>
            <w14:scene3d>
              <w14:camera w14:prst="orthographicFront"/>
              <w14:lightRig w14:rig="threePt" w14:dir="t">
                <w14:rot w14:lat="0" w14:lon="0" w14:rev="0"/>
              </w14:lightRig>
            </w14:scene3d>
          </w:rPr>
          <w:t>13.2</w:t>
        </w:r>
        <w:r>
          <w:rPr>
            <w:rFonts w:eastAsiaTheme="minorEastAsia"/>
            <w:b w:val="0"/>
            <w:noProof/>
            <w:kern w:val="2"/>
            <w:sz w:val="24"/>
            <w:szCs w:val="24"/>
            <w:lang w:eastAsia="en-AU"/>
            <w14:ligatures w14:val="standardContextual"/>
          </w:rPr>
          <w:tab/>
        </w:r>
        <w:r w:rsidRPr="00DC4DDA">
          <w:rPr>
            <w:rStyle w:val="Hyperlink"/>
            <w:noProof/>
          </w:rPr>
          <w:t>Executive Management Review</w:t>
        </w:r>
        <w:r>
          <w:rPr>
            <w:noProof/>
            <w:webHidden/>
          </w:rPr>
          <w:tab/>
        </w:r>
        <w:r>
          <w:rPr>
            <w:noProof/>
            <w:webHidden/>
          </w:rPr>
          <w:fldChar w:fldCharType="begin"/>
        </w:r>
        <w:r>
          <w:rPr>
            <w:noProof/>
            <w:webHidden/>
          </w:rPr>
          <w:instrText xml:space="preserve"> PAGEREF _Toc227062878 \h </w:instrText>
        </w:r>
        <w:r>
          <w:rPr>
            <w:noProof/>
            <w:webHidden/>
          </w:rPr>
        </w:r>
        <w:r>
          <w:rPr>
            <w:noProof/>
            <w:webHidden/>
          </w:rPr>
          <w:fldChar w:fldCharType="separate"/>
        </w:r>
        <w:r>
          <w:rPr>
            <w:noProof/>
            <w:webHidden/>
          </w:rPr>
          <w:t>88</w:t>
        </w:r>
        <w:r>
          <w:rPr>
            <w:noProof/>
            <w:webHidden/>
          </w:rPr>
          <w:fldChar w:fldCharType="end"/>
        </w:r>
      </w:hyperlink>
    </w:p>
    <w:p w14:paraId="74E6546A" w14:textId="3C9101C5" w:rsidR="00556104" w:rsidRDefault="00556104">
      <w:pPr>
        <w:pStyle w:val="TOC1"/>
        <w:rPr>
          <w:rFonts w:eastAsiaTheme="minorEastAsia"/>
          <w:b w:val="0"/>
          <w:noProof/>
          <w:kern w:val="2"/>
          <w:sz w:val="24"/>
          <w:szCs w:val="24"/>
          <w:lang w:eastAsia="en-AU"/>
          <w14:ligatures w14:val="standardContextual"/>
        </w:rPr>
      </w:pPr>
      <w:hyperlink w:anchor="_Toc227062879" w:history="1">
        <w:r w:rsidRPr="00DC4DDA">
          <w:rPr>
            <w:rStyle w:val="Hyperlink"/>
            <w:noProof/>
          </w:rPr>
          <w:t>Appendix A - Responsibility Statements</w:t>
        </w:r>
        <w:r>
          <w:rPr>
            <w:noProof/>
            <w:webHidden/>
          </w:rPr>
          <w:tab/>
        </w:r>
        <w:r>
          <w:rPr>
            <w:noProof/>
            <w:webHidden/>
          </w:rPr>
          <w:fldChar w:fldCharType="begin"/>
        </w:r>
        <w:r>
          <w:rPr>
            <w:noProof/>
            <w:webHidden/>
          </w:rPr>
          <w:instrText xml:space="preserve"> PAGEREF _Toc227062879 \h </w:instrText>
        </w:r>
        <w:r>
          <w:rPr>
            <w:noProof/>
            <w:webHidden/>
          </w:rPr>
        </w:r>
        <w:r>
          <w:rPr>
            <w:noProof/>
            <w:webHidden/>
          </w:rPr>
          <w:fldChar w:fldCharType="separate"/>
        </w:r>
        <w:r>
          <w:rPr>
            <w:noProof/>
            <w:webHidden/>
          </w:rPr>
          <w:t>89</w:t>
        </w:r>
        <w:r>
          <w:rPr>
            <w:noProof/>
            <w:webHidden/>
          </w:rPr>
          <w:fldChar w:fldCharType="end"/>
        </w:r>
      </w:hyperlink>
    </w:p>
    <w:p w14:paraId="3E2A051D" w14:textId="77777777" w:rsidR="00932F6B" w:rsidRPr="005F4B66" w:rsidRDefault="00932F6B">
      <w:pPr>
        <w:rPr>
          <w:rFonts w:cs="Arial"/>
        </w:rPr>
      </w:pPr>
      <w:r w:rsidRPr="005F4B66">
        <w:rPr>
          <w:rFonts w:cs="Arial"/>
        </w:rPr>
        <w:fldChar w:fldCharType="end"/>
      </w:r>
    </w:p>
    <w:p w14:paraId="3E2A051E" w14:textId="77777777" w:rsidR="00DC3DC0" w:rsidRPr="005F4B66" w:rsidRDefault="00DC3DC0">
      <w:pPr>
        <w:rPr>
          <w:rFonts w:cs="Arial"/>
        </w:rPr>
      </w:pPr>
      <w:r w:rsidRPr="005F4B66">
        <w:rPr>
          <w:rFonts w:cs="Arial"/>
        </w:rPr>
        <w:br w:type="page"/>
      </w:r>
    </w:p>
    <w:p w14:paraId="3E2A051F" w14:textId="56D32A51" w:rsidR="009D2215" w:rsidRPr="005F4B66" w:rsidRDefault="009D2215" w:rsidP="00D36AF2">
      <w:pPr>
        <w:pStyle w:val="Heading1"/>
      </w:pPr>
      <w:bookmarkStart w:id="1" w:name="_Toc227062726"/>
      <w:r w:rsidRPr="005F4B66">
        <w:lastRenderedPageBreak/>
        <w:t>General</w:t>
      </w:r>
      <w:bookmarkEnd w:id="1"/>
      <w:r w:rsidRPr="005F4B66">
        <w:t xml:space="preserve"> </w:t>
      </w:r>
    </w:p>
    <w:p w14:paraId="3E2A0520" w14:textId="495A5C0F" w:rsidR="009D2215" w:rsidRPr="005F4B66" w:rsidRDefault="009D2215" w:rsidP="00724E1B">
      <w:pPr>
        <w:pStyle w:val="Heading2"/>
        <w:ind w:left="993"/>
      </w:pPr>
      <w:bookmarkStart w:id="2" w:name="_Toc227062727"/>
      <w:r w:rsidRPr="005F4B66">
        <w:t>Scope of Work</w:t>
      </w:r>
      <w:bookmarkEnd w:id="2"/>
    </w:p>
    <w:p w14:paraId="0D6C44CE" w14:textId="64E42543" w:rsidR="00A91A21" w:rsidRDefault="055B08A5" w:rsidP="004E61AF">
      <w:pPr>
        <w:pStyle w:val="Heading2Text"/>
        <w:spacing w:after="0"/>
        <w:jc w:val="both"/>
      </w:pPr>
      <w:r>
        <w:t xml:space="preserve">This HSE Management Plan has been developed for </w:t>
      </w:r>
      <w:r w:rsidR="000D4E44">
        <w:t xml:space="preserve">the </w:t>
      </w:r>
      <w:r w:rsidR="00062456">
        <w:t>Cape Lambert A Switchgear Replacement Project</w:t>
      </w:r>
      <w:r w:rsidR="006E0836">
        <w:t xml:space="preserve">.  </w:t>
      </w:r>
      <w:bookmarkStart w:id="3" w:name="_Hlk197972811"/>
      <w:r w:rsidR="004E61AF">
        <w:t xml:space="preserve">The Project </w:t>
      </w:r>
      <w:r w:rsidR="00062456">
        <w:t xml:space="preserve">is located </w:t>
      </w:r>
      <w:r w:rsidR="00062456" w:rsidRPr="00062456">
        <w:t>at CLA Port (Site). The Site is approximately 40 km from the town of Karratha</w:t>
      </w:r>
      <w:r w:rsidR="00062456">
        <w:t xml:space="preserve"> in the Pilbara region of Western Australia.</w:t>
      </w:r>
    </w:p>
    <w:bookmarkEnd w:id="3"/>
    <w:p w14:paraId="2507E5A9" w14:textId="26DB5BE2" w:rsidR="00A91A21" w:rsidRDefault="00902A77" w:rsidP="00A0790A">
      <w:pPr>
        <w:pStyle w:val="Heading2Text"/>
        <w:spacing w:after="0"/>
        <w:jc w:val="both"/>
      </w:pPr>
      <w:r w:rsidRPr="00902A77">
        <w:rPr>
          <w:noProof/>
        </w:rPr>
        <w:drawing>
          <wp:anchor distT="0" distB="0" distL="114300" distR="114300" simplePos="0" relativeHeight="251664397" behindDoc="0" locked="0" layoutInCell="1" allowOverlap="1" wp14:anchorId="4D8A56C9" wp14:editId="514D7198">
            <wp:simplePos x="0" y="0"/>
            <wp:positionH relativeFrom="column">
              <wp:posOffset>936625</wp:posOffset>
            </wp:positionH>
            <wp:positionV relativeFrom="paragraph">
              <wp:posOffset>110490</wp:posOffset>
            </wp:positionV>
            <wp:extent cx="4829175" cy="3402942"/>
            <wp:effectExtent l="0" t="0" r="0" b="7620"/>
            <wp:wrapNone/>
            <wp:docPr id="962368848" name="Picture 1" descr="A map of a large area&#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2368848" name="Picture 1" descr="A map of a large area&#10;&#10;AI-generated content may be incorrect."/>
                    <pic:cNvPicPr/>
                  </pic:nvPicPr>
                  <pic:blipFill>
                    <a:blip r:embed="rId11">
                      <a:extLst>
                        <a:ext uri="{28A0092B-C50C-407E-A947-70E740481C1C}">
                          <a14:useLocalDpi xmlns:a14="http://schemas.microsoft.com/office/drawing/2010/main" val="0"/>
                        </a:ext>
                      </a:extLst>
                    </a:blip>
                    <a:stretch>
                      <a:fillRect/>
                    </a:stretch>
                  </pic:blipFill>
                  <pic:spPr>
                    <a:xfrm>
                      <a:off x="0" y="0"/>
                      <a:ext cx="4829175" cy="3402942"/>
                    </a:xfrm>
                    <a:prstGeom prst="rect">
                      <a:avLst/>
                    </a:prstGeom>
                  </pic:spPr>
                </pic:pic>
              </a:graphicData>
            </a:graphic>
            <wp14:sizeRelH relativeFrom="margin">
              <wp14:pctWidth>0</wp14:pctWidth>
            </wp14:sizeRelH>
            <wp14:sizeRelV relativeFrom="margin">
              <wp14:pctHeight>0</wp14:pctHeight>
            </wp14:sizeRelV>
          </wp:anchor>
        </w:drawing>
      </w:r>
    </w:p>
    <w:p w14:paraId="1EFD1C30" w14:textId="596C3287" w:rsidR="007F1B6E" w:rsidRDefault="007F1B6E" w:rsidP="007F1B6E">
      <w:pPr>
        <w:pStyle w:val="Heading2Text"/>
        <w:spacing w:after="0"/>
        <w:jc w:val="both"/>
      </w:pPr>
      <w:bookmarkStart w:id="4" w:name="_Hlk95162652"/>
    </w:p>
    <w:p w14:paraId="7B4CB6D1" w14:textId="4D056F57" w:rsidR="007F1B6E" w:rsidRDefault="007F1B6E" w:rsidP="007F1B6E">
      <w:pPr>
        <w:pStyle w:val="Heading2Text"/>
        <w:spacing w:after="0"/>
        <w:jc w:val="both"/>
      </w:pPr>
    </w:p>
    <w:p w14:paraId="46A91980" w14:textId="6264F5F1" w:rsidR="007F1B6E" w:rsidRDefault="007F1B6E" w:rsidP="007F1B6E">
      <w:pPr>
        <w:pStyle w:val="Heading2Text"/>
        <w:spacing w:after="0"/>
        <w:jc w:val="both"/>
      </w:pPr>
    </w:p>
    <w:p w14:paraId="2D7D22EE" w14:textId="43504240" w:rsidR="007F1B6E" w:rsidRDefault="007F1B6E" w:rsidP="007F1B6E">
      <w:pPr>
        <w:pStyle w:val="Heading2Text"/>
        <w:spacing w:after="0"/>
        <w:jc w:val="both"/>
      </w:pPr>
    </w:p>
    <w:p w14:paraId="237C863F" w14:textId="6E8878D5" w:rsidR="007F1B6E" w:rsidRDefault="007F1B6E" w:rsidP="007F1B6E">
      <w:pPr>
        <w:pStyle w:val="Heading2Text"/>
        <w:spacing w:after="0"/>
        <w:jc w:val="both"/>
      </w:pPr>
    </w:p>
    <w:p w14:paraId="036D11BA" w14:textId="2BC0883A" w:rsidR="007F1B6E" w:rsidRDefault="007F1B6E" w:rsidP="007F1B6E">
      <w:pPr>
        <w:pStyle w:val="Heading2Text"/>
        <w:spacing w:after="0"/>
        <w:jc w:val="both"/>
      </w:pPr>
    </w:p>
    <w:p w14:paraId="619437A3" w14:textId="02B17B2C" w:rsidR="007F1B6E" w:rsidRDefault="007F1B6E" w:rsidP="007F1B6E">
      <w:pPr>
        <w:pStyle w:val="Heading2Text"/>
        <w:spacing w:after="0"/>
        <w:jc w:val="both"/>
      </w:pPr>
    </w:p>
    <w:p w14:paraId="149953B1" w14:textId="2BFD45C4" w:rsidR="007F1B6E" w:rsidRDefault="007F1B6E" w:rsidP="007F1B6E">
      <w:pPr>
        <w:pStyle w:val="Heading2Text"/>
        <w:spacing w:after="0"/>
        <w:jc w:val="both"/>
      </w:pPr>
    </w:p>
    <w:p w14:paraId="156FD0A4" w14:textId="18877DF9" w:rsidR="007F1B6E" w:rsidRDefault="007F1B6E" w:rsidP="007F1B6E">
      <w:pPr>
        <w:pStyle w:val="Heading2Text"/>
        <w:spacing w:after="0"/>
        <w:jc w:val="both"/>
      </w:pPr>
    </w:p>
    <w:p w14:paraId="1474E39E" w14:textId="59B7AABA" w:rsidR="007F1B6E" w:rsidRDefault="007F1B6E" w:rsidP="007F1B6E">
      <w:pPr>
        <w:pStyle w:val="Heading2Text"/>
        <w:spacing w:after="0"/>
        <w:jc w:val="both"/>
      </w:pPr>
    </w:p>
    <w:p w14:paraId="19A5D426" w14:textId="1756384D" w:rsidR="007F1B6E" w:rsidRDefault="007F1B6E" w:rsidP="007F1B6E">
      <w:pPr>
        <w:pStyle w:val="Heading2Text"/>
        <w:spacing w:after="0"/>
        <w:jc w:val="both"/>
      </w:pPr>
    </w:p>
    <w:p w14:paraId="6989F4AB" w14:textId="42FBAFAE" w:rsidR="007F1B6E" w:rsidRDefault="007F1B6E" w:rsidP="007F1B6E">
      <w:pPr>
        <w:pStyle w:val="Heading2Text"/>
        <w:spacing w:after="0"/>
        <w:jc w:val="both"/>
      </w:pPr>
    </w:p>
    <w:p w14:paraId="75B4FD10" w14:textId="21602E5C" w:rsidR="007F1B6E" w:rsidRDefault="007F1B6E" w:rsidP="007F1B6E">
      <w:pPr>
        <w:pStyle w:val="Heading2Text"/>
        <w:spacing w:after="0"/>
        <w:jc w:val="both"/>
      </w:pPr>
    </w:p>
    <w:p w14:paraId="3980B3C4" w14:textId="77777777" w:rsidR="00A6534D" w:rsidRDefault="00A6534D" w:rsidP="007F1B6E">
      <w:pPr>
        <w:pStyle w:val="Heading2Text"/>
        <w:spacing w:after="0"/>
        <w:jc w:val="both"/>
      </w:pPr>
    </w:p>
    <w:p w14:paraId="7D96187E" w14:textId="77777777" w:rsidR="00A6534D" w:rsidRDefault="00A6534D" w:rsidP="007F1B6E">
      <w:pPr>
        <w:pStyle w:val="Heading2Text"/>
        <w:spacing w:after="0"/>
        <w:jc w:val="both"/>
      </w:pPr>
    </w:p>
    <w:p w14:paraId="03144520" w14:textId="77777777" w:rsidR="00A6534D" w:rsidRDefault="00A6534D" w:rsidP="007F1B6E">
      <w:pPr>
        <w:pStyle w:val="Heading2Text"/>
        <w:spacing w:after="0"/>
        <w:jc w:val="both"/>
      </w:pPr>
    </w:p>
    <w:p w14:paraId="68012884" w14:textId="77777777" w:rsidR="00A6534D" w:rsidRDefault="00A6534D" w:rsidP="007F1B6E">
      <w:pPr>
        <w:pStyle w:val="Heading2Text"/>
        <w:spacing w:after="0"/>
        <w:jc w:val="both"/>
      </w:pPr>
    </w:p>
    <w:p w14:paraId="05B89DB0" w14:textId="5CE9BC68" w:rsidR="007F1B6E" w:rsidRDefault="007F1B6E" w:rsidP="007F1B6E">
      <w:pPr>
        <w:pStyle w:val="Heading2Text"/>
        <w:spacing w:after="0"/>
        <w:jc w:val="both"/>
      </w:pPr>
    </w:p>
    <w:p w14:paraId="307E9162" w14:textId="0F31A6CB" w:rsidR="007F1B6E" w:rsidRDefault="007F1B6E" w:rsidP="007F1B6E">
      <w:pPr>
        <w:pStyle w:val="Heading2Text"/>
        <w:spacing w:after="0"/>
        <w:jc w:val="both"/>
      </w:pPr>
    </w:p>
    <w:p w14:paraId="777D3183" w14:textId="77777777" w:rsidR="00684A72" w:rsidRDefault="00684A72" w:rsidP="00991E72">
      <w:pPr>
        <w:pStyle w:val="Heading2Text"/>
        <w:spacing w:after="0"/>
        <w:jc w:val="center"/>
      </w:pPr>
    </w:p>
    <w:p w14:paraId="2BAC1CE5" w14:textId="19F58FD4" w:rsidR="007F1B6E" w:rsidRDefault="00991E72" w:rsidP="00991E72">
      <w:pPr>
        <w:pStyle w:val="Heading2Text"/>
        <w:spacing w:after="0"/>
        <w:jc w:val="center"/>
      </w:pPr>
      <w:r>
        <w:t>Site Location Map</w:t>
      </w:r>
    </w:p>
    <w:p w14:paraId="10C17FD8" w14:textId="77777777" w:rsidR="00AF5C51" w:rsidRDefault="00AF5C51" w:rsidP="00991E72">
      <w:pPr>
        <w:pStyle w:val="Heading2Text"/>
        <w:spacing w:after="0"/>
        <w:jc w:val="center"/>
      </w:pPr>
    </w:p>
    <w:bookmarkEnd w:id="4"/>
    <w:p w14:paraId="6CD4EAD9" w14:textId="77777777" w:rsidR="00902A77" w:rsidRDefault="00902A77" w:rsidP="00902A77">
      <w:pPr>
        <w:pStyle w:val="Heading2Text"/>
        <w:jc w:val="both"/>
      </w:pPr>
      <w:r>
        <w:t>Four (4) existing air insulated 6.6kV switchboards, located at the CLA sites listed below, are experiencing premature failures and have been assessed as non-compliant with the current RTIO standards:</w:t>
      </w:r>
    </w:p>
    <w:p w14:paraId="3F427D12" w14:textId="2D3082F0" w:rsidR="00902A77" w:rsidRDefault="00902A77" w:rsidP="00902A77">
      <w:pPr>
        <w:pStyle w:val="Heading2Text"/>
        <w:numPr>
          <w:ilvl w:val="0"/>
          <w:numId w:val="50"/>
        </w:numPr>
        <w:spacing w:after="0"/>
        <w:jc w:val="both"/>
      </w:pPr>
      <w:r>
        <w:t>Wharf Sub 1 (WFSUB1) 6.6kV LC71, Nilsen make, manufactured 2008.</w:t>
      </w:r>
    </w:p>
    <w:p w14:paraId="74C4E74A" w14:textId="01FCF2F2" w:rsidR="00902A77" w:rsidRDefault="00902A77" w:rsidP="00902A77">
      <w:pPr>
        <w:pStyle w:val="Heading2Text"/>
        <w:numPr>
          <w:ilvl w:val="0"/>
          <w:numId w:val="50"/>
        </w:numPr>
        <w:spacing w:after="0"/>
        <w:jc w:val="both"/>
      </w:pPr>
      <w:r>
        <w:t>Wharf Sub 2 (WFSUB2) 6.6kV LC79, Nilsen make, manufactured 2008.</w:t>
      </w:r>
    </w:p>
    <w:p w14:paraId="40E9F439" w14:textId="41DFDE8F" w:rsidR="00902A77" w:rsidRDefault="00902A77" w:rsidP="00902A77">
      <w:pPr>
        <w:pStyle w:val="Heading2Text"/>
        <w:numPr>
          <w:ilvl w:val="0"/>
          <w:numId w:val="50"/>
        </w:numPr>
        <w:spacing w:after="0"/>
        <w:jc w:val="both"/>
      </w:pPr>
      <w:r>
        <w:t>Ship loader 3 (SL03) 6.6kV LC73, Nilsen make, manufactured 2008; and</w:t>
      </w:r>
    </w:p>
    <w:p w14:paraId="6A4B0FBD" w14:textId="7CB375CB" w:rsidR="00902A77" w:rsidRDefault="00902A77" w:rsidP="00902A77">
      <w:pPr>
        <w:pStyle w:val="Heading2Text"/>
        <w:numPr>
          <w:ilvl w:val="0"/>
          <w:numId w:val="50"/>
        </w:numPr>
        <w:spacing w:after="0"/>
        <w:jc w:val="both"/>
      </w:pPr>
      <w:r>
        <w:t>Reclaimer 4 (RC04) 6.6kV LC72, Nilsen make, manufactured 2008.</w:t>
      </w:r>
    </w:p>
    <w:p w14:paraId="4B67D148" w14:textId="77777777" w:rsidR="00902A77" w:rsidRDefault="00902A77" w:rsidP="00902A77">
      <w:pPr>
        <w:pStyle w:val="Heading2Text"/>
        <w:spacing w:after="0"/>
        <w:ind w:left="1713"/>
        <w:jc w:val="both"/>
      </w:pPr>
    </w:p>
    <w:p w14:paraId="3E75DA02" w14:textId="74EC8666" w:rsidR="00902A77" w:rsidRDefault="00902A77" w:rsidP="00902A77">
      <w:pPr>
        <w:pStyle w:val="Heading2Text"/>
        <w:jc w:val="both"/>
      </w:pPr>
      <w:r>
        <w:t>As part of this project, the existing switchboards identified above will be replaced with new 6.6kV Siemens NXPlus C GIS switchboards. Additionally, existing remote switching panels will be upgraded with new units to align with the updated system architecture.</w:t>
      </w:r>
    </w:p>
    <w:p w14:paraId="12052703" w14:textId="6D5EE9A1" w:rsidR="00902A77" w:rsidRDefault="00902A77" w:rsidP="00B455EA">
      <w:pPr>
        <w:pStyle w:val="Heading2Text"/>
        <w:jc w:val="both"/>
      </w:pPr>
      <w:r w:rsidRPr="00902A77">
        <w:t>Based on the current asset locations and design, no deconstruction or installation activities are anticipated to occur over water.</w:t>
      </w:r>
    </w:p>
    <w:p w14:paraId="6E1C4817" w14:textId="77777777" w:rsidR="00902A77" w:rsidRDefault="00902A77" w:rsidP="00B455EA">
      <w:pPr>
        <w:pStyle w:val="Heading2Text"/>
        <w:jc w:val="both"/>
      </w:pPr>
    </w:p>
    <w:p w14:paraId="6F81A2D3" w14:textId="50C68413" w:rsidR="00E75ADC" w:rsidRDefault="00E75ADC" w:rsidP="00B455EA">
      <w:pPr>
        <w:pStyle w:val="Heading2Text"/>
        <w:jc w:val="both"/>
      </w:pPr>
      <w:r w:rsidRPr="00E75ADC">
        <w:lastRenderedPageBreak/>
        <w:t xml:space="preserve">SCEE Scope of Work includes </w:t>
      </w:r>
      <w:r w:rsidR="00684A72">
        <w:t xml:space="preserve">the provision of </w:t>
      </w:r>
      <w:r w:rsidR="00F64349">
        <w:t>electrical and instrumentation works</w:t>
      </w:r>
      <w:r w:rsidR="00B455EA">
        <w:t xml:space="preserve"> </w:t>
      </w:r>
      <w:r w:rsidRPr="00E75ADC">
        <w:t xml:space="preserve">including supply of labour, materials, supervision, plant, services, equipment and all other things that are or may be required to be performed by SCEE under and in accordance with </w:t>
      </w:r>
      <w:r w:rsidR="00A6534D">
        <w:t xml:space="preserve">the </w:t>
      </w:r>
      <w:r w:rsidR="005417AA">
        <w:t>Scope of Work</w:t>
      </w:r>
      <w:r w:rsidR="00F64349">
        <w:t xml:space="preserve"> document</w:t>
      </w:r>
      <w:r w:rsidR="00F64349" w:rsidRPr="00F64349">
        <w:t xml:space="preserve"> </w:t>
      </w:r>
      <w:r w:rsidR="00902A77" w:rsidRPr="00902A77">
        <w:t>P-0603621-4850-E-SOW-00002</w:t>
      </w:r>
      <w:r w:rsidR="009B53C8">
        <w:t>.</w:t>
      </w:r>
    </w:p>
    <w:p w14:paraId="46991620" w14:textId="5B506F30" w:rsidR="007F1B6E" w:rsidRDefault="007F1B6E" w:rsidP="007F1B6E">
      <w:pPr>
        <w:pStyle w:val="Heading2Text"/>
        <w:jc w:val="both"/>
      </w:pPr>
      <w:r w:rsidRPr="00802029">
        <w:t>The purpose of this document is to clearly define a central and effective standard of strategies, systems and responsibilities to be applied throughout the Project for effectively managing safety and health.</w:t>
      </w:r>
    </w:p>
    <w:p w14:paraId="3E2A0525" w14:textId="0D54A47B" w:rsidR="009D2215" w:rsidRPr="005F4B66" w:rsidRDefault="006C08A2" w:rsidP="00AF5C51">
      <w:pPr>
        <w:pStyle w:val="Heading1"/>
        <w:spacing w:before="360"/>
      </w:pPr>
      <w:bookmarkStart w:id="5" w:name="_Toc403629915"/>
      <w:bookmarkStart w:id="6" w:name="_Toc403630615"/>
      <w:bookmarkStart w:id="7" w:name="_Toc403631386"/>
      <w:bookmarkStart w:id="8" w:name="_Toc403632286"/>
      <w:bookmarkStart w:id="9" w:name="_Toc403645334"/>
      <w:bookmarkStart w:id="10" w:name="_Toc403645782"/>
      <w:bookmarkStart w:id="11" w:name="_Toc403646571"/>
      <w:bookmarkStart w:id="12" w:name="_Toc403647344"/>
      <w:bookmarkStart w:id="13" w:name="_Toc403647792"/>
      <w:bookmarkStart w:id="14" w:name="_Toc404087960"/>
      <w:bookmarkStart w:id="15" w:name="_Toc404325562"/>
      <w:bookmarkStart w:id="16" w:name="_Toc404343649"/>
      <w:bookmarkStart w:id="17" w:name="_Toc404345761"/>
      <w:bookmarkStart w:id="18" w:name="_Toc403629916"/>
      <w:bookmarkStart w:id="19" w:name="_Toc403630616"/>
      <w:bookmarkStart w:id="20" w:name="_Toc403631387"/>
      <w:bookmarkStart w:id="21" w:name="_Toc403632287"/>
      <w:bookmarkStart w:id="22" w:name="_Toc403645335"/>
      <w:bookmarkStart w:id="23" w:name="_Toc403645783"/>
      <w:bookmarkStart w:id="24" w:name="_Toc403646572"/>
      <w:bookmarkStart w:id="25" w:name="_Toc403647345"/>
      <w:bookmarkStart w:id="26" w:name="_Toc403647793"/>
      <w:bookmarkStart w:id="27" w:name="_Toc404087961"/>
      <w:bookmarkStart w:id="28" w:name="_Toc404325563"/>
      <w:bookmarkStart w:id="29" w:name="_Toc404343650"/>
      <w:bookmarkStart w:id="30" w:name="_Toc404345762"/>
      <w:bookmarkStart w:id="31" w:name="_Toc403629917"/>
      <w:bookmarkStart w:id="32" w:name="_Toc403630617"/>
      <w:bookmarkStart w:id="33" w:name="_Toc403631388"/>
      <w:bookmarkStart w:id="34" w:name="_Toc403632288"/>
      <w:bookmarkStart w:id="35" w:name="_Toc403645336"/>
      <w:bookmarkStart w:id="36" w:name="_Toc403645784"/>
      <w:bookmarkStart w:id="37" w:name="_Toc403646573"/>
      <w:bookmarkStart w:id="38" w:name="_Toc403647346"/>
      <w:bookmarkStart w:id="39" w:name="_Toc403647794"/>
      <w:bookmarkStart w:id="40" w:name="_Toc404087962"/>
      <w:bookmarkStart w:id="41" w:name="_Toc404325564"/>
      <w:bookmarkStart w:id="42" w:name="_Toc404343651"/>
      <w:bookmarkStart w:id="43" w:name="_Toc404345763"/>
      <w:bookmarkStart w:id="44" w:name="_Toc403629918"/>
      <w:bookmarkStart w:id="45" w:name="_Toc403630618"/>
      <w:bookmarkStart w:id="46" w:name="_Toc403631389"/>
      <w:bookmarkStart w:id="47" w:name="_Toc403632289"/>
      <w:bookmarkStart w:id="48" w:name="_Toc403645337"/>
      <w:bookmarkStart w:id="49" w:name="_Toc403645785"/>
      <w:bookmarkStart w:id="50" w:name="_Toc403646574"/>
      <w:bookmarkStart w:id="51" w:name="_Toc403647347"/>
      <w:bookmarkStart w:id="52" w:name="_Toc403647795"/>
      <w:bookmarkStart w:id="53" w:name="_Toc404087963"/>
      <w:bookmarkStart w:id="54" w:name="_Toc404325565"/>
      <w:bookmarkStart w:id="55" w:name="_Toc404343652"/>
      <w:bookmarkStart w:id="56" w:name="_Toc404345764"/>
      <w:bookmarkStart w:id="57" w:name="_Toc403629919"/>
      <w:bookmarkStart w:id="58" w:name="_Toc403630619"/>
      <w:bookmarkStart w:id="59" w:name="_Toc403631390"/>
      <w:bookmarkStart w:id="60" w:name="_Toc403632290"/>
      <w:bookmarkStart w:id="61" w:name="_Toc403645338"/>
      <w:bookmarkStart w:id="62" w:name="_Toc403645786"/>
      <w:bookmarkStart w:id="63" w:name="_Toc403646575"/>
      <w:bookmarkStart w:id="64" w:name="_Toc403647348"/>
      <w:bookmarkStart w:id="65" w:name="_Toc403647796"/>
      <w:bookmarkStart w:id="66" w:name="_Toc404087964"/>
      <w:bookmarkStart w:id="67" w:name="_Toc404325566"/>
      <w:bookmarkStart w:id="68" w:name="_Toc404343653"/>
      <w:bookmarkStart w:id="69" w:name="_Toc404345765"/>
      <w:bookmarkStart w:id="70" w:name="_Toc403629920"/>
      <w:bookmarkStart w:id="71" w:name="_Toc403630620"/>
      <w:bookmarkStart w:id="72" w:name="_Toc403631391"/>
      <w:bookmarkStart w:id="73" w:name="_Toc403632291"/>
      <w:bookmarkStart w:id="74" w:name="_Toc403645339"/>
      <w:bookmarkStart w:id="75" w:name="_Toc403645787"/>
      <w:bookmarkStart w:id="76" w:name="_Toc403646576"/>
      <w:bookmarkStart w:id="77" w:name="_Toc403647349"/>
      <w:bookmarkStart w:id="78" w:name="_Toc403647797"/>
      <w:bookmarkStart w:id="79" w:name="_Toc404087965"/>
      <w:bookmarkStart w:id="80" w:name="_Toc404325567"/>
      <w:bookmarkStart w:id="81" w:name="_Toc404343654"/>
      <w:bookmarkStart w:id="82" w:name="_Toc404345766"/>
      <w:bookmarkStart w:id="83" w:name="_Toc403629921"/>
      <w:bookmarkStart w:id="84" w:name="_Toc403630621"/>
      <w:bookmarkStart w:id="85" w:name="_Toc403631392"/>
      <w:bookmarkStart w:id="86" w:name="_Toc403632292"/>
      <w:bookmarkStart w:id="87" w:name="_Toc403645340"/>
      <w:bookmarkStart w:id="88" w:name="_Toc403645788"/>
      <w:bookmarkStart w:id="89" w:name="_Toc403646577"/>
      <w:bookmarkStart w:id="90" w:name="_Toc403647350"/>
      <w:bookmarkStart w:id="91" w:name="_Toc403647798"/>
      <w:bookmarkStart w:id="92" w:name="_Toc404087966"/>
      <w:bookmarkStart w:id="93" w:name="_Toc404325568"/>
      <w:bookmarkStart w:id="94" w:name="_Toc404343655"/>
      <w:bookmarkStart w:id="95" w:name="_Toc404345767"/>
      <w:bookmarkStart w:id="96" w:name="_Toc403629922"/>
      <w:bookmarkStart w:id="97" w:name="_Toc403630622"/>
      <w:bookmarkStart w:id="98" w:name="_Toc403631393"/>
      <w:bookmarkStart w:id="99" w:name="_Toc403632293"/>
      <w:bookmarkStart w:id="100" w:name="_Toc403645341"/>
      <w:bookmarkStart w:id="101" w:name="_Toc403645789"/>
      <w:bookmarkStart w:id="102" w:name="_Toc403646578"/>
      <w:bookmarkStart w:id="103" w:name="_Toc403647351"/>
      <w:bookmarkStart w:id="104" w:name="_Toc403647799"/>
      <w:bookmarkStart w:id="105" w:name="_Toc404087967"/>
      <w:bookmarkStart w:id="106" w:name="_Toc404325569"/>
      <w:bookmarkStart w:id="107" w:name="_Toc404343656"/>
      <w:bookmarkStart w:id="108" w:name="_Toc404345768"/>
      <w:bookmarkStart w:id="109" w:name="_Toc403629923"/>
      <w:bookmarkStart w:id="110" w:name="_Toc403630623"/>
      <w:bookmarkStart w:id="111" w:name="_Toc403631394"/>
      <w:bookmarkStart w:id="112" w:name="_Toc403632294"/>
      <w:bookmarkStart w:id="113" w:name="_Toc403645342"/>
      <w:bookmarkStart w:id="114" w:name="_Toc403645790"/>
      <w:bookmarkStart w:id="115" w:name="_Toc403646579"/>
      <w:bookmarkStart w:id="116" w:name="_Toc403647352"/>
      <w:bookmarkStart w:id="117" w:name="_Toc403647800"/>
      <w:bookmarkStart w:id="118" w:name="_Toc404087968"/>
      <w:bookmarkStart w:id="119" w:name="_Toc404325570"/>
      <w:bookmarkStart w:id="120" w:name="_Toc404343657"/>
      <w:bookmarkStart w:id="121" w:name="_Toc404345769"/>
      <w:bookmarkStart w:id="122" w:name="_Toc403629924"/>
      <w:bookmarkStart w:id="123" w:name="_Toc403630624"/>
      <w:bookmarkStart w:id="124" w:name="_Toc403631395"/>
      <w:bookmarkStart w:id="125" w:name="_Toc403632295"/>
      <w:bookmarkStart w:id="126" w:name="_Toc403645343"/>
      <w:bookmarkStart w:id="127" w:name="_Toc403645791"/>
      <w:bookmarkStart w:id="128" w:name="_Toc403646580"/>
      <w:bookmarkStart w:id="129" w:name="_Toc403647353"/>
      <w:bookmarkStart w:id="130" w:name="_Toc403647801"/>
      <w:bookmarkStart w:id="131" w:name="_Toc404087969"/>
      <w:bookmarkStart w:id="132" w:name="_Toc404325571"/>
      <w:bookmarkStart w:id="133" w:name="_Toc404343658"/>
      <w:bookmarkStart w:id="134" w:name="_Toc404345770"/>
      <w:bookmarkStart w:id="135" w:name="_Toc403629925"/>
      <w:bookmarkStart w:id="136" w:name="_Toc403630625"/>
      <w:bookmarkStart w:id="137" w:name="_Toc403631396"/>
      <w:bookmarkStart w:id="138" w:name="_Toc403632296"/>
      <w:bookmarkStart w:id="139" w:name="_Toc403645344"/>
      <w:bookmarkStart w:id="140" w:name="_Toc403645792"/>
      <w:bookmarkStart w:id="141" w:name="_Toc403646581"/>
      <w:bookmarkStart w:id="142" w:name="_Toc403647354"/>
      <w:bookmarkStart w:id="143" w:name="_Toc403647802"/>
      <w:bookmarkStart w:id="144" w:name="_Toc404087970"/>
      <w:bookmarkStart w:id="145" w:name="_Toc404325572"/>
      <w:bookmarkStart w:id="146" w:name="_Toc404343659"/>
      <w:bookmarkStart w:id="147" w:name="_Toc404345771"/>
      <w:bookmarkStart w:id="148" w:name="_Toc403629926"/>
      <w:bookmarkStart w:id="149" w:name="_Toc403630626"/>
      <w:bookmarkStart w:id="150" w:name="_Toc403631397"/>
      <w:bookmarkStart w:id="151" w:name="_Toc403632297"/>
      <w:bookmarkStart w:id="152" w:name="_Toc403645345"/>
      <w:bookmarkStart w:id="153" w:name="_Toc403645793"/>
      <w:bookmarkStart w:id="154" w:name="_Toc403646582"/>
      <w:bookmarkStart w:id="155" w:name="_Toc403647355"/>
      <w:bookmarkStart w:id="156" w:name="_Toc403647803"/>
      <w:bookmarkStart w:id="157" w:name="_Toc404087971"/>
      <w:bookmarkStart w:id="158" w:name="_Toc404325573"/>
      <w:bookmarkStart w:id="159" w:name="_Toc404343660"/>
      <w:bookmarkStart w:id="160" w:name="_Toc404345772"/>
      <w:bookmarkStart w:id="161" w:name="_Toc403629927"/>
      <w:bookmarkStart w:id="162" w:name="_Toc403630627"/>
      <w:bookmarkStart w:id="163" w:name="_Toc403631398"/>
      <w:bookmarkStart w:id="164" w:name="_Toc403632298"/>
      <w:bookmarkStart w:id="165" w:name="_Toc403645346"/>
      <w:bookmarkStart w:id="166" w:name="_Toc403645794"/>
      <w:bookmarkStart w:id="167" w:name="_Toc403646583"/>
      <w:bookmarkStart w:id="168" w:name="_Toc403647356"/>
      <w:bookmarkStart w:id="169" w:name="_Toc403647804"/>
      <w:bookmarkStart w:id="170" w:name="_Toc404087972"/>
      <w:bookmarkStart w:id="171" w:name="_Toc404325574"/>
      <w:bookmarkStart w:id="172" w:name="_Toc404343661"/>
      <w:bookmarkStart w:id="173" w:name="_Toc404345773"/>
      <w:bookmarkStart w:id="174" w:name="_Toc227062728"/>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r>
        <w:t>H</w:t>
      </w:r>
      <w:r w:rsidR="009D2215" w:rsidRPr="005F4B66">
        <w:t>S</w:t>
      </w:r>
      <w:r w:rsidR="00C00749" w:rsidRPr="005F4B66">
        <w:t>E</w:t>
      </w:r>
      <w:r w:rsidR="0022785A" w:rsidRPr="005F4B66">
        <w:t xml:space="preserve"> </w:t>
      </w:r>
      <w:r w:rsidR="009D2215" w:rsidRPr="005F4B66">
        <w:t>Polic</w:t>
      </w:r>
      <w:r w:rsidR="0022785A" w:rsidRPr="005F4B66">
        <w:t>ies</w:t>
      </w:r>
      <w:bookmarkEnd w:id="174"/>
    </w:p>
    <w:p w14:paraId="3E2A0526" w14:textId="77315559" w:rsidR="00791BA9" w:rsidRPr="005F4B66" w:rsidRDefault="00791BA9" w:rsidP="00724E1B">
      <w:pPr>
        <w:spacing w:before="120" w:after="120" w:line="240" w:lineRule="auto"/>
        <w:ind w:left="431"/>
        <w:jc w:val="both"/>
      </w:pPr>
      <w:r w:rsidRPr="005F4B66">
        <w:t>SCEE aspires to achieving a workplace free from damage or harm to people, equipment and the environmen</w:t>
      </w:r>
      <w:r w:rsidR="00E57D55" w:rsidRPr="005F4B66">
        <w:t>t</w:t>
      </w:r>
      <w:r w:rsidRPr="005F4B66">
        <w:t xml:space="preserve"> and policies to govern safety, business </w:t>
      </w:r>
      <w:r w:rsidR="00E57D55" w:rsidRPr="005F4B66">
        <w:t>conduct,</w:t>
      </w:r>
      <w:r w:rsidRPr="005F4B66">
        <w:t xml:space="preserve"> social, environmental and economic activities are integral to our activities.</w:t>
      </w:r>
    </w:p>
    <w:p w14:paraId="3E2A0527" w14:textId="707030A7" w:rsidR="00791BA9" w:rsidRPr="005F4B66" w:rsidRDefault="00791BA9" w:rsidP="00724E1B">
      <w:pPr>
        <w:spacing w:after="120"/>
        <w:ind w:left="432"/>
        <w:jc w:val="both"/>
      </w:pPr>
      <w:r w:rsidRPr="005F4B66">
        <w:t>SCEE adopts six key policies</w:t>
      </w:r>
      <w:r w:rsidR="00E57D55" w:rsidRPr="005F4B66">
        <w:t xml:space="preserve"> to</w:t>
      </w:r>
      <w:r w:rsidRPr="005F4B66">
        <w:t xml:space="preserve"> </w:t>
      </w:r>
      <w:r w:rsidR="00E57D55" w:rsidRPr="005F4B66">
        <w:t>drive</w:t>
      </w:r>
      <w:r w:rsidRPr="005F4B66">
        <w:t xml:space="preserve"> the sustainable development and application of HSE Management across our operations consisting of:</w:t>
      </w:r>
    </w:p>
    <w:p w14:paraId="3E2A0528" w14:textId="77777777" w:rsidR="009D2215" w:rsidRPr="005F4B66" w:rsidRDefault="009D2215" w:rsidP="00E57D55">
      <w:pPr>
        <w:pStyle w:val="Heading1Bulletts"/>
        <w:ind w:left="993"/>
      </w:pPr>
      <w:r w:rsidRPr="005F4B66">
        <w:t>Health and Safety Policy</w:t>
      </w:r>
    </w:p>
    <w:p w14:paraId="3E2A0529" w14:textId="77777777" w:rsidR="009D2215" w:rsidRPr="005F4B66" w:rsidRDefault="009D2215" w:rsidP="00E57D55">
      <w:pPr>
        <w:pStyle w:val="Heading1Bulletts"/>
        <w:ind w:left="993"/>
      </w:pPr>
      <w:r w:rsidRPr="005F4B66">
        <w:t>Environmental Policy</w:t>
      </w:r>
    </w:p>
    <w:p w14:paraId="3E2A052A" w14:textId="77777777" w:rsidR="009D2215" w:rsidRPr="005F4B66" w:rsidRDefault="009D2215" w:rsidP="00E57D55">
      <w:pPr>
        <w:pStyle w:val="Heading1Bulletts"/>
        <w:ind w:left="993"/>
      </w:pPr>
      <w:r w:rsidRPr="005F4B66">
        <w:t>Fitness For Work Policy</w:t>
      </w:r>
    </w:p>
    <w:p w14:paraId="3E2A052B" w14:textId="77777777" w:rsidR="009D2215" w:rsidRPr="005F4B66" w:rsidRDefault="009D2215" w:rsidP="00E57D55">
      <w:pPr>
        <w:pStyle w:val="Heading1Bulletts"/>
        <w:ind w:left="993"/>
      </w:pPr>
      <w:r w:rsidRPr="005F4B66">
        <w:t>Working Environment Awareness Policy</w:t>
      </w:r>
    </w:p>
    <w:p w14:paraId="3E2A052C" w14:textId="77777777" w:rsidR="009D2215" w:rsidRPr="005F4B66" w:rsidRDefault="009D2215" w:rsidP="00E57D55">
      <w:pPr>
        <w:pStyle w:val="Heading1Bulletts"/>
        <w:ind w:left="993"/>
      </w:pPr>
      <w:r w:rsidRPr="005F4B66">
        <w:t>Workplace Rehabilitation Policy</w:t>
      </w:r>
    </w:p>
    <w:p w14:paraId="3E2A052D" w14:textId="0974F21E" w:rsidR="009F678F" w:rsidRPr="005F4B66" w:rsidRDefault="00A540D5" w:rsidP="00E57D55">
      <w:pPr>
        <w:pStyle w:val="Heading1Bulletts"/>
        <w:ind w:left="993"/>
      </w:pPr>
      <w:r w:rsidRPr="005F4B66">
        <w:t>Non-Smoking</w:t>
      </w:r>
      <w:r w:rsidR="009F678F" w:rsidRPr="005F4B66">
        <w:t xml:space="preserve"> Policy</w:t>
      </w:r>
    </w:p>
    <w:p w14:paraId="3E2A052E" w14:textId="77777777" w:rsidR="00802029" w:rsidRPr="005F4B66" w:rsidRDefault="00802029" w:rsidP="00802029">
      <w:pPr>
        <w:pStyle w:val="Heading1Bulletts"/>
        <w:numPr>
          <w:ilvl w:val="0"/>
          <w:numId w:val="0"/>
        </w:numPr>
        <w:ind w:left="709"/>
      </w:pPr>
    </w:p>
    <w:p w14:paraId="3E2A052F" w14:textId="77777777" w:rsidR="009D2215" w:rsidRPr="005F4B66" w:rsidRDefault="009D2215" w:rsidP="00802029">
      <w:pPr>
        <w:pStyle w:val="Heading1Text"/>
      </w:pPr>
      <w:r w:rsidRPr="005F4B66">
        <w:t xml:space="preserve">These policies </w:t>
      </w:r>
      <w:r w:rsidR="006B63DA" w:rsidRPr="005F4B66">
        <w:t>are</w:t>
      </w:r>
      <w:r w:rsidRPr="005F4B66">
        <w:t xml:space="preserve"> reviewed annually or whenever there is a significant change to </w:t>
      </w:r>
      <w:r w:rsidR="006B63DA" w:rsidRPr="005F4B66">
        <w:t xml:space="preserve">SCEE operations or </w:t>
      </w:r>
      <w:r w:rsidRPr="005F4B66">
        <w:t>legislative requirements.</w:t>
      </w:r>
    </w:p>
    <w:p w14:paraId="3E2A0530" w14:textId="5814DAFC" w:rsidR="009D2215" w:rsidRPr="005F4B66" w:rsidRDefault="009D2215" w:rsidP="00802029">
      <w:pPr>
        <w:pStyle w:val="Heading1Text"/>
      </w:pPr>
      <w:r w:rsidRPr="005F4B66">
        <w:t xml:space="preserve">The policies </w:t>
      </w:r>
      <w:r w:rsidR="006B63DA" w:rsidRPr="005F4B66">
        <w:t>are</w:t>
      </w:r>
      <w:r w:rsidRPr="005F4B66">
        <w:t xml:space="preserve"> </w:t>
      </w:r>
      <w:r w:rsidR="0005400B" w:rsidRPr="005F4B66">
        <w:t xml:space="preserve">approved </w:t>
      </w:r>
      <w:r w:rsidRPr="005F4B66">
        <w:t xml:space="preserve">and signed by the </w:t>
      </w:r>
      <w:r w:rsidR="006B63DA" w:rsidRPr="005F4B66">
        <w:t>CEO/</w:t>
      </w:r>
      <w:r w:rsidRPr="005F4B66">
        <w:t xml:space="preserve">Managing Director and </w:t>
      </w:r>
      <w:r w:rsidR="006B63DA" w:rsidRPr="005F4B66">
        <w:t xml:space="preserve">are </w:t>
      </w:r>
      <w:r w:rsidRPr="005F4B66">
        <w:t xml:space="preserve">displayed in all SCEE offices and crib huts and communicated to all </w:t>
      </w:r>
      <w:r w:rsidR="00144202">
        <w:t>worker</w:t>
      </w:r>
      <w:r w:rsidRPr="005F4B66">
        <w:t>s and supervisors at SCEE inductions.</w:t>
      </w:r>
    </w:p>
    <w:p w14:paraId="3E2A0531" w14:textId="77777777" w:rsidR="009D2215" w:rsidRPr="005F4B66" w:rsidRDefault="009D2215" w:rsidP="00802029">
      <w:pPr>
        <w:pStyle w:val="Heading1Text"/>
      </w:pPr>
      <w:r w:rsidRPr="005F4B66">
        <w:t xml:space="preserve">SCEE Project Management shall ensure </w:t>
      </w:r>
      <w:r w:rsidR="00E57D55" w:rsidRPr="005F4B66">
        <w:t xml:space="preserve">the requirements of </w:t>
      </w:r>
      <w:r w:rsidRPr="005F4B66">
        <w:t xml:space="preserve">all </w:t>
      </w:r>
      <w:r w:rsidR="00E57D55" w:rsidRPr="005F4B66">
        <w:t xml:space="preserve">HSE </w:t>
      </w:r>
      <w:r w:rsidRPr="005F4B66">
        <w:t xml:space="preserve">policies are </w:t>
      </w:r>
      <w:r w:rsidR="00E57D55" w:rsidRPr="005F4B66">
        <w:t>communicated to all personnel</w:t>
      </w:r>
      <w:r w:rsidRPr="005F4B66">
        <w:t>.</w:t>
      </w:r>
    </w:p>
    <w:p w14:paraId="46164C92" w14:textId="77777777" w:rsidR="008A4465" w:rsidRPr="005F4B66" w:rsidRDefault="009D2215" w:rsidP="008A4465">
      <w:pPr>
        <w:pStyle w:val="Heading1Reference"/>
        <w:spacing w:after="0"/>
      </w:pPr>
      <w:r w:rsidRPr="005F4B66">
        <w:t>Refer:</w:t>
      </w:r>
      <w:r w:rsidRPr="005F4B66">
        <w:tab/>
      </w:r>
      <w:r w:rsidR="008A4465" w:rsidRPr="005F4B66">
        <w:t>SCEE-BS-HS-POL-0001 Health and Safety Policy</w:t>
      </w:r>
    </w:p>
    <w:p w14:paraId="6084456B" w14:textId="77777777" w:rsidR="008A4465" w:rsidRPr="005F4B66" w:rsidRDefault="008A4465" w:rsidP="008A4465">
      <w:pPr>
        <w:pStyle w:val="Heading1Reference"/>
        <w:spacing w:after="0"/>
        <w:ind w:left="1146" w:firstLine="294"/>
      </w:pPr>
      <w:r w:rsidRPr="005F4B66">
        <w:t>SCEE-BS-HS-POL-0002 Environmental Policy</w:t>
      </w:r>
    </w:p>
    <w:p w14:paraId="4D68058B" w14:textId="77777777" w:rsidR="008A4465" w:rsidRPr="005F4B66" w:rsidRDefault="008A4465" w:rsidP="008A4465">
      <w:pPr>
        <w:pStyle w:val="Heading1Reference"/>
        <w:spacing w:after="0"/>
        <w:ind w:left="852" w:firstLine="588"/>
      </w:pPr>
      <w:r w:rsidRPr="005F4B66">
        <w:t>SCEE-BS-HS-POL-0004 Working Environment Awareness Policy</w:t>
      </w:r>
    </w:p>
    <w:p w14:paraId="2AA98003" w14:textId="39592BEA" w:rsidR="008A4465" w:rsidRPr="005F4B66" w:rsidRDefault="008A4465" w:rsidP="008A4465">
      <w:pPr>
        <w:pStyle w:val="Heading1Reference"/>
        <w:spacing w:after="0"/>
        <w:ind w:left="852" w:firstLine="588"/>
      </w:pPr>
      <w:r w:rsidRPr="005F4B66">
        <w:t xml:space="preserve">SCEE-BS-HS-POL-0005 </w:t>
      </w:r>
      <w:r w:rsidR="00E7696C" w:rsidRPr="005F4B66">
        <w:t>Non-Smoking</w:t>
      </w:r>
      <w:r w:rsidRPr="005F4B66">
        <w:t xml:space="preserve"> Policy</w:t>
      </w:r>
    </w:p>
    <w:p w14:paraId="43A0B6C0" w14:textId="77777777" w:rsidR="008A4465" w:rsidRPr="005F4B66" w:rsidRDefault="008A4465" w:rsidP="008A4465">
      <w:pPr>
        <w:pStyle w:val="Heading1Reference"/>
        <w:spacing w:after="0"/>
        <w:ind w:left="1146" w:firstLine="294"/>
      </w:pPr>
      <w:r w:rsidRPr="005F4B66">
        <w:t>SCEE-HR-HR-POL-0004 Fitness for Work Policy</w:t>
      </w:r>
    </w:p>
    <w:p w14:paraId="55CC8407" w14:textId="3F565880" w:rsidR="0073499D" w:rsidRDefault="008A4465" w:rsidP="008A4465">
      <w:pPr>
        <w:pStyle w:val="Heading1Reference"/>
        <w:spacing w:after="0"/>
        <w:ind w:left="852" w:firstLine="588"/>
      </w:pPr>
      <w:r w:rsidRPr="005F4B66">
        <w:t>SCEE-HR-IM-POL-0001 Workplace Rehabilitation</w:t>
      </w:r>
    </w:p>
    <w:p w14:paraId="3DD69EF6" w14:textId="77777777" w:rsidR="00902A77" w:rsidRDefault="00902A77" w:rsidP="008A4465">
      <w:pPr>
        <w:pStyle w:val="Heading1Reference"/>
        <w:spacing w:after="0"/>
        <w:ind w:left="852" w:firstLine="588"/>
      </w:pPr>
    </w:p>
    <w:p w14:paraId="3E2A0533" w14:textId="77777777" w:rsidR="00D36AF2" w:rsidRPr="005F4B66" w:rsidRDefault="00D36AF2" w:rsidP="00D36AF2">
      <w:pPr>
        <w:pStyle w:val="Heading1"/>
      </w:pPr>
      <w:bookmarkStart w:id="175" w:name="_Toc403629929"/>
      <w:bookmarkStart w:id="176" w:name="_Toc403630629"/>
      <w:bookmarkStart w:id="177" w:name="_Toc403631400"/>
      <w:bookmarkStart w:id="178" w:name="_Toc403632300"/>
      <w:bookmarkStart w:id="179" w:name="_Toc403645348"/>
      <w:bookmarkStart w:id="180" w:name="_Toc403645796"/>
      <w:bookmarkStart w:id="181" w:name="_Toc403646585"/>
      <w:bookmarkStart w:id="182" w:name="_Toc403647358"/>
      <w:bookmarkStart w:id="183" w:name="_Toc403647806"/>
      <w:bookmarkStart w:id="184" w:name="_Toc404087974"/>
      <w:bookmarkStart w:id="185" w:name="_Toc404325576"/>
      <w:bookmarkStart w:id="186" w:name="_Toc404343663"/>
      <w:bookmarkStart w:id="187" w:name="_Toc404345775"/>
      <w:bookmarkStart w:id="188" w:name="_Toc403629930"/>
      <w:bookmarkStart w:id="189" w:name="_Toc403630630"/>
      <w:bookmarkStart w:id="190" w:name="_Toc403631401"/>
      <w:bookmarkStart w:id="191" w:name="_Toc403632301"/>
      <w:bookmarkStart w:id="192" w:name="_Toc403645349"/>
      <w:bookmarkStart w:id="193" w:name="_Toc403645797"/>
      <w:bookmarkStart w:id="194" w:name="_Toc403646586"/>
      <w:bookmarkStart w:id="195" w:name="_Toc403647359"/>
      <w:bookmarkStart w:id="196" w:name="_Toc403647807"/>
      <w:bookmarkStart w:id="197" w:name="_Toc404087975"/>
      <w:bookmarkStart w:id="198" w:name="_Toc404325577"/>
      <w:bookmarkStart w:id="199" w:name="_Toc404343664"/>
      <w:bookmarkStart w:id="200" w:name="_Toc404345776"/>
      <w:bookmarkStart w:id="201" w:name="_Toc403629931"/>
      <w:bookmarkStart w:id="202" w:name="_Toc403630631"/>
      <w:bookmarkStart w:id="203" w:name="_Toc403631402"/>
      <w:bookmarkStart w:id="204" w:name="_Toc403632302"/>
      <w:bookmarkStart w:id="205" w:name="_Toc403645350"/>
      <w:bookmarkStart w:id="206" w:name="_Toc403645798"/>
      <w:bookmarkStart w:id="207" w:name="_Toc403646587"/>
      <w:bookmarkStart w:id="208" w:name="_Toc403647360"/>
      <w:bookmarkStart w:id="209" w:name="_Toc403647808"/>
      <w:bookmarkStart w:id="210" w:name="_Toc404087976"/>
      <w:bookmarkStart w:id="211" w:name="_Toc404325578"/>
      <w:bookmarkStart w:id="212" w:name="_Toc404343665"/>
      <w:bookmarkStart w:id="213" w:name="_Toc404345777"/>
      <w:bookmarkStart w:id="214" w:name="_Toc403629932"/>
      <w:bookmarkStart w:id="215" w:name="_Toc403630632"/>
      <w:bookmarkStart w:id="216" w:name="_Toc403631403"/>
      <w:bookmarkStart w:id="217" w:name="_Toc403632303"/>
      <w:bookmarkStart w:id="218" w:name="_Toc403645351"/>
      <w:bookmarkStart w:id="219" w:name="_Toc403645799"/>
      <w:bookmarkStart w:id="220" w:name="_Toc403646588"/>
      <w:bookmarkStart w:id="221" w:name="_Toc403647361"/>
      <w:bookmarkStart w:id="222" w:name="_Toc403647809"/>
      <w:bookmarkStart w:id="223" w:name="_Toc404087977"/>
      <w:bookmarkStart w:id="224" w:name="_Toc404325579"/>
      <w:bookmarkStart w:id="225" w:name="_Toc404343666"/>
      <w:bookmarkStart w:id="226" w:name="_Toc404345778"/>
      <w:bookmarkStart w:id="227" w:name="_Toc403629933"/>
      <w:bookmarkStart w:id="228" w:name="_Toc403630633"/>
      <w:bookmarkStart w:id="229" w:name="_Toc403631404"/>
      <w:bookmarkStart w:id="230" w:name="_Toc403632304"/>
      <w:bookmarkStart w:id="231" w:name="_Toc403645352"/>
      <w:bookmarkStart w:id="232" w:name="_Toc403645800"/>
      <w:bookmarkStart w:id="233" w:name="_Toc403646589"/>
      <w:bookmarkStart w:id="234" w:name="_Toc403647362"/>
      <w:bookmarkStart w:id="235" w:name="_Toc403647810"/>
      <w:bookmarkStart w:id="236" w:name="_Toc404087978"/>
      <w:bookmarkStart w:id="237" w:name="_Toc404325580"/>
      <w:bookmarkStart w:id="238" w:name="_Toc404343667"/>
      <w:bookmarkStart w:id="239" w:name="_Toc404345779"/>
      <w:bookmarkStart w:id="240" w:name="_Toc227062729"/>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r w:rsidRPr="005F4B66">
        <w:lastRenderedPageBreak/>
        <w:t>Definitions</w:t>
      </w:r>
      <w:bookmarkEnd w:id="240"/>
    </w:p>
    <w:tbl>
      <w:tblPr>
        <w:tblStyle w:val="TableGrid1"/>
        <w:tblW w:w="9253" w:type="dxa"/>
        <w:tblInd w:w="494" w:type="dxa"/>
        <w:tblLook w:val="01E0" w:firstRow="1" w:lastRow="1" w:firstColumn="1" w:lastColumn="1" w:noHBand="0" w:noVBand="0"/>
      </w:tblPr>
      <w:tblGrid>
        <w:gridCol w:w="2660"/>
        <w:gridCol w:w="6593"/>
      </w:tblGrid>
      <w:tr w:rsidR="00D36AF2" w:rsidRPr="005F4B66" w14:paraId="3E2A0536" w14:textId="77777777" w:rsidTr="005941AA">
        <w:trPr>
          <w:trHeight w:val="221"/>
          <w:tblHeader/>
        </w:trPr>
        <w:tc>
          <w:tcPr>
            <w:tcW w:w="2660" w:type="dxa"/>
            <w:tcBorders>
              <w:bottom w:val="double" w:sz="4" w:space="0" w:color="auto"/>
            </w:tcBorders>
          </w:tcPr>
          <w:p w14:paraId="3E2A0534" w14:textId="77777777" w:rsidR="00D36AF2" w:rsidRPr="005F4B66" w:rsidRDefault="00D36AF2" w:rsidP="00D36AF2">
            <w:pPr>
              <w:spacing w:before="20" w:after="40"/>
              <w:jc w:val="both"/>
              <w:rPr>
                <w:rFonts w:ascii="Arial" w:hAnsi="Arial" w:cs="Arial"/>
                <w:sz w:val="20"/>
              </w:rPr>
            </w:pPr>
            <w:r w:rsidRPr="005F4B66">
              <w:rPr>
                <w:rFonts w:ascii="Arial" w:hAnsi="Arial" w:cs="Arial"/>
                <w:sz w:val="20"/>
              </w:rPr>
              <w:t>Term / Acronym</w:t>
            </w:r>
          </w:p>
        </w:tc>
        <w:tc>
          <w:tcPr>
            <w:tcW w:w="6593" w:type="dxa"/>
            <w:tcBorders>
              <w:bottom w:val="double" w:sz="4" w:space="0" w:color="auto"/>
            </w:tcBorders>
          </w:tcPr>
          <w:p w14:paraId="3E2A0535" w14:textId="77777777" w:rsidR="00D36AF2" w:rsidRPr="005F4B66" w:rsidRDefault="00D36AF2" w:rsidP="00D36AF2">
            <w:pPr>
              <w:spacing w:before="20" w:after="40"/>
              <w:jc w:val="both"/>
              <w:rPr>
                <w:rFonts w:ascii="Arial" w:hAnsi="Arial" w:cs="Arial"/>
                <w:sz w:val="20"/>
              </w:rPr>
            </w:pPr>
            <w:r w:rsidRPr="005F4B66">
              <w:rPr>
                <w:rFonts w:ascii="Arial" w:hAnsi="Arial" w:cs="Arial"/>
                <w:sz w:val="20"/>
              </w:rPr>
              <w:t>Definition</w:t>
            </w:r>
          </w:p>
        </w:tc>
      </w:tr>
      <w:tr w:rsidR="00A11823" w:rsidRPr="0073754B" w14:paraId="7A6FE92E" w14:textId="77777777" w:rsidTr="005941AA">
        <w:tc>
          <w:tcPr>
            <w:tcW w:w="2660" w:type="dxa"/>
          </w:tcPr>
          <w:p w14:paraId="54717723" w14:textId="77777777" w:rsidR="00A11823" w:rsidRPr="0073754B" w:rsidRDefault="00A11823" w:rsidP="008A4465">
            <w:pPr>
              <w:tabs>
                <w:tab w:val="left" w:pos="284"/>
              </w:tabs>
              <w:jc w:val="both"/>
              <w:rPr>
                <w:rFonts w:cstheme="minorHAnsi"/>
                <w:iCs/>
                <w:lang w:eastAsia="en-AU"/>
              </w:rPr>
            </w:pPr>
            <w:r w:rsidRPr="00144202">
              <w:rPr>
                <w:rFonts w:cstheme="minorHAnsi"/>
                <w:iCs/>
                <w:lang w:eastAsia="en-AU"/>
              </w:rPr>
              <w:t xml:space="preserve">3WLA </w:t>
            </w:r>
          </w:p>
        </w:tc>
        <w:tc>
          <w:tcPr>
            <w:tcW w:w="6593" w:type="dxa"/>
          </w:tcPr>
          <w:p w14:paraId="1FF44E63" w14:textId="77777777" w:rsidR="00A11823" w:rsidRPr="0073754B" w:rsidRDefault="00A11823" w:rsidP="005D3358">
            <w:pPr>
              <w:tabs>
                <w:tab w:val="left" w:pos="284"/>
              </w:tabs>
              <w:jc w:val="both"/>
              <w:rPr>
                <w:rFonts w:cstheme="minorHAnsi"/>
                <w:lang w:eastAsia="en-AU"/>
              </w:rPr>
            </w:pPr>
            <w:r w:rsidRPr="00144202">
              <w:rPr>
                <w:rFonts w:cstheme="minorHAnsi"/>
                <w:lang w:eastAsia="en-AU"/>
              </w:rPr>
              <w:t>Three (3) Week Look Ahead</w:t>
            </w:r>
          </w:p>
        </w:tc>
      </w:tr>
      <w:tr w:rsidR="00A11823" w:rsidRPr="0073754B" w14:paraId="43D09B2B" w14:textId="77777777" w:rsidTr="005941AA">
        <w:tc>
          <w:tcPr>
            <w:tcW w:w="2660" w:type="dxa"/>
          </w:tcPr>
          <w:p w14:paraId="325172E9" w14:textId="77777777" w:rsidR="00A11823" w:rsidRPr="0073754B" w:rsidRDefault="00A11823" w:rsidP="00CA0685">
            <w:pPr>
              <w:tabs>
                <w:tab w:val="left" w:pos="284"/>
              </w:tabs>
              <w:jc w:val="both"/>
              <w:rPr>
                <w:rFonts w:cstheme="minorHAnsi"/>
                <w:iCs/>
                <w:lang w:eastAsia="en-AU"/>
              </w:rPr>
            </w:pPr>
            <w:r w:rsidRPr="0073754B">
              <w:rPr>
                <w:rFonts w:cstheme="minorHAnsi"/>
              </w:rPr>
              <w:t xml:space="preserve">ACA </w:t>
            </w:r>
          </w:p>
        </w:tc>
        <w:tc>
          <w:tcPr>
            <w:tcW w:w="6593" w:type="dxa"/>
          </w:tcPr>
          <w:p w14:paraId="79B22F61" w14:textId="77777777" w:rsidR="00A11823" w:rsidRPr="0073754B" w:rsidRDefault="00A11823" w:rsidP="00CA0685">
            <w:pPr>
              <w:tabs>
                <w:tab w:val="left" w:pos="284"/>
              </w:tabs>
              <w:jc w:val="both"/>
              <w:rPr>
                <w:rFonts w:cstheme="minorHAnsi"/>
                <w:lang w:eastAsia="en-AU"/>
              </w:rPr>
            </w:pPr>
            <w:r w:rsidRPr="0073754B">
              <w:rPr>
                <w:rFonts w:cstheme="minorHAnsi"/>
              </w:rPr>
              <w:t xml:space="preserve">Australasian Corrosion Association </w:t>
            </w:r>
          </w:p>
        </w:tc>
      </w:tr>
      <w:tr w:rsidR="00A11823" w:rsidRPr="0073754B" w14:paraId="05171225" w14:textId="77777777" w:rsidTr="005941AA">
        <w:tc>
          <w:tcPr>
            <w:tcW w:w="2660" w:type="dxa"/>
          </w:tcPr>
          <w:p w14:paraId="34DD8F12" w14:textId="77777777" w:rsidR="00A11823" w:rsidRPr="0073754B" w:rsidRDefault="00A11823" w:rsidP="00CA0685">
            <w:pPr>
              <w:tabs>
                <w:tab w:val="left" w:pos="284"/>
              </w:tabs>
              <w:jc w:val="both"/>
              <w:rPr>
                <w:rFonts w:cstheme="minorHAnsi"/>
                <w:iCs/>
                <w:lang w:eastAsia="en-AU"/>
              </w:rPr>
            </w:pPr>
            <w:r w:rsidRPr="0073754B">
              <w:rPr>
                <w:rFonts w:cstheme="minorHAnsi"/>
              </w:rPr>
              <w:t xml:space="preserve">AFC </w:t>
            </w:r>
          </w:p>
        </w:tc>
        <w:tc>
          <w:tcPr>
            <w:tcW w:w="6593" w:type="dxa"/>
          </w:tcPr>
          <w:p w14:paraId="32C68633" w14:textId="77777777" w:rsidR="00A11823" w:rsidRPr="0073754B" w:rsidRDefault="00A11823" w:rsidP="00CA0685">
            <w:pPr>
              <w:tabs>
                <w:tab w:val="left" w:pos="284"/>
              </w:tabs>
              <w:jc w:val="both"/>
              <w:rPr>
                <w:rFonts w:cstheme="minorHAnsi"/>
                <w:lang w:eastAsia="en-AU"/>
              </w:rPr>
            </w:pPr>
            <w:r w:rsidRPr="0073754B">
              <w:rPr>
                <w:rFonts w:cstheme="minorHAnsi"/>
              </w:rPr>
              <w:t xml:space="preserve">Approved for Construction </w:t>
            </w:r>
          </w:p>
        </w:tc>
      </w:tr>
      <w:tr w:rsidR="00A11823" w:rsidRPr="0073754B" w14:paraId="016EE279" w14:textId="77777777" w:rsidTr="005941AA">
        <w:tc>
          <w:tcPr>
            <w:tcW w:w="2660" w:type="dxa"/>
          </w:tcPr>
          <w:p w14:paraId="611FD115"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ALARP</w:t>
            </w:r>
          </w:p>
        </w:tc>
        <w:tc>
          <w:tcPr>
            <w:tcW w:w="6593" w:type="dxa"/>
          </w:tcPr>
          <w:p w14:paraId="1CA502F3"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As Low as Reasonably Practicable. A risk management principle based on reducing risk.</w:t>
            </w:r>
          </w:p>
        </w:tc>
      </w:tr>
      <w:tr w:rsidR="00A11823" w:rsidRPr="0073754B" w14:paraId="2D9A12DE" w14:textId="77777777" w:rsidTr="005941AA">
        <w:tc>
          <w:tcPr>
            <w:tcW w:w="2660" w:type="dxa"/>
          </w:tcPr>
          <w:p w14:paraId="15F2E64B" w14:textId="77777777" w:rsidR="00A11823" w:rsidRPr="0073754B" w:rsidRDefault="00A11823" w:rsidP="00CA0685">
            <w:pPr>
              <w:tabs>
                <w:tab w:val="left" w:pos="284"/>
              </w:tabs>
              <w:jc w:val="both"/>
              <w:rPr>
                <w:rFonts w:cstheme="minorHAnsi"/>
                <w:iCs/>
                <w:lang w:eastAsia="en-AU"/>
              </w:rPr>
            </w:pPr>
            <w:r w:rsidRPr="0073754B">
              <w:rPr>
                <w:rFonts w:cstheme="minorHAnsi"/>
              </w:rPr>
              <w:t xml:space="preserve">AR </w:t>
            </w:r>
          </w:p>
        </w:tc>
        <w:tc>
          <w:tcPr>
            <w:tcW w:w="6593" w:type="dxa"/>
          </w:tcPr>
          <w:p w14:paraId="227996C7" w14:textId="77777777" w:rsidR="00A11823" w:rsidRPr="0073754B" w:rsidRDefault="00A11823" w:rsidP="00CA0685">
            <w:pPr>
              <w:tabs>
                <w:tab w:val="left" w:pos="284"/>
              </w:tabs>
              <w:jc w:val="both"/>
              <w:rPr>
                <w:rFonts w:cstheme="minorHAnsi"/>
                <w:lang w:eastAsia="en-AU"/>
              </w:rPr>
            </w:pPr>
            <w:r w:rsidRPr="0073754B">
              <w:rPr>
                <w:rFonts w:cstheme="minorHAnsi"/>
              </w:rPr>
              <w:t xml:space="preserve">Approval Request </w:t>
            </w:r>
          </w:p>
        </w:tc>
      </w:tr>
      <w:tr w:rsidR="00A11823" w:rsidRPr="0073754B" w14:paraId="3D11574E" w14:textId="77777777" w:rsidTr="005941AA">
        <w:tc>
          <w:tcPr>
            <w:tcW w:w="2660" w:type="dxa"/>
          </w:tcPr>
          <w:p w14:paraId="0AD2A42F"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AS / NZS</w:t>
            </w:r>
          </w:p>
        </w:tc>
        <w:tc>
          <w:tcPr>
            <w:tcW w:w="6593" w:type="dxa"/>
          </w:tcPr>
          <w:p w14:paraId="4DF14C85"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Australian / New Zealand Standards</w:t>
            </w:r>
          </w:p>
        </w:tc>
      </w:tr>
      <w:tr w:rsidR="00A11823" w:rsidRPr="0073754B" w14:paraId="5DF880A9" w14:textId="77777777" w:rsidTr="005941AA">
        <w:tc>
          <w:tcPr>
            <w:tcW w:w="2660" w:type="dxa"/>
          </w:tcPr>
          <w:p w14:paraId="5D4F2A58" w14:textId="77777777" w:rsidR="00A11823" w:rsidRPr="0073754B" w:rsidRDefault="00A11823" w:rsidP="001B49A5">
            <w:pPr>
              <w:tabs>
                <w:tab w:val="left" w:pos="284"/>
              </w:tabs>
              <w:jc w:val="both"/>
              <w:rPr>
                <w:rFonts w:cstheme="minorHAnsi"/>
                <w:iCs/>
                <w:lang w:eastAsia="en-AU"/>
              </w:rPr>
            </w:pPr>
            <w:r w:rsidRPr="0073754B">
              <w:rPr>
                <w:rFonts w:cstheme="minorHAnsi"/>
              </w:rPr>
              <w:t xml:space="preserve">Aspect </w:t>
            </w:r>
          </w:p>
        </w:tc>
        <w:tc>
          <w:tcPr>
            <w:tcW w:w="6593" w:type="dxa"/>
          </w:tcPr>
          <w:p w14:paraId="41185819" w14:textId="77777777" w:rsidR="00A11823" w:rsidRPr="0073754B" w:rsidRDefault="00A11823" w:rsidP="001B49A5">
            <w:pPr>
              <w:tabs>
                <w:tab w:val="left" w:pos="284"/>
              </w:tabs>
              <w:jc w:val="both"/>
              <w:rPr>
                <w:rFonts w:cstheme="minorHAnsi"/>
                <w:lang w:eastAsia="en-AU"/>
              </w:rPr>
            </w:pPr>
            <w:r w:rsidRPr="0073754B">
              <w:rPr>
                <w:rFonts w:cstheme="minorHAnsi"/>
              </w:rPr>
              <w:t>The element of activities, product or service that can affect the environment</w:t>
            </w:r>
          </w:p>
        </w:tc>
      </w:tr>
      <w:tr w:rsidR="00A11823" w:rsidRPr="0073754B" w14:paraId="14147436" w14:textId="77777777" w:rsidTr="005941AA">
        <w:tc>
          <w:tcPr>
            <w:tcW w:w="2660" w:type="dxa"/>
          </w:tcPr>
          <w:p w14:paraId="216CBB79"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BAC</w:t>
            </w:r>
          </w:p>
        </w:tc>
        <w:tc>
          <w:tcPr>
            <w:tcW w:w="6593" w:type="dxa"/>
          </w:tcPr>
          <w:p w14:paraId="6360CFE5"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Blood Alcohol Content</w:t>
            </w:r>
          </w:p>
        </w:tc>
      </w:tr>
      <w:tr w:rsidR="00A11823" w:rsidRPr="0073754B" w14:paraId="54DE0DD9" w14:textId="77777777" w:rsidTr="005941AA">
        <w:tc>
          <w:tcPr>
            <w:tcW w:w="2660" w:type="dxa"/>
          </w:tcPr>
          <w:p w14:paraId="6FBB044C" w14:textId="77777777" w:rsidR="00A11823" w:rsidRPr="0073754B" w:rsidRDefault="00A11823" w:rsidP="00A0790A">
            <w:pPr>
              <w:tabs>
                <w:tab w:val="left" w:pos="284"/>
              </w:tabs>
              <w:jc w:val="both"/>
              <w:rPr>
                <w:rFonts w:cstheme="minorHAnsi"/>
                <w:iCs/>
                <w:lang w:eastAsia="en-AU"/>
              </w:rPr>
            </w:pPr>
            <w:r w:rsidRPr="0073754B">
              <w:rPr>
                <w:rFonts w:cstheme="minorHAnsi"/>
              </w:rPr>
              <w:t>CAR</w:t>
            </w:r>
          </w:p>
        </w:tc>
        <w:tc>
          <w:tcPr>
            <w:tcW w:w="6593" w:type="dxa"/>
          </w:tcPr>
          <w:p w14:paraId="74A0B8CA" w14:textId="77777777" w:rsidR="00A11823" w:rsidRPr="0073754B" w:rsidRDefault="00A11823" w:rsidP="00A0790A">
            <w:pPr>
              <w:tabs>
                <w:tab w:val="left" w:pos="284"/>
              </w:tabs>
              <w:jc w:val="both"/>
              <w:rPr>
                <w:rFonts w:cstheme="minorHAnsi"/>
                <w:lang w:eastAsia="en-AU"/>
              </w:rPr>
            </w:pPr>
            <w:r w:rsidRPr="0073754B">
              <w:rPr>
                <w:rFonts w:cstheme="minorHAnsi"/>
              </w:rPr>
              <w:t>Corrective Action Report</w:t>
            </w:r>
          </w:p>
        </w:tc>
      </w:tr>
      <w:tr w:rsidR="00A11823" w:rsidRPr="0073754B" w14:paraId="29EF9ED7" w14:textId="77777777" w:rsidTr="005941AA">
        <w:tc>
          <w:tcPr>
            <w:tcW w:w="2660" w:type="dxa"/>
          </w:tcPr>
          <w:p w14:paraId="65C63065" w14:textId="77777777" w:rsidR="00A11823" w:rsidRPr="0073754B" w:rsidRDefault="00A11823" w:rsidP="001B49A5">
            <w:pPr>
              <w:tabs>
                <w:tab w:val="left" w:pos="284"/>
              </w:tabs>
              <w:jc w:val="both"/>
              <w:rPr>
                <w:rFonts w:cstheme="minorHAnsi"/>
                <w:iCs/>
                <w:lang w:eastAsia="en-AU"/>
              </w:rPr>
            </w:pPr>
            <w:r>
              <w:rPr>
                <w:rFonts w:cstheme="minorHAnsi"/>
                <w:iCs/>
                <w:lang w:eastAsia="en-AU"/>
              </w:rPr>
              <w:t>CDS</w:t>
            </w:r>
          </w:p>
        </w:tc>
        <w:tc>
          <w:tcPr>
            <w:tcW w:w="6593" w:type="dxa"/>
          </w:tcPr>
          <w:p w14:paraId="7F3B887A" w14:textId="77777777" w:rsidR="00A11823" w:rsidRPr="0073754B" w:rsidRDefault="00A11823" w:rsidP="001B49A5">
            <w:pPr>
              <w:tabs>
                <w:tab w:val="left" w:pos="284"/>
              </w:tabs>
              <w:jc w:val="both"/>
              <w:rPr>
                <w:rFonts w:cstheme="minorHAnsi"/>
                <w:lang w:eastAsia="en-AU"/>
              </w:rPr>
            </w:pPr>
            <w:r w:rsidRPr="009E0944">
              <w:rPr>
                <w:rFonts w:cstheme="minorHAnsi"/>
                <w:lang w:eastAsia="en-AU"/>
              </w:rPr>
              <w:t>Contractor Data Schedule</w:t>
            </w:r>
          </w:p>
        </w:tc>
      </w:tr>
      <w:tr w:rsidR="00A11823" w:rsidRPr="0073754B" w14:paraId="1422D842" w14:textId="77777777" w:rsidTr="005941AA">
        <w:tc>
          <w:tcPr>
            <w:tcW w:w="2660" w:type="dxa"/>
          </w:tcPr>
          <w:p w14:paraId="68AD74F2" w14:textId="77777777" w:rsidR="00A11823" w:rsidRPr="0073754B" w:rsidRDefault="00A11823" w:rsidP="001B49A5">
            <w:pPr>
              <w:tabs>
                <w:tab w:val="left" w:pos="284"/>
              </w:tabs>
              <w:jc w:val="both"/>
              <w:rPr>
                <w:rFonts w:cstheme="minorHAnsi"/>
                <w:iCs/>
                <w:lang w:eastAsia="en-AU"/>
              </w:rPr>
            </w:pPr>
            <w:r>
              <w:rPr>
                <w:rFonts w:cstheme="minorHAnsi"/>
                <w:iCs/>
                <w:lang w:eastAsia="en-AU"/>
              </w:rPr>
              <w:t>CLA</w:t>
            </w:r>
          </w:p>
        </w:tc>
        <w:tc>
          <w:tcPr>
            <w:tcW w:w="6593" w:type="dxa"/>
          </w:tcPr>
          <w:p w14:paraId="616C55C2" w14:textId="77777777" w:rsidR="00A11823" w:rsidRPr="0073754B" w:rsidRDefault="00A11823" w:rsidP="001B49A5">
            <w:pPr>
              <w:tabs>
                <w:tab w:val="left" w:pos="284"/>
              </w:tabs>
              <w:jc w:val="both"/>
              <w:rPr>
                <w:rFonts w:cstheme="minorHAnsi"/>
                <w:lang w:eastAsia="en-AU"/>
              </w:rPr>
            </w:pPr>
            <w:r>
              <w:rPr>
                <w:rFonts w:cstheme="minorHAnsi"/>
                <w:lang w:eastAsia="en-AU"/>
              </w:rPr>
              <w:t>Camp Lambert Port A</w:t>
            </w:r>
          </w:p>
        </w:tc>
      </w:tr>
      <w:tr w:rsidR="00A11823" w:rsidRPr="0073754B" w14:paraId="528B43C9" w14:textId="77777777" w:rsidTr="005941AA">
        <w:tc>
          <w:tcPr>
            <w:tcW w:w="2660" w:type="dxa"/>
          </w:tcPr>
          <w:p w14:paraId="17CF1B38" w14:textId="77777777" w:rsidR="00A11823" w:rsidRPr="0073754B" w:rsidRDefault="00A11823" w:rsidP="001B49A5">
            <w:pPr>
              <w:tabs>
                <w:tab w:val="left" w:pos="284"/>
              </w:tabs>
              <w:jc w:val="both"/>
              <w:rPr>
                <w:rFonts w:cstheme="minorHAnsi"/>
                <w:iCs/>
                <w:lang w:eastAsia="en-AU"/>
              </w:rPr>
            </w:pPr>
            <w:r>
              <w:rPr>
                <w:rFonts w:cstheme="minorHAnsi"/>
                <w:iCs/>
                <w:lang w:eastAsia="en-AU"/>
              </w:rPr>
              <w:t>CLB</w:t>
            </w:r>
          </w:p>
        </w:tc>
        <w:tc>
          <w:tcPr>
            <w:tcW w:w="6593" w:type="dxa"/>
          </w:tcPr>
          <w:p w14:paraId="7F53F281" w14:textId="77777777" w:rsidR="00A11823" w:rsidRPr="0073754B" w:rsidRDefault="00A11823" w:rsidP="001B49A5">
            <w:pPr>
              <w:tabs>
                <w:tab w:val="left" w:pos="284"/>
              </w:tabs>
              <w:jc w:val="both"/>
              <w:rPr>
                <w:rFonts w:cstheme="minorHAnsi"/>
                <w:lang w:eastAsia="en-AU"/>
              </w:rPr>
            </w:pPr>
            <w:r w:rsidRPr="00902A77">
              <w:rPr>
                <w:rFonts w:cstheme="minorHAnsi"/>
                <w:lang w:eastAsia="en-AU"/>
              </w:rPr>
              <w:t xml:space="preserve">Camp Lambert Port </w:t>
            </w:r>
            <w:r>
              <w:rPr>
                <w:rFonts w:cstheme="minorHAnsi"/>
                <w:lang w:eastAsia="en-AU"/>
              </w:rPr>
              <w:t>B</w:t>
            </w:r>
          </w:p>
        </w:tc>
      </w:tr>
      <w:tr w:rsidR="00A11823" w:rsidRPr="0073754B" w14:paraId="2F824F7D" w14:textId="77777777" w:rsidTr="005941AA">
        <w:tc>
          <w:tcPr>
            <w:tcW w:w="2660" w:type="dxa"/>
          </w:tcPr>
          <w:p w14:paraId="43B458DA" w14:textId="77777777" w:rsidR="00A11823" w:rsidRPr="0073754B" w:rsidRDefault="00A11823" w:rsidP="001B49A5">
            <w:pPr>
              <w:tabs>
                <w:tab w:val="left" w:pos="284"/>
              </w:tabs>
              <w:jc w:val="both"/>
              <w:rPr>
                <w:rFonts w:cstheme="minorHAnsi"/>
                <w:iCs/>
                <w:lang w:eastAsia="en-AU"/>
              </w:rPr>
            </w:pPr>
            <w:r w:rsidRPr="0073754B">
              <w:rPr>
                <w:rFonts w:cstheme="minorHAnsi"/>
                <w:iCs/>
                <w:lang w:eastAsia="en-AU"/>
              </w:rPr>
              <w:t>Competent Person</w:t>
            </w:r>
          </w:p>
        </w:tc>
        <w:tc>
          <w:tcPr>
            <w:tcW w:w="6593" w:type="dxa"/>
          </w:tcPr>
          <w:p w14:paraId="78C16D12" w14:textId="77777777" w:rsidR="00A11823" w:rsidRPr="0073754B" w:rsidRDefault="00A11823" w:rsidP="001B49A5">
            <w:pPr>
              <w:tabs>
                <w:tab w:val="left" w:pos="284"/>
              </w:tabs>
              <w:jc w:val="both"/>
              <w:rPr>
                <w:rFonts w:cstheme="minorHAnsi"/>
                <w:lang w:eastAsia="en-AU"/>
              </w:rPr>
            </w:pPr>
            <w:r w:rsidRPr="0073754B">
              <w:rPr>
                <w:rFonts w:cstheme="minorHAnsi"/>
                <w:lang w:eastAsia="en-AU"/>
              </w:rPr>
              <w:t>Refers to a person who has acquired through training, qualification or experience, the knowledge and skills required to do a designated task competently.</w:t>
            </w:r>
          </w:p>
        </w:tc>
      </w:tr>
      <w:tr w:rsidR="00A11823" w:rsidRPr="0073754B" w14:paraId="77AD3A56" w14:textId="77777777" w:rsidTr="005941AA">
        <w:tc>
          <w:tcPr>
            <w:tcW w:w="2660" w:type="dxa"/>
          </w:tcPr>
          <w:p w14:paraId="3530434E"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Consequence</w:t>
            </w:r>
          </w:p>
        </w:tc>
        <w:tc>
          <w:tcPr>
            <w:tcW w:w="6593" w:type="dxa"/>
          </w:tcPr>
          <w:p w14:paraId="1792D976"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The outcome of an event or situation expressed as the extent of harm.</w:t>
            </w:r>
          </w:p>
        </w:tc>
      </w:tr>
      <w:tr w:rsidR="00A11823" w:rsidRPr="0073754B" w14:paraId="4146582C" w14:textId="77777777" w:rsidTr="005941AA">
        <w:tc>
          <w:tcPr>
            <w:tcW w:w="2660" w:type="dxa"/>
          </w:tcPr>
          <w:p w14:paraId="4BA3F778" w14:textId="77777777" w:rsidR="00A11823" w:rsidRPr="0073754B" w:rsidRDefault="00A11823" w:rsidP="001B49A5">
            <w:pPr>
              <w:tabs>
                <w:tab w:val="left" w:pos="284"/>
              </w:tabs>
              <w:jc w:val="both"/>
              <w:rPr>
                <w:rFonts w:cstheme="minorHAnsi"/>
                <w:iCs/>
                <w:lang w:eastAsia="en-AU"/>
              </w:rPr>
            </w:pPr>
            <w:r w:rsidRPr="0073754B">
              <w:rPr>
                <w:rFonts w:cstheme="minorHAnsi"/>
                <w:iCs/>
                <w:lang w:eastAsia="en-AU"/>
              </w:rPr>
              <w:t>Controls</w:t>
            </w:r>
          </w:p>
        </w:tc>
        <w:tc>
          <w:tcPr>
            <w:tcW w:w="6593" w:type="dxa"/>
          </w:tcPr>
          <w:p w14:paraId="6C5984BE" w14:textId="77777777" w:rsidR="00A11823" w:rsidRPr="0073754B" w:rsidRDefault="00A11823" w:rsidP="001B49A5">
            <w:pPr>
              <w:tabs>
                <w:tab w:val="left" w:pos="284"/>
              </w:tabs>
              <w:jc w:val="both"/>
              <w:rPr>
                <w:rFonts w:cstheme="minorHAnsi"/>
                <w:lang w:eastAsia="en-AU"/>
              </w:rPr>
            </w:pPr>
            <w:r w:rsidRPr="0073754B">
              <w:rPr>
                <w:rFonts w:cstheme="minorHAnsi"/>
                <w:lang w:eastAsia="en-AU"/>
              </w:rPr>
              <w:t>Measures that reduce or eliminate a hazard.</w:t>
            </w:r>
          </w:p>
        </w:tc>
      </w:tr>
      <w:tr w:rsidR="00A11823" w:rsidRPr="0073754B" w14:paraId="1E79788A" w14:textId="77777777" w:rsidTr="005941AA">
        <w:tc>
          <w:tcPr>
            <w:tcW w:w="2660" w:type="dxa"/>
          </w:tcPr>
          <w:p w14:paraId="42B1603C"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COS</w:t>
            </w:r>
          </w:p>
        </w:tc>
        <w:tc>
          <w:tcPr>
            <w:tcW w:w="6593" w:type="dxa"/>
          </w:tcPr>
          <w:p w14:paraId="29C5A5E1"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Coarse Ore Stockpile</w:t>
            </w:r>
          </w:p>
        </w:tc>
      </w:tr>
      <w:tr w:rsidR="00A11823" w:rsidRPr="0073754B" w14:paraId="329A6D52" w14:textId="77777777" w:rsidTr="005941AA">
        <w:tc>
          <w:tcPr>
            <w:tcW w:w="2660" w:type="dxa"/>
          </w:tcPr>
          <w:p w14:paraId="35120AC5"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CPR</w:t>
            </w:r>
          </w:p>
        </w:tc>
        <w:tc>
          <w:tcPr>
            <w:tcW w:w="6593" w:type="dxa"/>
          </w:tcPr>
          <w:p w14:paraId="1033E9BB" w14:textId="77777777" w:rsidR="00A11823" w:rsidRPr="0073754B" w:rsidRDefault="00A11823" w:rsidP="008A4465">
            <w:pPr>
              <w:tabs>
                <w:tab w:val="left" w:pos="284"/>
              </w:tabs>
              <w:jc w:val="both"/>
              <w:rPr>
                <w:rFonts w:cstheme="minorHAnsi"/>
                <w:lang w:eastAsia="en-AU"/>
              </w:rPr>
            </w:pPr>
            <w:proofErr w:type="gramStart"/>
            <w:r w:rsidRPr="0073754B">
              <w:rPr>
                <w:rFonts w:cstheme="minorHAnsi"/>
                <w:lang w:eastAsia="en-AU"/>
              </w:rPr>
              <w:t>Cardio Pulmonary</w:t>
            </w:r>
            <w:proofErr w:type="gramEnd"/>
            <w:r w:rsidRPr="0073754B">
              <w:rPr>
                <w:rFonts w:cstheme="minorHAnsi"/>
                <w:lang w:eastAsia="en-AU"/>
              </w:rPr>
              <w:t xml:space="preserve"> Resuscitation which is an emergency medical procedure for a victim of cardiac arrest or, in some circumstances, respiratory arrest.</w:t>
            </w:r>
          </w:p>
        </w:tc>
      </w:tr>
      <w:tr w:rsidR="00A11823" w:rsidRPr="0073754B" w14:paraId="39D07401" w14:textId="77777777" w:rsidTr="005941AA">
        <w:tc>
          <w:tcPr>
            <w:tcW w:w="2660" w:type="dxa"/>
          </w:tcPr>
          <w:p w14:paraId="6960BA14"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CRA</w:t>
            </w:r>
          </w:p>
        </w:tc>
        <w:tc>
          <w:tcPr>
            <w:tcW w:w="6593" w:type="dxa"/>
          </w:tcPr>
          <w:p w14:paraId="3ECF828F"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Construction Risk Assessment</w:t>
            </w:r>
          </w:p>
        </w:tc>
      </w:tr>
      <w:tr w:rsidR="00A11823" w:rsidRPr="0073754B" w14:paraId="6F49EF3C" w14:textId="77777777" w:rsidTr="005941AA">
        <w:tc>
          <w:tcPr>
            <w:tcW w:w="2660" w:type="dxa"/>
          </w:tcPr>
          <w:p w14:paraId="0CFF0BDB"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 xml:space="preserve">Critical Incident </w:t>
            </w:r>
          </w:p>
        </w:tc>
        <w:tc>
          <w:tcPr>
            <w:tcW w:w="6593" w:type="dxa"/>
          </w:tcPr>
          <w:p w14:paraId="2F767A98"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 xml:space="preserve">Any situation faced by an individual that causes him or her to experience unusually strong emotional and/or physical reactions that can interfere with their ability to productively carry on with their everyday </w:t>
            </w:r>
            <w:proofErr w:type="gramStart"/>
            <w:r w:rsidRPr="0073754B">
              <w:rPr>
                <w:rFonts w:cstheme="minorHAnsi"/>
                <w:lang w:eastAsia="en-AU"/>
              </w:rPr>
              <w:t>lives</w:t>
            </w:r>
            <w:proofErr w:type="gramEnd"/>
            <w:r w:rsidRPr="0073754B">
              <w:rPr>
                <w:rFonts w:cstheme="minorHAnsi"/>
                <w:lang w:eastAsia="en-AU"/>
              </w:rPr>
              <w:t xml:space="preserve"> and which has a detrimental impact on the efficient productive operations of the Project. Also considered to be any situation that could adversely affect SCEE or the Client, such as public perception and/or outrage.</w:t>
            </w:r>
          </w:p>
        </w:tc>
      </w:tr>
      <w:tr w:rsidR="00A11823" w:rsidRPr="0073754B" w14:paraId="29AE986D" w14:textId="77777777" w:rsidTr="005941AA">
        <w:tc>
          <w:tcPr>
            <w:tcW w:w="2660" w:type="dxa"/>
          </w:tcPr>
          <w:p w14:paraId="026BBEB9"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CRM</w:t>
            </w:r>
          </w:p>
        </w:tc>
        <w:tc>
          <w:tcPr>
            <w:tcW w:w="6593" w:type="dxa"/>
          </w:tcPr>
          <w:p w14:paraId="7A805E4D"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Critical Risk Management</w:t>
            </w:r>
          </w:p>
        </w:tc>
      </w:tr>
      <w:tr w:rsidR="00A11823" w:rsidRPr="0073754B" w14:paraId="0888EA88" w14:textId="77777777" w:rsidTr="005941AA">
        <w:tc>
          <w:tcPr>
            <w:tcW w:w="2660" w:type="dxa"/>
          </w:tcPr>
          <w:p w14:paraId="2A1A6018"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CV</w:t>
            </w:r>
          </w:p>
        </w:tc>
        <w:tc>
          <w:tcPr>
            <w:tcW w:w="6593" w:type="dxa"/>
          </w:tcPr>
          <w:p w14:paraId="50E55208"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Conveyor</w:t>
            </w:r>
          </w:p>
        </w:tc>
      </w:tr>
      <w:tr w:rsidR="00A11823" w:rsidRPr="00CA0685" w14:paraId="42BE5ADC" w14:textId="77777777" w:rsidTr="005941AA">
        <w:tblPrEx>
          <w:tblLook w:val="04A0" w:firstRow="1" w:lastRow="0" w:firstColumn="1" w:lastColumn="0" w:noHBand="0" w:noVBand="1"/>
        </w:tblPrEx>
        <w:trPr>
          <w:trHeight w:val="84"/>
        </w:trPr>
        <w:tc>
          <w:tcPr>
            <w:tcW w:w="0" w:type="auto"/>
          </w:tcPr>
          <w:p w14:paraId="079A0CEC" w14:textId="77777777" w:rsidR="00A11823" w:rsidRPr="00CA0685" w:rsidRDefault="00A11823" w:rsidP="00CA0685">
            <w:pPr>
              <w:autoSpaceDE w:val="0"/>
              <w:autoSpaceDN w:val="0"/>
              <w:adjustRightInd w:val="0"/>
              <w:rPr>
                <w:rFonts w:cstheme="minorHAnsi"/>
                <w:color w:val="000000"/>
              </w:rPr>
            </w:pPr>
            <w:r w:rsidRPr="00CA0685">
              <w:rPr>
                <w:rFonts w:cstheme="minorHAnsi"/>
                <w:color w:val="000000"/>
              </w:rPr>
              <w:t>D</w:t>
            </w:r>
            <w:r>
              <w:rPr>
                <w:rFonts w:cstheme="minorHAnsi"/>
                <w:color w:val="000000"/>
              </w:rPr>
              <w:t>E</w:t>
            </w:r>
            <w:r w:rsidRPr="00CA0685">
              <w:rPr>
                <w:rFonts w:cstheme="minorHAnsi"/>
                <w:color w:val="000000"/>
              </w:rPr>
              <w:t xml:space="preserve">MIRS </w:t>
            </w:r>
          </w:p>
        </w:tc>
        <w:tc>
          <w:tcPr>
            <w:tcW w:w="0" w:type="auto"/>
          </w:tcPr>
          <w:p w14:paraId="3BEE5EF9" w14:textId="77777777" w:rsidR="00A11823" w:rsidRPr="00CA0685" w:rsidRDefault="00A11823" w:rsidP="00CA0685">
            <w:pPr>
              <w:autoSpaceDE w:val="0"/>
              <w:autoSpaceDN w:val="0"/>
              <w:adjustRightInd w:val="0"/>
              <w:rPr>
                <w:rFonts w:cstheme="minorHAnsi"/>
                <w:color w:val="000000"/>
              </w:rPr>
            </w:pPr>
            <w:r w:rsidRPr="00CA0685">
              <w:rPr>
                <w:rFonts w:cstheme="minorHAnsi"/>
                <w:color w:val="000000"/>
              </w:rPr>
              <w:t xml:space="preserve">Department of </w:t>
            </w:r>
            <w:r>
              <w:rPr>
                <w:rFonts w:cstheme="minorHAnsi"/>
                <w:color w:val="000000"/>
              </w:rPr>
              <w:t xml:space="preserve">Energy, </w:t>
            </w:r>
            <w:r w:rsidRPr="00CA0685">
              <w:rPr>
                <w:rFonts w:cstheme="minorHAnsi"/>
                <w:color w:val="000000"/>
              </w:rPr>
              <w:t xml:space="preserve">Mines, Industry Regulation and Safety </w:t>
            </w:r>
          </w:p>
        </w:tc>
      </w:tr>
      <w:tr w:rsidR="00A11823" w:rsidRPr="00CA0685" w14:paraId="624C59AC" w14:textId="77777777" w:rsidTr="005941AA">
        <w:tblPrEx>
          <w:tblLook w:val="04A0" w:firstRow="1" w:lastRow="0" w:firstColumn="1" w:lastColumn="0" w:noHBand="0" w:noVBand="1"/>
        </w:tblPrEx>
        <w:trPr>
          <w:trHeight w:val="84"/>
        </w:trPr>
        <w:tc>
          <w:tcPr>
            <w:tcW w:w="0" w:type="auto"/>
          </w:tcPr>
          <w:p w14:paraId="1BB0930C" w14:textId="77777777" w:rsidR="00A11823" w:rsidRPr="00CA0685" w:rsidRDefault="00A11823" w:rsidP="00CA0685">
            <w:pPr>
              <w:autoSpaceDE w:val="0"/>
              <w:autoSpaceDN w:val="0"/>
              <w:adjustRightInd w:val="0"/>
              <w:rPr>
                <w:rFonts w:cstheme="minorHAnsi"/>
                <w:color w:val="000000"/>
              </w:rPr>
            </w:pPr>
            <w:r w:rsidRPr="00CA0685">
              <w:rPr>
                <w:rFonts w:cstheme="minorHAnsi"/>
                <w:color w:val="000000"/>
              </w:rPr>
              <w:t xml:space="preserve">DWER </w:t>
            </w:r>
          </w:p>
        </w:tc>
        <w:tc>
          <w:tcPr>
            <w:tcW w:w="0" w:type="auto"/>
          </w:tcPr>
          <w:p w14:paraId="60060721" w14:textId="77777777" w:rsidR="00A11823" w:rsidRPr="00CA0685" w:rsidRDefault="00A11823" w:rsidP="00CA0685">
            <w:pPr>
              <w:autoSpaceDE w:val="0"/>
              <w:autoSpaceDN w:val="0"/>
              <w:adjustRightInd w:val="0"/>
              <w:rPr>
                <w:rFonts w:cstheme="minorHAnsi"/>
                <w:color w:val="000000"/>
              </w:rPr>
            </w:pPr>
            <w:r w:rsidRPr="00CA0685">
              <w:rPr>
                <w:rFonts w:cstheme="minorHAnsi"/>
                <w:color w:val="000000"/>
              </w:rPr>
              <w:t xml:space="preserve">Department of Water and Environmental Regulation </w:t>
            </w:r>
          </w:p>
        </w:tc>
      </w:tr>
      <w:tr w:rsidR="00A11823" w:rsidRPr="0073754B" w14:paraId="63907572" w14:textId="77777777" w:rsidTr="005941AA">
        <w:tc>
          <w:tcPr>
            <w:tcW w:w="2660" w:type="dxa"/>
          </w:tcPr>
          <w:p w14:paraId="26190FC6"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EAP</w:t>
            </w:r>
          </w:p>
        </w:tc>
        <w:tc>
          <w:tcPr>
            <w:tcW w:w="6593" w:type="dxa"/>
          </w:tcPr>
          <w:p w14:paraId="2A7EF52C" w14:textId="77777777" w:rsidR="00A11823" w:rsidRPr="0073754B" w:rsidRDefault="00A11823" w:rsidP="008A4465">
            <w:pPr>
              <w:tabs>
                <w:tab w:val="left" w:pos="284"/>
              </w:tabs>
              <w:jc w:val="both"/>
              <w:rPr>
                <w:rFonts w:cstheme="minorHAnsi"/>
                <w:lang w:eastAsia="en-AU"/>
              </w:rPr>
            </w:pPr>
            <w:r>
              <w:rPr>
                <w:rFonts w:cstheme="minorHAnsi"/>
                <w:lang w:eastAsia="en-AU"/>
              </w:rPr>
              <w:t>Worker</w:t>
            </w:r>
            <w:r w:rsidRPr="0073754B">
              <w:rPr>
                <w:rFonts w:cstheme="minorHAnsi"/>
                <w:lang w:eastAsia="en-AU"/>
              </w:rPr>
              <w:t xml:space="preserve"> Assistance Program</w:t>
            </w:r>
          </w:p>
        </w:tc>
      </w:tr>
      <w:tr w:rsidR="00A11823" w:rsidRPr="00CA0685" w14:paraId="1D0C48D2" w14:textId="77777777" w:rsidTr="005941AA">
        <w:tblPrEx>
          <w:tblLook w:val="04A0" w:firstRow="1" w:lastRow="0" w:firstColumn="1" w:lastColumn="0" w:noHBand="0" w:noVBand="1"/>
        </w:tblPrEx>
        <w:trPr>
          <w:trHeight w:val="84"/>
        </w:trPr>
        <w:tc>
          <w:tcPr>
            <w:tcW w:w="0" w:type="auto"/>
          </w:tcPr>
          <w:p w14:paraId="37F675CC" w14:textId="77777777" w:rsidR="00A11823" w:rsidRPr="00CA0685" w:rsidRDefault="00A11823" w:rsidP="00CA0685">
            <w:pPr>
              <w:autoSpaceDE w:val="0"/>
              <w:autoSpaceDN w:val="0"/>
              <w:adjustRightInd w:val="0"/>
              <w:rPr>
                <w:rFonts w:cstheme="minorHAnsi"/>
                <w:color w:val="000000"/>
              </w:rPr>
            </w:pPr>
            <w:r w:rsidRPr="00CA0685">
              <w:rPr>
                <w:rFonts w:cstheme="minorHAnsi"/>
                <w:color w:val="000000"/>
              </w:rPr>
              <w:t xml:space="preserve">EIC </w:t>
            </w:r>
          </w:p>
        </w:tc>
        <w:tc>
          <w:tcPr>
            <w:tcW w:w="0" w:type="auto"/>
          </w:tcPr>
          <w:p w14:paraId="0511F5B8" w14:textId="77777777" w:rsidR="00A11823" w:rsidRPr="00CA0685" w:rsidRDefault="00A11823" w:rsidP="00CA0685">
            <w:pPr>
              <w:autoSpaceDE w:val="0"/>
              <w:autoSpaceDN w:val="0"/>
              <w:adjustRightInd w:val="0"/>
              <w:rPr>
                <w:rFonts w:cstheme="minorHAnsi"/>
                <w:color w:val="000000"/>
              </w:rPr>
            </w:pPr>
            <w:r w:rsidRPr="00CA0685">
              <w:rPr>
                <w:rFonts w:cstheme="minorHAnsi"/>
                <w:color w:val="000000"/>
              </w:rPr>
              <w:t xml:space="preserve">Electrical, Instrumentation and Controls </w:t>
            </w:r>
          </w:p>
        </w:tc>
      </w:tr>
      <w:tr w:rsidR="00A11823" w:rsidRPr="0073754B" w14:paraId="61AEF455" w14:textId="77777777" w:rsidTr="005941AA">
        <w:tc>
          <w:tcPr>
            <w:tcW w:w="2660" w:type="dxa"/>
          </w:tcPr>
          <w:p w14:paraId="7B5263DF" w14:textId="77777777" w:rsidR="00A11823" w:rsidRPr="0073754B" w:rsidRDefault="00A11823" w:rsidP="001B49A5">
            <w:pPr>
              <w:tabs>
                <w:tab w:val="left" w:pos="284"/>
              </w:tabs>
              <w:jc w:val="both"/>
              <w:rPr>
                <w:rFonts w:cstheme="minorHAnsi"/>
                <w:iCs/>
                <w:lang w:eastAsia="en-AU"/>
              </w:rPr>
            </w:pPr>
            <w:r w:rsidRPr="0073754B">
              <w:rPr>
                <w:rFonts w:cstheme="minorHAnsi"/>
              </w:rPr>
              <w:t>EMS</w:t>
            </w:r>
          </w:p>
        </w:tc>
        <w:tc>
          <w:tcPr>
            <w:tcW w:w="6593" w:type="dxa"/>
          </w:tcPr>
          <w:p w14:paraId="22CE5C12" w14:textId="77777777" w:rsidR="00A11823" w:rsidRPr="0073754B" w:rsidRDefault="00A11823" w:rsidP="001B49A5">
            <w:pPr>
              <w:tabs>
                <w:tab w:val="left" w:pos="284"/>
              </w:tabs>
              <w:jc w:val="both"/>
              <w:rPr>
                <w:rFonts w:cstheme="minorHAnsi"/>
                <w:lang w:eastAsia="en-AU"/>
              </w:rPr>
            </w:pPr>
            <w:r w:rsidRPr="0073754B">
              <w:rPr>
                <w:rFonts w:cstheme="minorHAnsi"/>
              </w:rPr>
              <w:t>Environmental Management System</w:t>
            </w:r>
          </w:p>
        </w:tc>
      </w:tr>
      <w:tr w:rsidR="00A11823" w:rsidRPr="0073754B" w14:paraId="027DF28D" w14:textId="77777777" w:rsidTr="005941AA">
        <w:tc>
          <w:tcPr>
            <w:tcW w:w="2660" w:type="dxa"/>
          </w:tcPr>
          <w:p w14:paraId="0FE039E6" w14:textId="77777777" w:rsidR="00A11823" w:rsidRPr="0073754B" w:rsidRDefault="00A11823" w:rsidP="008A4465">
            <w:pPr>
              <w:tabs>
                <w:tab w:val="left" w:pos="284"/>
                <w:tab w:val="center" w:pos="1222"/>
              </w:tabs>
              <w:jc w:val="both"/>
              <w:rPr>
                <w:rFonts w:cstheme="minorHAnsi"/>
                <w:iCs/>
                <w:lang w:eastAsia="en-AU"/>
              </w:rPr>
            </w:pPr>
            <w:r w:rsidRPr="0073754B">
              <w:rPr>
                <w:rFonts w:cstheme="minorHAnsi"/>
                <w:iCs/>
                <w:lang w:eastAsia="en-AU"/>
              </w:rPr>
              <w:t>ERT</w:t>
            </w:r>
          </w:p>
        </w:tc>
        <w:tc>
          <w:tcPr>
            <w:tcW w:w="6593" w:type="dxa"/>
          </w:tcPr>
          <w:p w14:paraId="2819D7F1"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Emergency Response Team</w:t>
            </w:r>
          </w:p>
        </w:tc>
      </w:tr>
      <w:tr w:rsidR="00A11823" w:rsidRPr="0073754B" w14:paraId="3FBCA862" w14:textId="77777777" w:rsidTr="005941AA">
        <w:tc>
          <w:tcPr>
            <w:tcW w:w="2660" w:type="dxa"/>
          </w:tcPr>
          <w:p w14:paraId="34CEAEF7"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Evaluate</w:t>
            </w:r>
          </w:p>
        </w:tc>
        <w:tc>
          <w:tcPr>
            <w:tcW w:w="6593" w:type="dxa"/>
          </w:tcPr>
          <w:p w14:paraId="781B05DB"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 xml:space="preserve">To ascertain or set up the amount or value </w:t>
            </w:r>
          </w:p>
        </w:tc>
      </w:tr>
      <w:tr w:rsidR="00A11823" w:rsidRPr="0073754B" w14:paraId="12A61467" w14:textId="77777777" w:rsidTr="005941AA">
        <w:tc>
          <w:tcPr>
            <w:tcW w:w="2660" w:type="dxa"/>
          </w:tcPr>
          <w:p w14:paraId="43947AF6" w14:textId="77777777" w:rsidR="00A11823" w:rsidRPr="0073754B" w:rsidRDefault="00A11823" w:rsidP="001B49A5">
            <w:pPr>
              <w:tabs>
                <w:tab w:val="left" w:pos="284"/>
              </w:tabs>
              <w:jc w:val="both"/>
              <w:rPr>
                <w:rFonts w:cstheme="minorHAnsi"/>
                <w:iCs/>
                <w:lang w:eastAsia="en-AU"/>
              </w:rPr>
            </w:pPr>
            <w:r w:rsidRPr="0073754B">
              <w:rPr>
                <w:rFonts w:cstheme="minorHAnsi"/>
                <w:iCs/>
                <w:lang w:eastAsia="en-AU"/>
              </w:rPr>
              <w:t>Event</w:t>
            </w:r>
          </w:p>
        </w:tc>
        <w:tc>
          <w:tcPr>
            <w:tcW w:w="6593" w:type="dxa"/>
          </w:tcPr>
          <w:p w14:paraId="323E1486" w14:textId="77777777" w:rsidR="00A11823" w:rsidRPr="0073754B" w:rsidRDefault="00A11823" w:rsidP="001B49A5">
            <w:pPr>
              <w:tabs>
                <w:tab w:val="left" w:pos="284"/>
              </w:tabs>
              <w:jc w:val="both"/>
              <w:rPr>
                <w:rFonts w:cstheme="minorHAnsi"/>
                <w:lang w:eastAsia="en-AU"/>
              </w:rPr>
            </w:pPr>
            <w:r w:rsidRPr="0073754B">
              <w:rPr>
                <w:rFonts w:cstheme="minorHAnsi"/>
              </w:rPr>
              <w:t xml:space="preserve">A collective term which includes instances of actual or potential injury to SCEE </w:t>
            </w:r>
            <w:r>
              <w:rPr>
                <w:rFonts w:cstheme="minorHAnsi"/>
              </w:rPr>
              <w:t>worker</w:t>
            </w:r>
            <w:r w:rsidRPr="0073754B">
              <w:rPr>
                <w:rFonts w:cstheme="minorHAnsi"/>
              </w:rPr>
              <w:t xml:space="preserve">s and/or contractors, damage to plant and equipment or the environment </w:t>
            </w:r>
          </w:p>
        </w:tc>
      </w:tr>
      <w:tr w:rsidR="00A11823" w:rsidRPr="0073754B" w14:paraId="3CAD2EB0" w14:textId="77777777" w:rsidTr="005941AA">
        <w:tc>
          <w:tcPr>
            <w:tcW w:w="2660" w:type="dxa"/>
          </w:tcPr>
          <w:p w14:paraId="08695DFB"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FAC</w:t>
            </w:r>
          </w:p>
        </w:tc>
        <w:tc>
          <w:tcPr>
            <w:tcW w:w="6593" w:type="dxa"/>
          </w:tcPr>
          <w:p w14:paraId="4D472041"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 xml:space="preserve">First Aid Case.   </w:t>
            </w:r>
          </w:p>
        </w:tc>
      </w:tr>
      <w:tr w:rsidR="00A11823" w:rsidRPr="00565B8C" w14:paraId="7B9D4924" w14:textId="77777777" w:rsidTr="005941AA">
        <w:tblPrEx>
          <w:tblLook w:val="04A0" w:firstRow="1" w:lastRow="0" w:firstColumn="1" w:lastColumn="0" w:noHBand="0" w:noVBand="1"/>
        </w:tblPrEx>
        <w:trPr>
          <w:trHeight w:val="84"/>
        </w:trPr>
        <w:tc>
          <w:tcPr>
            <w:tcW w:w="0" w:type="auto"/>
          </w:tcPr>
          <w:p w14:paraId="5AE4DDF1" w14:textId="77777777" w:rsidR="00A11823" w:rsidRPr="00565B8C" w:rsidRDefault="00A11823" w:rsidP="00565B8C">
            <w:pPr>
              <w:autoSpaceDE w:val="0"/>
              <w:autoSpaceDN w:val="0"/>
              <w:adjustRightInd w:val="0"/>
              <w:rPr>
                <w:rFonts w:cstheme="minorHAnsi"/>
                <w:color w:val="000000"/>
              </w:rPr>
            </w:pPr>
            <w:r w:rsidRPr="00565B8C">
              <w:rPr>
                <w:rFonts w:cstheme="minorHAnsi"/>
                <w:color w:val="000000"/>
              </w:rPr>
              <w:lastRenderedPageBreak/>
              <w:t xml:space="preserve">FAT </w:t>
            </w:r>
          </w:p>
        </w:tc>
        <w:tc>
          <w:tcPr>
            <w:tcW w:w="0" w:type="auto"/>
          </w:tcPr>
          <w:p w14:paraId="192355BF" w14:textId="77777777" w:rsidR="00A11823" w:rsidRPr="00565B8C" w:rsidRDefault="00A11823" w:rsidP="00565B8C">
            <w:pPr>
              <w:autoSpaceDE w:val="0"/>
              <w:autoSpaceDN w:val="0"/>
              <w:adjustRightInd w:val="0"/>
              <w:rPr>
                <w:rFonts w:cstheme="minorHAnsi"/>
                <w:color w:val="000000"/>
              </w:rPr>
            </w:pPr>
            <w:r w:rsidRPr="00565B8C">
              <w:rPr>
                <w:rFonts w:cstheme="minorHAnsi"/>
                <w:color w:val="000000"/>
              </w:rPr>
              <w:t xml:space="preserve">Factory Acceptance Testing </w:t>
            </w:r>
          </w:p>
        </w:tc>
      </w:tr>
      <w:tr w:rsidR="00A11823" w:rsidRPr="0073754B" w14:paraId="5499A03E" w14:textId="77777777" w:rsidTr="005941AA">
        <w:tc>
          <w:tcPr>
            <w:tcW w:w="2660" w:type="dxa"/>
          </w:tcPr>
          <w:p w14:paraId="5C0BD23A"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FFW</w:t>
            </w:r>
          </w:p>
        </w:tc>
        <w:tc>
          <w:tcPr>
            <w:tcW w:w="6593" w:type="dxa"/>
          </w:tcPr>
          <w:p w14:paraId="4C8CE77E" w14:textId="77777777" w:rsidR="00A11823" w:rsidRPr="0073754B" w:rsidRDefault="00A11823" w:rsidP="008A4465">
            <w:pPr>
              <w:pStyle w:val="Default"/>
              <w:rPr>
                <w:rFonts w:asciiTheme="minorHAnsi" w:hAnsiTheme="minorHAnsi" w:cstheme="minorHAnsi"/>
                <w:sz w:val="22"/>
                <w:szCs w:val="22"/>
              </w:rPr>
            </w:pPr>
            <w:r w:rsidRPr="0073754B">
              <w:rPr>
                <w:rFonts w:asciiTheme="minorHAnsi" w:hAnsiTheme="minorHAnsi" w:cstheme="minorHAnsi"/>
                <w:sz w:val="22"/>
                <w:szCs w:val="22"/>
                <w:lang w:eastAsia="en-AU"/>
              </w:rPr>
              <w:t>Fitness For Work</w:t>
            </w:r>
          </w:p>
        </w:tc>
      </w:tr>
      <w:tr w:rsidR="00A11823" w:rsidRPr="0073754B" w14:paraId="1E68836F" w14:textId="77777777" w:rsidTr="005941AA">
        <w:tc>
          <w:tcPr>
            <w:tcW w:w="2660" w:type="dxa"/>
          </w:tcPr>
          <w:p w14:paraId="24A551B4" w14:textId="77777777" w:rsidR="00A11823" w:rsidRPr="0073754B" w:rsidRDefault="00A11823" w:rsidP="001B49A5">
            <w:pPr>
              <w:tabs>
                <w:tab w:val="left" w:pos="284"/>
              </w:tabs>
              <w:jc w:val="both"/>
              <w:rPr>
                <w:rFonts w:cstheme="minorHAnsi"/>
                <w:iCs/>
                <w:lang w:eastAsia="en-AU"/>
              </w:rPr>
            </w:pPr>
            <w:r w:rsidRPr="0073754B">
              <w:rPr>
                <w:rFonts w:cstheme="minorHAnsi"/>
                <w:iCs/>
                <w:lang w:eastAsia="en-AU"/>
              </w:rPr>
              <w:t>Fibrous Material</w:t>
            </w:r>
          </w:p>
        </w:tc>
        <w:tc>
          <w:tcPr>
            <w:tcW w:w="6593" w:type="dxa"/>
          </w:tcPr>
          <w:p w14:paraId="753C1E6F" w14:textId="77777777" w:rsidR="00A11823" w:rsidRPr="0073754B" w:rsidRDefault="00A11823" w:rsidP="001B49A5">
            <w:pPr>
              <w:tabs>
                <w:tab w:val="left" w:pos="284"/>
              </w:tabs>
              <w:jc w:val="both"/>
              <w:rPr>
                <w:rFonts w:cstheme="minorHAnsi"/>
                <w:lang w:eastAsia="en-AU"/>
              </w:rPr>
            </w:pPr>
            <w:r w:rsidRPr="0073754B">
              <w:rPr>
                <w:rFonts w:cstheme="minorHAnsi"/>
                <w:lang w:eastAsia="en-AU"/>
              </w:rPr>
              <w:t>Any asbestos cement product or asbestos in the natural geology.</w:t>
            </w:r>
          </w:p>
        </w:tc>
      </w:tr>
      <w:tr w:rsidR="00A11823" w:rsidRPr="0073754B" w14:paraId="02277A58" w14:textId="77777777" w:rsidTr="005941AA">
        <w:tc>
          <w:tcPr>
            <w:tcW w:w="2660" w:type="dxa"/>
          </w:tcPr>
          <w:p w14:paraId="2A86FD96" w14:textId="77777777" w:rsidR="00A11823" w:rsidRPr="0073754B" w:rsidRDefault="00A11823" w:rsidP="00144202">
            <w:pPr>
              <w:tabs>
                <w:tab w:val="left" w:pos="284"/>
              </w:tabs>
              <w:jc w:val="both"/>
              <w:rPr>
                <w:rFonts w:cstheme="minorHAnsi"/>
                <w:iCs/>
                <w:lang w:eastAsia="en-AU"/>
              </w:rPr>
            </w:pPr>
            <w:r w:rsidRPr="00AE243B">
              <w:t xml:space="preserve">GET </w:t>
            </w:r>
          </w:p>
        </w:tc>
        <w:tc>
          <w:tcPr>
            <w:tcW w:w="6593" w:type="dxa"/>
          </w:tcPr>
          <w:p w14:paraId="17BB292E" w14:textId="77777777" w:rsidR="00A11823" w:rsidRPr="0073754B" w:rsidRDefault="00A11823" w:rsidP="00144202">
            <w:pPr>
              <w:tabs>
                <w:tab w:val="left" w:pos="284"/>
              </w:tabs>
              <w:jc w:val="both"/>
              <w:rPr>
                <w:rFonts w:cstheme="minorHAnsi"/>
                <w:lang w:eastAsia="en-AU"/>
              </w:rPr>
            </w:pPr>
            <w:r w:rsidRPr="00AE243B">
              <w:t>Ground Engaging Tools</w:t>
            </w:r>
          </w:p>
        </w:tc>
      </w:tr>
      <w:tr w:rsidR="00A11823" w:rsidRPr="0073754B" w14:paraId="2BFC5CD6" w14:textId="77777777" w:rsidTr="005941AA">
        <w:tc>
          <w:tcPr>
            <w:tcW w:w="2660" w:type="dxa"/>
          </w:tcPr>
          <w:p w14:paraId="3F8D3106"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GPO</w:t>
            </w:r>
          </w:p>
        </w:tc>
        <w:tc>
          <w:tcPr>
            <w:tcW w:w="6593" w:type="dxa"/>
          </w:tcPr>
          <w:p w14:paraId="269E8FB8"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General Purpose Outlet</w:t>
            </w:r>
          </w:p>
        </w:tc>
      </w:tr>
      <w:tr w:rsidR="00A11823" w:rsidRPr="0073754B" w14:paraId="70C4EA4F" w14:textId="77777777" w:rsidTr="005941AA">
        <w:tc>
          <w:tcPr>
            <w:tcW w:w="2660" w:type="dxa"/>
          </w:tcPr>
          <w:p w14:paraId="0B82532A" w14:textId="77777777" w:rsidR="00A11823" w:rsidRPr="0073754B" w:rsidRDefault="00A11823" w:rsidP="00144202">
            <w:pPr>
              <w:tabs>
                <w:tab w:val="left" w:pos="284"/>
              </w:tabs>
              <w:jc w:val="both"/>
              <w:rPr>
                <w:rFonts w:cstheme="minorHAnsi"/>
                <w:iCs/>
                <w:lang w:eastAsia="en-AU"/>
              </w:rPr>
            </w:pPr>
            <w:r w:rsidRPr="00AE243B">
              <w:t>GPS</w:t>
            </w:r>
          </w:p>
        </w:tc>
        <w:tc>
          <w:tcPr>
            <w:tcW w:w="6593" w:type="dxa"/>
          </w:tcPr>
          <w:p w14:paraId="21BD286F" w14:textId="77777777" w:rsidR="00A11823" w:rsidRPr="0073754B" w:rsidRDefault="00A11823" w:rsidP="00144202">
            <w:pPr>
              <w:tabs>
                <w:tab w:val="left" w:pos="284"/>
              </w:tabs>
              <w:jc w:val="both"/>
              <w:rPr>
                <w:rFonts w:cstheme="minorHAnsi"/>
                <w:lang w:eastAsia="en-AU"/>
              </w:rPr>
            </w:pPr>
            <w:r w:rsidRPr="00AE243B">
              <w:t>Global Positioning System</w:t>
            </w:r>
          </w:p>
        </w:tc>
      </w:tr>
      <w:tr w:rsidR="00A11823" w:rsidRPr="0073754B" w14:paraId="6A0FEA56" w14:textId="77777777" w:rsidTr="005941AA">
        <w:tc>
          <w:tcPr>
            <w:tcW w:w="2660" w:type="dxa"/>
          </w:tcPr>
          <w:p w14:paraId="4D5DDD8C" w14:textId="77777777" w:rsidR="00A11823" w:rsidRPr="0073754B" w:rsidRDefault="00A11823" w:rsidP="001B49A5">
            <w:pPr>
              <w:tabs>
                <w:tab w:val="left" w:pos="284"/>
              </w:tabs>
              <w:jc w:val="both"/>
              <w:rPr>
                <w:rFonts w:cstheme="minorHAnsi"/>
                <w:iCs/>
                <w:lang w:eastAsia="en-AU"/>
              </w:rPr>
            </w:pPr>
            <w:r w:rsidRPr="0073754B">
              <w:rPr>
                <w:rFonts w:cstheme="minorHAnsi"/>
                <w:iCs/>
                <w:lang w:eastAsia="en-AU"/>
              </w:rPr>
              <w:t>Hazard</w:t>
            </w:r>
          </w:p>
        </w:tc>
        <w:tc>
          <w:tcPr>
            <w:tcW w:w="6593" w:type="dxa"/>
          </w:tcPr>
          <w:p w14:paraId="25091FA6" w14:textId="77777777" w:rsidR="00A11823" w:rsidRPr="0073754B" w:rsidRDefault="00A11823" w:rsidP="001B49A5">
            <w:pPr>
              <w:tabs>
                <w:tab w:val="left" w:pos="284"/>
              </w:tabs>
              <w:jc w:val="both"/>
              <w:rPr>
                <w:rFonts w:cstheme="minorHAnsi"/>
                <w:lang w:eastAsia="en-AU"/>
              </w:rPr>
            </w:pPr>
            <w:r w:rsidRPr="0073754B">
              <w:rPr>
                <w:rFonts w:cstheme="minorHAnsi"/>
                <w:lang w:eastAsia="en-AU"/>
              </w:rPr>
              <w:t>A source or a situation with a potential for harm in terms of human injury or ill-health, damage to property, damage to the environment or a combination of these. (AS4801)</w:t>
            </w:r>
          </w:p>
        </w:tc>
      </w:tr>
      <w:tr w:rsidR="00A11823" w:rsidRPr="0073754B" w14:paraId="0BEE7295" w14:textId="77777777" w:rsidTr="005941AA">
        <w:tc>
          <w:tcPr>
            <w:tcW w:w="2660" w:type="dxa"/>
          </w:tcPr>
          <w:p w14:paraId="7F9DC692" w14:textId="77777777" w:rsidR="00A11823" w:rsidRPr="0073754B" w:rsidRDefault="00A11823" w:rsidP="001B49A5">
            <w:pPr>
              <w:tabs>
                <w:tab w:val="left" w:pos="284"/>
              </w:tabs>
              <w:jc w:val="both"/>
              <w:rPr>
                <w:rFonts w:cstheme="minorHAnsi"/>
                <w:iCs/>
                <w:lang w:eastAsia="en-AU"/>
              </w:rPr>
            </w:pPr>
            <w:r w:rsidRPr="0073754B">
              <w:rPr>
                <w:rFonts w:cstheme="minorHAnsi"/>
                <w:iCs/>
                <w:lang w:eastAsia="en-AU"/>
              </w:rPr>
              <w:t>Hazardous Substance</w:t>
            </w:r>
          </w:p>
        </w:tc>
        <w:tc>
          <w:tcPr>
            <w:tcW w:w="6593" w:type="dxa"/>
          </w:tcPr>
          <w:p w14:paraId="62D7CD5E" w14:textId="77777777" w:rsidR="00A11823" w:rsidRPr="0073754B" w:rsidRDefault="00A11823" w:rsidP="001B49A5">
            <w:pPr>
              <w:tabs>
                <w:tab w:val="left" w:pos="284"/>
              </w:tabs>
              <w:jc w:val="both"/>
              <w:rPr>
                <w:rFonts w:cstheme="minorHAnsi"/>
                <w:lang w:eastAsia="en-AU"/>
              </w:rPr>
            </w:pPr>
            <w:r w:rsidRPr="0073754B">
              <w:rPr>
                <w:rFonts w:cstheme="minorHAnsi"/>
                <w:lang w:eastAsia="en-AU"/>
              </w:rPr>
              <w:t xml:space="preserve">A substance that following worker exposure can have adverse effect of health. A substance meeting the classification criteria specified in the Approved Criteria for Classifying Hazardous Substances (NOHSC: 1008 (2004)). </w:t>
            </w:r>
          </w:p>
        </w:tc>
      </w:tr>
      <w:tr w:rsidR="00A11823" w:rsidRPr="0073754B" w14:paraId="5E8A0A7E" w14:textId="77777777" w:rsidTr="005941AA">
        <w:tc>
          <w:tcPr>
            <w:tcW w:w="2660" w:type="dxa"/>
          </w:tcPr>
          <w:p w14:paraId="55AE7307"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HSE</w:t>
            </w:r>
          </w:p>
        </w:tc>
        <w:tc>
          <w:tcPr>
            <w:tcW w:w="6593" w:type="dxa"/>
          </w:tcPr>
          <w:p w14:paraId="207FB687"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Health, Safety and Environment</w:t>
            </w:r>
          </w:p>
        </w:tc>
      </w:tr>
      <w:tr w:rsidR="00A11823" w:rsidRPr="0073754B" w14:paraId="3D39ECE0" w14:textId="77777777" w:rsidTr="005941AA">
        <w:tc>
          <w:tcPr>
            <w:tcW w:w="2660" w:type="dxa"/>
          </w:tcPr>
          <w:p w14:paraId="70C17F7A"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HSEMS</w:t>
            </w:r>
          </w:p>
        </w:tc>
        <w:tc>
          <w:tcPr>
            <w:tcW w:w="6593" w:type="dxa"/>
          </w:tcPr>
          <w:p w14:paraId="4A446740" w14:textId="77777777" w:rsidR="00A11823" w:rsidRPr="0073754B" w:rsidRDefault="00A11823" w:rsidP="001B49A5">
            <w:pPr>
              <w:tabs>
                <w:tab w:val="left" w:pos="284"/>
              </w:tabs>
              <w:jc w:val="both"/>
              <w:rPr>
                <w:rFonts w:cstheme="minorHAnsi"/>
                <w:lang w:eastAsia="en-AU"/>
              </w:rPr>
            </w:pPr>
            <w:r w:rsidRPr="0073754B">
              <w:rPr>
                <w:rFonts w:cstheme="minorHAnsi"/>
                <w:lang w:eastAsia="en-AU"/>
              </w:rPr>
              <w:t>Health, Safety and Environmental Management System</w:t>
            </w:r>
          </w:p>
        </w:tc>
      </w:tr>
      <w:tr w:rsidR="00A11823" w:rsidRPr="0073754B" w14:paraId="19FBAD8C" w14:textId="77777777" w:rsidTr="005941AA">
        <w:tc>
          <w:tcPr>
            <w:tcW w:w="2660" w:type="dxa"/>
          </w:tcPr>
          <w:p w14:paraId="7241130E"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 xml:space="preserve">HSMS </w:t>
            </w:r>
          </w:p>
        </w:tc>
        <w:tc>
          <w:tcPr>
            <w:tcW w:w="6593" w:type="dxa"/>
          </w:tcPr>
          <w:p w14:paraId="4584FD71"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Health and Safety Management System</w:t>
            </w:r>
          </w:p>
        </w:tc>
      </w:tr>
      <w:tr w:rsidR="00A11823" w:rsidRPr="0073754B" w14:paraId="0AB3A94C" w14:textId="77777777" w:rsidTr="005941AA">
        <w:tc>
          <w:tcPr>
            <w:tcW w:w="2660" w:type="dxa"/>
          </w:tcPr>
          <w:p w14:paraId="673D9100"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 xml:space="preserve">HV </w:t>
            </w:r>
          </w:p>
        </w:tc>
        <w:tc>
          <w:tcPr>
            <w:tcW w:w="6593" w:type="dxa"/>
          </w:tcPr>
          <w:p w14:paraId="3FF08F3B"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 xml:space="preserve">High Voltage </w:t>
            </w:r>
          </w:p>
        </w:tc>
      </w:tr>
      <w:tr w:rsidR="00A11823" w:rsidRPr="0073754B" w14:paraId="6EB11E8D" w14:textId="77777777" w:rsidTr="005941AA">
        <w:tc>
          <w:tcPr>
            <w:tcW w:w="2660" w:type="dxa"/>
          </w:tcPr>
          <w:p w14:paraId="29727A70" w14:textId="77777777" w:rsidR="00A11823" w:rsidRPr="0073754B" w:rsidRDefault="00A11823" w:rsidP="001B49A5">
            <w:pPr>
              <w:tabs>
                <w:tab w:val="left" w:pos="284"/>
              </w:tabs>
              <w:jc w:val="both"/>
              <w:rPr>
                <w:rFonts w:cstheme="minorHAnsi"/>
                <w:iCs/>
                <w:lang w:eastAsia="en-AU"/>
              </w:rPr>
            </w:pPr>
            <w:r w:rsidRPr="0073754B">
              <w:rPr>
                <w:rFonts w:cstheme="minorHAnsi"/>
              </w:rPr>
              <w:t xml:space="preserve">Impact </w:t>
            </w:r>
          </w:p>
        </w:tc>
        <w:tc>
          <w:tcPr>
            <w:tcW w:w="6593" w:type="dxa"/>
          </w:tcPr>
          <w:p w14:paraId="27CFEC83" w14:textId="77777777" w:rsidR="00A11823" w:rsidRPr="0073754B" w:rsidRDefault="00A11823" w:rsidP="001B49A5">
            <w:pPr>
              <w:tabs>
                <w:tab w:val="left" w:pos="284"/>
              </w:tabs>
              <w:jc w:val="both"/>
              <w:rPr>
                <w:rFonts w:cstheme="minorHAnsi"/>
                <w:lang w:eastAsia="en-AU"/>
              </w:rPr>
            </w:pPr>
            <w:r w:rsidRPr="0073754B">
              <w:rPr>
                <w:rFonts w:cstheme="minorHAnsi"/>
              </w:rPr>
              <w:t>Any change either adverse or beneficial resulting from Impact resulting from an aspect</w:t>
            </w:r>
          </w:p>
        </w:tc>
      </w:tr>
      <w:tr w:rsidR="00A11823" w:rsidRPr="0073754B" w14:paraId="03A8FD2D" w14:textId="77777777" w:rsidTr="005941AA">
        <w:tc>
          <w:tcPr>
            <w:tcW w:w="2660" w:type="dxa"/>
          </w:tcPr>
          <w:p w14:paraId="1BEDF392" w14:textId="77777777" w:rsidR="00A11823" w:rsidRPr="0073754B" w:rsidRDefault="00A11823" w:rsidP="001B49A5">
            <w:pPr>
              <w:tabs>
                <w:tab w:val="left" w:pos="284"/>
              </w:tabs>
              <w:jc w:val="both"/>
              <w:rPr>
                <w:rFonts w:cstheme="minorHAnsi"/>
                <w:iCs/>
                <w:lang w:eastAsia="en-AU"/>
              </w:rPr>
            </w:pPr>
            <w:r w:rsidRPr="0073754B">
              <w:rPr>
                <w:rFonts w:cstheme="minorHAnsi"/>
                <w:iCs/>
                <w:lang w:eastAsia="en-AU"/>
              </w:rPr>
              <w:t xml:space="preserve">Incident </w:t>
            </w:r>
          </w:p>
        </w:tc>
        <w:tc>
          <w:tcPr>
            <w:tcW w:w="6593" w:type="dxa"/>
          </w:tcPr>
          <w:p w14:paraId="12A5F4B2" w14:textId="77777777" w:rsidR="00A11823" w:rsidRPr="0073754B" w:rsidRDefault="00A11823" w:rsidP="001B49A5">
            <w:pPr>
              <w:tabs>
                <w:tab w:val="left" w:pos="284"/>
              </w:tabs>
              <w:jc w:val="both"/>
              <w:rPr>
                <w:rFonts w:cstheme="minorHAnsi"/>
                <w:lang w:eastAsia="en-AU"/>
              </w:rPr>
            </w:pPr>
            <w:r w:rsidRPr="0073754B">
              <w:rPr>
                <w:rFonts w:cstheme="minorHAnsi"/>
                <w:lang w:eastAsia="en-AU"/>
              </w:rPr>
              <w:t>Any occurrence that may have had the potential to cause illness or damage to persons, property, plant or the environment.</w:t>
            </w:r>
          </w:p>
        </w:tc>
      </w:tr>
      <w:tr w:rsidR="00A11823" w:rsidRPr="00565B8C" w14:paraId="5AA94D72" w14:textId="77777777" w:rsidTr="005941AA">
        <w:tblPrEx>
          <w:tblLook w:val="04A0" w:firstRow="1" w:lastRow="0" w:firstColumn="1" w:lastColumn="0" w:noHBand="0" w:noVBand="1"/>
        </w:tblPrEx>
        <w:trPr>
          <w:trHeight w:val="84"/>
        </w:trPr>
        <w:tc>
          <w:tcPr>
            <w:tcW w:w="0" w:type="auto"/>
          </w:tcPr>
          <w:p w14:paraId="050556C8" w14:textId="77777777" w:rsidR="00A11823" w:rsidRPr="00565B8C" w:rsidRDefault="00A11823" w:rsidP="00565B8C">
            <w:pPr>
              <w:autoSpaceDE w:val="0"/>
              <w:autoSpaceDN w:val="0"/>
              <w:adjustRightInd w:val="0"/>
              <w:rPr>
                <w:rFonts w:cstheme="minorHAnsi"/>
                <w:color w:val="000000"/>
              </w:rPr>
            </w:pPr>
            <w:r w:rsidRPr="00565B8C">
              <w:rPr>
                <w:rFonts w:cstheme="minorHAnsi"/>
                <w:color w:val="000000"/>
              </w:rPr>
              <w:t xml:space="preserve">IVMS </w:t>
            </w:r>
          </w:p>
        </w:tc>
        <w:tc>
          <w:tcPr>
            <w:tcW w:w="0" w:type="auto"/>
          </w:tcPr>
          <w:p w14:paraId="38DEE94F" w14:textId="77777777" w:rsidR="00A11823" w:rsidRPr="00565B8C" w:rsidRDefault="00A11823" w:rsidP="00565B8C">
            <w:pPr>
              <w:autoSpaceDE w:val="0"/>
              <w:autoSpaceDN w:val="0"/>
              <w:adjustRightInd w:val="0"/>
              <w:rPr>
                <w:rFonts w:cstheme="minorHAnsi"/>
                <w:color w:val="000000"/>
              </w:rPr>
            </w:pPr>
            <w:r w:rsidRPr="00565B8C">
              <w:rPr>
                <w:rFonts w:cstheme="minorHAnsi"/>
                <w:color w:val="000000"/>
              </w:rPr>
              <w:t xml:space="preserve">In Vehicle Monitoring System </w:t>
            </w:r>
          </w:p>
        </w:tc>
      </w:tr>
      <w:tr w:rsidR="00A11823" w:rsidRPr="0073754B" w14:paraId="7ADBE165" w14:textId="77777777" w:rsidTr="005941AA">
        <w:tc>
          <w:tcPr>
            <w:tcW w:w="2660" w:type="dxa"/>
          </w:tcPr>
          <w:p w14:paraId="2C0CEEC6" w14:textId="77777777" w:rsidR="00A11823" w:rsidRPr="0073754B" w:rsidRDefault="00A11823" w:rsidP="001B49A5">
            <w:pPr>
              <w:tabs>
                <w:tab w:val="left" w:pos="284"/>
              </w:tabs>
              <w:jc w:val="both"/>
              <w:rPr>
                <w:rFonts w:cstheme="minorHAnsi"/>
                <w:iCs/>
                <w:lang w:eastAsia="en-AU"/>
              </w:rPr>
            </w:pPr>
            <w:r w:rsidRPr="0073754B">
              <w:rPr>
                <w:rFonts w:cstheme="minorHAnsi"/>
              </w:rPr>
              <w:t>JHA</w:t>
            </w:r>
          </w:p>
        </w:tc>
        <w:tc>
          <w:tcPr>
            <w:tcW w:w="6593" w:type="dxa"/>
          </w:tcPr>
          <w:p w14:paraId="0730EC0A" w14:textId="77777777" w:rsidR="00A11823" w:rsidRPr="0073754B" w:rsidRDefault="00A11823" w:rsidP="001B49A5">
            <w:pPr>
              <w:tabs>
                <w:tab w:val="left" w:pos="284"/>
              </w:tabs>
              <w:jc w:val="both"/>
              <w:rPr>
                <w:rFonts w:cstheme="minorHAnsi"/>
                <w:lang w:eastAsia="en-AU"/>
              </w:rPr>
            </w:pPr>
            <w:r w:rsidRPr="0073754B">
              <w:rPr>
                <w:rFonts w:cstheme="minorHAnsi"/>
              </w:rPr>
              <w:t>Job Hazard Analysis</w:t>
            </w:r>
          </w:p>
        </w:tc>
      </w:tr>
      <w:tr w:rsidR="00A11823" w:rsidRPr="0073754B" w14:paraId="17D051EA" w14:textId="77777777" w:rsidTr="005941AA">
        <w:tc>
          <w:tcPr>
            <w:tcW w:w="2660" w:type="dxa"/>
          </w:tcPr>
          <w:p w14:paraId="6062CE82"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Job Hazard Analysis (JHA)</w:t>
            </w:r>
          </w:p>
        </w:tc>
        <w:tc>
          <w:tcPr>
            <w:tcW w:w="6593" w:type="dxa"/>
          </w:tcPr>
          <w:p w14:paraId="499943F1"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An analysis of a job or task to identify job steps, hazards and control measures to reduce risks to acceptable levels.</w:t>
            </w:r>
          </w:p>
        </w:tc>
      </w:tr>
      <w:tr w:rsidR="00A11823" w:rsidRPr="00565B8C" w14:paraId="71EB9D15" w14:textId="77777777" w:rsidTr="005941AA">
        <w:tblPrEx>
          <w:tblLook w:val="04A0" w:firstRow="1" w:lastRow="0" w:firstColumn="1" w:lastColumn="0" w:noHBand="0" w:noVBand="1"/>
        </w:tblPrEx>
        <w:trPr>
          <w:trHeight w:val="84"/>
        </w:trPr>
        <w:tc>
          <w:tcPr>
            <w:tcW w:w="0" w:type="auto"/>
          </w:tcPr>
          <w:p w14:paraId="2DE33DEC" w14:textId="77777777" w:rsidR="00A11823" w:rsidRPr="00565B8C" w:rsidRDefault="00A11823" w:rsidP="00565B8C">
            <w:pPr>
              <w:autoSpaceDE w:val="0"/>
              <w:autoSpaceDN w:val="0"/>
              <w:adjustRightInd w:val="0"/>
              <w:rPr>
                <w:rFonts w:cstheme="minorHAnsi"/>
                <w:color w:val="000000"/>
              </w:rPr>
            </w:pPr>
            <w:proofErr w:type="spellStart"/>
            <w:r w:rsidRPr="00565B8C">
              <w:rPr>
                <w:rFonts w:cstheme="minorHAnsi"/>
                <w:color w:val="000000"/>
              </w:rPr>
              <w:t>LiF</w:t>
            </w:r>
            <w:proofErr w:type="spellEnd"/>
            <w:r w:rsidRPr="00565B8C">
              <w:rPr>
                <w:rFonts w:cstheme="minorHAnsi"/>
                <w:color w:val="000000"/>
              </w:rPr>
              <w:t xml:space="preserve"> </w:t>
            </w:r>
          </w:p>
        </w:tc>
        <w:tc>
          <w:tcPr>
            <w:tcW w:w="0" w:type="auto"/>
          </w:tcPr>
          <w:p w14:paraId="01CB5E41" w14:textId="77777777" w:rsidR="00A11823" w:rsidRPr="00565B8C" w:rsidRDefault="00A11823" w:rsidP="00565B8C">
            <w:pPr>
              <w:autoSpaceDE w:val="0"/>
              <w:autoSpaceDN w:val="0"/>
              <w:adjustRightInd w:val="0"/>
              <w:rPr>
                <w:rFonts w:cstheme="minorHAnsi"/>
                <w:color w:val="000000"/>
              </w:rPr>
            </w:pPr>
            <w:r w:rsidRPr="00565B8C">
              <w:rPr>
                <w:rFonts w:cstheme="minorHAnsi"/>
                <w:color w:val="000000"/>
              </w:rPr>
              <w:t xml:space="preserve">Leadership in the Field </w:t>
            </w:r>
          </w:p>
        </w:tc>
      </w:tr>
      <w:tr w:rsidR="00A11823" w:rsidRPr="00565B8C" w14:paraId="45148F83" w14:textId="77777777" w:rsidTr="005941AA">
        <w:tblPrEx>
          <w:tblLook w:val="04A0" w:firstRow="1" w:lastRow="0" w:firstColumn="1" w:lastColumn="0" w:noHBand="0" w:noVBand="1"/>
        </w:tblPrEx>
        <w:trPr>
          <w:trHeight w:val="84"/>
        </w:trPr>
        <w:tc>
          <w:tcPr>
            <w:tcW w:w="0" w:type="auto"/>
          </w:tcPr>
          <w:p w14:paraId="76F614AE" w14:textId="77777777" w:rsidR="00A11823" w:rsidRPr="00565B8C" w:rsidRDefault="00A11823" w:rsidP="00565B8C">
            <w:pPr>
              <w:autoSpaceDE w:val="0"/>
              <w:autoSpaceDN w:val="0"/>
              <w:adjustRightInd w:val="0"/>
              <w:rPr>
                <w:rFonts w:cstheme="minorHAnsi"/>
                <w:color w:val="000000"/>
              </w:rPr>
            </w:pPr>
            <w:proofErr w:type="spellStart"/>
            <w:r w:rsidRPr="00565B8C">
              <w:rPr>
                <w:rFonts w:cstheme="minorHAnsi"/>
                <w:color w:val="000000"/>
              </w:rPr>
              <w:t>LoM</w:t>
            </w:r>
            <w:proofErr w:type="spellEnd"/>
            <w:r w:rsidRPr="00565B8C">
              <w:rPr>
                <w:rFonts w:cstheme="minorHAnsi"/>
                <w:color w:val="000000"/>
              </w:rPr>
              <w:t xml:space="preserve"> </w:t>
            </w:r>
          </w:p>
        </w:tc>
        <w:tc>
          <w:tcPr>
            <w:tcW w:w="0" w:type="auto"/>
          </w:tcPr>
          <w:p w14:paraId="59845743" w14:textId="77777777" w:rsidR="00A11823" w:rsidRPr="00565B8C" w:rsidRDefault="00A11823" w:rsidP="00565B8C">
            <w:pPr>
              <w:autoSpaceDE w:val="0"/>
              <w:autoSpaceDN w:val="0"/>
              <w:adjustRightInd w:val="0"/>
              <w:rPr>
                <w:rFonts w:cstheme="minorHAnsi"/>
                <w:color w:val="000000"/>
              </w:rPr>
            </w:pPr>
            <w:r w:rsidRPr="00565B8C">
              <w:rPr>
                <w:rFonts w:cstheme="minorHAnsi"/>
                <w:color w:val="000000"/>
              </w:rPr>
              <w:t xml:space="preserve">Life of Mine </w:t>
            </w:r>
          </w:p>
        </w:tc>
      </w:tr>
      <w:tr w:rsidR="00A11823" w:rsidRPr="0073754B" w14:paraId="7CD5F3B3" w14:textId="77777777" w:rsidTr="005941AA">
        <w:tc>
          <w:tcPr>
            <w:tcW w:w="2660" w:type="dxa"/>
          </w:tcPr>
          <w:p w14:paraId="40D27D31"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LTI</w:t>
            </w:r>
          </w:p>
        </w:tc>
        <w:tc>
          <w:tcPr>
            <w:tcW w:w="6593" w:type="dxa"/>
          </w:tcPr>
          <w:p w14:paraId="66198A27"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 xml:space="preserve">Lost Time Injury. </w:t>
            </w:r>
          </w:p>
        </w:tc>
      </w:tr>
      <w:tr w:rsidR="00A11823" w:rsidRPr="0073754B" w14:paraId="1CBD5548" w14:textId="77777777" w:rsidTr="005941AA">
        <w:trPr>
          <w:cantSplit/>
        </w:trPr>
        <w:tc>
          <w:tcPr>
            <w:tcW w:w="2660" w:type="dxa"/>
          </w:tcPr>
          <w:p w14:paraId="36F30BB2"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LTIFR</w:t>
            </w:r>
          </w:p>
        </w:tc>
        <w:tc>
          <w:tcPr>
            <w:tcW w:w="6593" w:type="dxa"/>
          </w:tcPr>
          <w:p w14:paraId="25147446"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Lost Time Injury Frequency Rate</w:t>
            </w:r>
          </w:p>
        </w:tc>
      </w:tr>
      <w:tr w:rsidR="00A11823" w:rsidRPr="0073754B" w14:paraId="3BEAB525" w14:textId="77777777" w:rsidTr="005941AA">
        <w:tc>
          <w:tcPr>
            <w:tcW w:w="2660" w:type="dxa"/>
          </w:tcPr>
          <w:p w14:paraId="267D794F"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LV</w:t>
            </w:r>
          </w:p>
        </w:tc>
        <w:tc>
          <w:tcPr>
            <w:tcW w:w="6593" w:type="dxa"/>
          </w:tcPr>
          <w:p w14:paraId="36A3907C"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Low Voltage</w:t>
            </w:r>
          </w:p>
        </w:tc>
      </w:tr>
      <w:tr w:rsidR="00A11823" w:rsidRPr="0073754B" w14:paraId="333C93AD" w14:textId="77777777" w:rsidTr="005941AA">
        <w:tc>
          <w:tcPr>
            <w:tcW w:w="2660" w:type="dxa"/>
          </w:tcPr>
          <w:p w14:paraId="36342CF3"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Manual Handling</w:t>
            </w:r>
          </w:p>
        </w:tc>
        <w:tc>
          <w:tcPr>
            <w:tcW w:w="6593" w:type="dxa"/>
          </w:tcPr>
          <w:p w14:paraId="0AAD3E52"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Any activity requiring the use of force exerted by a person to lift, lower, push, pull, carry or otherwise move, hold or restrain a person, animal or thing.</w:t>
            </w:r>
          </w:p>
        </w:tc>
      </w:tr>
      <w:tr w:rsidR="00A11823" w:rsidRPr="0073754B" w14:paraId="503D8855" w14:textId="77777777" w:rsidTr="005941AA">
        <w:tc>
          <w:tcPr>
            <w:tcW w:w="2660" w:type="dxa"/>
          </w:tcPr>
          <w:p w14:paraId="35FA1D0E"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MEWP</w:t>
            </w:r>
          </w:p>
        </w:tc>
        <w:tc>
          <w:tcPr>
            <w:tcW w:w="6593" w:type="dxa"/>
          </w:tcPr>
          <w:p w14:paraId="57396752"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Mobile Elevated Work Platform</w:t>
            </w:r>
          </w:p>
        </w:tc>
      </w:tr>
      <w:tr w:rsidR="00A11823" w:rsidRPr="0073754B" w14:paraId="04777BB7" w14:textId="77777777" w:rsidTr="005941AA">
        <w:tc>
          <w:tcPr>
            <w:tcW w:w="2660" w:type="dxa"/>
          </w:tcPr>
          <w:p w14:paraId="63A41306"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MoC</w:t>
            </w:r>
          </w:p>
        </w:tc>
        <w:tc>
          <w:tcPr>
            <w:tcW w:w="6593" w:type="dxa"/>
          </w:tcPr>
          <w:p w14:paraId="287AA778"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Management of Change</w:t>
            </w:r>
          </w:p>
        </w:tc>
      </w:tr>
      <w:tr w:rsidR="00A11823" w:rsidRPr="0073754B" w14:paraId="088EB926" w14:textId="77777777" w:rsidTr="005941AA">
        <w:tc>
          <w:tcPr>
            <w:tcW w:w="2660" w:type="dxa"/>
          </w:tcPr>
          <w:p w14:paraId="76D1DC24"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MTI</w:t>
            </w:r>
          </w:p>
        </w:tc>
        <w:tc>
          <w:tcPr>
            <w:tcW w:w="6593" w:type="dxa"/>
          </w:tcPr>
          <w:p w14:paraId="6BF747E9"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Medical Treatment Injury</w:t>
            </w:r>
          </w:p>
        </w:tc>
      </w:tr>
      <w:tr w:rsidR="00A11823" w:rsidRPr="0073754B" w14:paraId="0C4783A7" w14:textId="77777777" w:rsidTr="005941AA">
        <w:tc>
          <w:tcPr>
            <w:tcW w:w="2660" w:type="dxa"/>
          </w:tcPr>
          <w:p w14:paraId="666191E3"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MTIFR</w:t>
            </w:r>
          </w:p>
        </w:tc>
        <w:tc>
          <w:tcPr>
            <w:tcW w:w="6593" w:type="dxa"/>
          </w:tcPr>
          <w:p w14:paraId="48269C50"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Medical Treatment Injury Frequency Rate</w:t>
            </w:r>
          </w:p>
        </w:tc>
      </w:tr>
      <w:tr w:rsidR="00A11823" w:rsidRPr="0073754B" w14:paraId="4B376424" w14:textId="77777777" w:rsidTr="005941AA">
        <w:tc>
          <w:tcPr>
            <w:tcW w:w="2660" w:type="dxa"/>
          </w:tcPr>
          <w:p w14:paraId="2E92684C"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NCR</w:t>
            </w:r>
          </w:p>
        </w:tc>
        <w:tc>
          <w:tcPr>
            <w:tcW w:w="6593" w:type="dxa"/>
          </w:tcPr>
          <w:p w14:paraId="41B80227"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Non-Conformance Report</w:t>
            </w:r>
          </w:p>
        </w:tc>
      </w:tr>
      <w:tr w:rsidR="00A11823" w:rsidRPr="0073754B" w14:paraId="5DFD0259" w14:textId="77777777" w:rsidTr="005941AA">
        <w:tc>
          <w:tcPr>
            <w:tcW w:w="2660" w:type="dxa"/>
          </w:tcPr>
          <w:p w14:paraId="270987FB"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OLC</w:t>
            </w:r>
          </w:p>
        </w:tc>
        <w:tc>
          <w:tcPr>
            <w:tcW w:w="6593" w:type="dxa"/>
          </w:tcPr>
          <w:p w14:paraId="33B265ED"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Over Land Conveyor</w:t>
            </w:r>
          </w:p>
        </w:tc>
      </w:tr>
      <w:tr w:rsidR="00A11823" w:rsidRPr="0073754B" w14:paraId="45856439" w14:textId="77777777" w:rsidTr="005941AA">
        <w:tc>
          <w:tcPr>
            <w:tcW w:w="2660" w:type="dxa"/>
          </w:tcPr>
          <w:p w14:paraId="4E4FF496"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PEFA</w:t>
            </w:r>
          </w:p>
        </w:tc>
        <w:tc>
          <w:tcPr>
            <w:tcW w:w="6593" w:type="dxa"/>
          </w:tcPr>
          <w:p w14:paraId="6C66F9AD"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Pre-employment Functional Assessments</w:t>
            </w:r>
          </w:p>
        </w:tc>
      </w:tr>
      <w:tr w:rsidR="00A11823" w:rsidRPr="005941AA" w14:paraId="32BE63BC" w14:textId="77777777" w:rsidTr="005941AA">
        <w:tblPrEx>
          <w:tblLook w:val="04A0" w:firstRow="1" w:lastRow="0" w:firstColumn="1" w:lastColumn="0" w:noHBand="0" w:noVBand="1"/>
        </w:tblPrEx>
        <w:trPr>
          <w:trHeight w:val="84"/>
        </w:trPr>
        <w:tc>
          <w:tcPr>
            <w:tcW w:w="0" w:type="auto"/>
          </w:tcPr>
          <w:p w14:paraId="2962BAA5" w14:textId="77777777" w:rsidR="00A11823" w:rsidRPr="005941AA" w:rsidRDefault="00A11823" w:rsidP="005941AA">
            <w:pPr>
              <w:autoSpaceDE w:val="0"/>
              <w:autoSpaceDN w:val="0"/>
              <w:adjustRightInd w:val="0"/>
              <w:rPr>
                <w:rFonts w:cstheme="minorHAnsi"/>
                <w:color w:val="000000"/>
              </w:rPr>
            </w:pPr>
            <w:r w:rsidRPr="005941AA">
              <w:rPr>
                <w:rFonts w:cstheme="minorHAnsi"/>
                <w:color w:val="000000"/>
              </w:rPr>
              <w:t xml:space="preserve">PMO </w:t>
            </w:r>
          </w:p>
        </w:tc>
        <w:tc>
          <w:tcPr>
            <w:tcW w:w="0" w:type="auto"/>
          </w:tcPr>
          <w:p w14:paraId="4B9F20E9" w14:textId="77777777" w:rsidR="00A11823" w:rsidRPr="005941AA" w:rsidRDefault="00A11823" w:rsidP="005941AA">
            <w:pPr>
              <w:autoSpaceDE w:val="0"/>
              <w:autoSpaceDN w:val="0"/>
              <w:adjustRightInd w:val="0"/>
              <w:rPr>
                <w:rFonts w:cstheme="minorHAnsi"/>
                <w:color w:val="000000"/>
              </w:rPr>
            </w:pPr>
            <w:r w:rsidRPr="005941AA">
              <w:rPr>
                <w:rFonts w:cstheme="minorHAnsi"/>
                <w:color w:val="000000"/>
              </w:rPr>
              <w:t xml:space="preserve">Pilbara Mine Operations </w:t>
            </w:r>
          </w:p>
        </w:tc>
      </w:tr>
      <w:tr w:rsidR="00A11823" w:rsidRPr="0073754B" w14:paraId="139EEFFF" w14:textId="77777777" w:rsidTr="005941AA">
        <w:trPr>
          <w:trHeight w:val="298"/>
        </w:trPr>
        <w:tc>
          <w:tcPr>
            <w:tcW w:w="2660" w:type="dxa"/>
          </w:tcPr>
          <w:p w14:paraId="4D04FC03" w14:textId="77777777" w:rsidR="00A11823" w:rsidRPr="0073754B" w:rsidRDefault="00A11823" w:rsidP="00E91633">
            <w:pPr>
              <w:tabs>
                <w:tab w:val="left" w:pos="284"/>
              </w:tabs>
              <w:spacing w:line="276" w:lineRule="auto"/>
              <w:jc w:val="both"/>
              <w:rPr>
                <w:rFonts w:cstheme="minorHAnsi"/>
                <w:iCs/>
                <w:highlight w:val="yellow"/>
                <w:lang w:eastAsia="en-AU"/>
              </w:rPr>
            </w:pPr>
            <w:r w:rsidRPr="0073754B">
              <w:rPr>
                <w:rFonts w:cstheme="minorHAnsi"/>
                <w:iCs/>
                <w:lang w:eastAsia="en-AU"/>
              </w:rPr>
              <w:t>PPE</w:t>
            </w:r>
          </w:p>
        </w:tc>
        <w:tc>
          <w:tcPr>
            <w:tcW w:w="6593" w:type="dxa"/>
          </w:tcPr>
          <w:p w14:paraId="5344DB53"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Personal Protective Equipment</w:t>
            </w:r>
          </w:p>
        </w:tc>
      </w:tr>
      <w:tr w:rsidR="00A11823" w:rsidRPr="0073754B" w14:paraId="07AC16D0" w14:textId="77777777" w:rsidTr="005941AA">
        <w:tc>
          <w:tcPr>
            <w:tcW w:w="2660" w:type="dxa"/>
          </w:tcPr>
          <w:p w14:paraId="5369D23E"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PPU</w:t>
            </w:r>
          </w:p>
        </w:tc>
        <w:tc>
          <w:tcPr>
            <w:tcW w:w="6593" w:type="dxa"/>
          </w:tcPr>
          <w:p w14:paraId="1DB36EBD" w14:textId="77777777" w:rsidR="00A11823" w:rsidRPr="0073754B" w:rsidRDefault="00A11823" w:rsidP="008A4465">
            <w:pPr>
              <w:tabs>
                <w:tab w:val="left" w:pos="284"/>
              </w:tabs>
              <w:jc w:val="both"/>
              <w:rPr>
                <w:rFonts w:cstheme="minorHAnsi"/>
                <w:lang w:eastAsia="en-AU"/>
              </w:rPr>
            </w:pPr>
            <w:r w:rsidRPr="0073754B">
              <w:rPr>
                <w:rFonts w:cstheme="minorHAnsi"/>
              </w:rPr>
              <w:t>Protected Premises Unit</w:t>
            </w:r>
          </w:p>
        </w:tc>
      </w:tr>
      <w:tr w:rsidR="00A11823" w:rsidRPr="0073754B" w14:paraId="647D088B" w14:textId="77777777" w:rsidTr="005941AA">
        <w:tc>
          <w:tcPr>
            <w:tcW w:w="2660" w:type="dxa"/>
          </w:tcPr>
          <w:p w14:paraId="6FF3EE58"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RCD</w:t>
            </w:r>
          </w:p>
        </w:tc>
        <w:tc>
          <w:tcPr>
            <w:tcW w:w="6593" w:type="dxa"/>
          </w:tcPr>
          <w:p w14:paraId="7C0B9C6D"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Residual Current Device</w:t>
            </w:r>
          </w:p>
        </w:tc>
      </w:tr>
      <w:tr w:rsidR="00A11823" w:rsidRPr="0073754B" w14:paraId="251808BF" w14:textId="77777777" w:rsidTr="005941AA">
        <w:tc>
          <w:tcPr>
            <w:tcW w:w="2660" w:type="dxa"/>
          </w:tcPr>
          <w:p w14:paraId="2BBD9B95"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lastRenderedPageBreak/>
              <w:t>Risk</w:t>
            </w:r>
          </w:p>
        </w:tc>
        <w:tc>
          <w:tcPr>
            <w:tcW w:w="6593" w:type="dxa"/>
          </w:tcPr>
          <w:p w14:paraId="240669DD"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In relation to any potential injury or harm, the likelihood and consequence of that injury or harm occurring. (AS4801)</w:t>
            </w:r>
          </w:p>
        </w:tc>
      </w:tr>
      <w:tr w:rsidR="00A11823" w:rsidRPr="0073754B" w14:paraId="66B19612" w14:textId="77777777" w:rsidTr="005941AA">
        <w:tc>
          <w:tcPr>
            <w:tcW w:w="2660" w:type="dxa"/>
          </w:tcPr>
          <w:p w14:paraId="2614497A"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RTIO</w:t>
            </w:r>
          </w:p>
        </w:tc>
        <w:tc>
          <w:tcPr>
            <w:tcW w:w="6593" w:type="dxa"/>
          </w:tcPr>
          <w:p w14:paraId="735388BC" w14:textId="77777777" w:rsidR="00A11823" w:rsidRPr="0073754B" w:rsidRDefault="00A11823" w:rsidP="00FE1461">
            <w:pPr>
              <w:tabs>
                <w:tab w:val="left" w:pos="284"/>
              </w:tabs>
              <w:jc w:val="both"/>
              <w:rPr>
                <w:rFonts w:cstheme="minorHAnsi"/>
                <w:lang w:eastAsia="en-AU"/>
              </w:rPr>
            </w:pPr>
            <w:r w:rsidRPr="0073754B">
              <w:rPr>
                <w:rFonts w:cstheme="minorHAnsi"/>
                <w:lang w:eastAsia="en-AU"/>
              </w:rPr>
              <w:t>Rio Tinto Iron Ore</w:t>
            </w:r>
          </w:p>
        </w:tc>
      </w:tr>
      <w:tr w:rsidR="00A11823" w:rsidRPr="0073754B" w14:paraId="3E6BB65C" w14:textId="77777777" w:rsidTr="005941AA">
        <w:tc>
          <w:tcPr>
            <w:tcW w:w="2660" w:type="dxa"/>
          </w:tcPr>
          <w:p w14:paraId="45D72175"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RWC</w:t>
            </w:r>
          </w:p>
        </w:tc>
        <w:tc>
          <w:tcPr>
            <w:tcW w:w="6593" w:type="dxa"/>
          </w:tcPr>
          <w:p w14:paraId="692B5513"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Restricted Work Case</w:t>
            </w:r>
          </w:p>
        </w:tc>
      </w:tr>
      <w:tr w:rsidR="00A11823" w:rsidRPr="0073754B" w14:paraId="3B064BFD" w14:textId="77777777" w:rsidTr="005941AA">
        <w:tc>
          <w:tcPr>
            <w:tcW w:w="2660" w:type="dxa"/>
          </w:tcPr>
          <w:p w14:paraId="453FB5F2"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SCEE</w:t>
            </w:r>
          </w:p>
        </w:tc>
        <w:tc>
          <w:tcPr>
            <w:tcW w:w="6593" w:type="dxa"/>
          </w:tcPr>
          <w:p w14:paraId="3833EC8A"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SCEE Electrical Pty Ltd</w:t>
            </w:r>
          </w:p>
        </w:tc>
      </w:tr>
      <w:tr w:rsidR="00A11823" w:rsidRPr="0073754B" w14:paraId="75879D28" w14:textId="77777777" w:rsidTr="005941AA">
        <w:tc>
          <w:tcPr>
            <w:tcW w:w="2660" w:type="dxa"/>
          </w:tcPr>
          <w:p w14:paraId="7B9E0B4A" w14:textId="77777777" w:rsidR="00A11823" w:rsidRPr="0073754B" w:rsidRDefault="00A11823" w:rsidP="001B49A5">
            <w:pPr>
              <w:tabs>
                <w:tab w:val="left" w:pos="284"/>
              </w:tabs>
              <w:jc w:val="both"/>
              <w:rPr>
                <w:rFonts w:cstheme="minorHAnsi"/>
                <w:iCs/>
                <w:lang w:eastAsia="en-AU"/>
              </w:rPr>
            </w:pPr>
            <w:r w:rsidRPr="0073754B">
              <w:rPr>
                <w:rFonts w:cstheme="minorHAnsi"/>
                <w:iCs/>
                <w:lang w:eastAsia="en-AU"/>
              </w:rPr>
              <w:t>SDS</w:t>
            </w:r>
          </w:p>
        </w:tc>
        <w:tc>
          <w:tcPr>
            <w:tcW w:w="6593" w:type="dxa"/>
          </w:tcPr>
          <w:p w14:paraId="792402AD" w14:textId="77777777" w:rsidR="00A11823" w:rsidRPr="0073754B" w:rsidRDefault="00A11823" w:rsidP="001B49A5">
            <w:pPr>
              <w:tabs>
                <w:tab w:val="left" w:pos="284"/>
              </w:tabs>
              <w:jc w:val="both"/>
              <w:rPr>
                <w:rFonts w:cstheme="minorHAnsi"/>
                <w:lang w:eastAsia="en-AU"/>
              </w:rPr>
            </w:pPr>
            <w:r w:rsidRPr="0073754B">
              <w:rPr>
                <w:rFonts w:cstheme="minorHAnsi"/>
                <w:lang w:eastAsia="en-AU"/>
              </w:rPr>
              <w:t>Safety Data Sheet (formerly MSDS)</w:t>
            </w:r>
          </w:p>
        </w:tc>
      </w:tr>
      <w:tr w:rsidR="00A11823" w:rsidRPr="0073754B" w14:paraId="22FC95ED" w14:textId="77777777" w:rsidTr="005941AA">
        <w:tc>
          <w:tcPr>
            <w:tcW w:w="2660" w:type="dxa"/>
          </w:tcPr>
          <w:p w14:paraId="6EA5008A"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 xml:space="preserve">Shall </w:t>
            </w:r>
          </w:p>
        </w:tc>
        <w:tc>
          <w:tcPr>
            <w:tcW w:w="6593" w:type="dxa"/>
          </w:tcPr>
          <w:p w14:paraId="4B129575"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 xml:space="preserve">Shall is to be understood as mandatory.  </w:t>
            </w:r>
          </w:p>
        </w:tc>
      </w:tr>
      <w:tr w:rsidR="00A11823" w:rsidRPr="0073754B" w14:paraId="5F2E3E9A" w14:textId="77777777" w:rsidTr="005941AA">
        <w:tc>
          <w:tcPr>
            <w:tcW w:w="2660" w:type="dxa"/>
          </w:tcPr>
          <w:p w14:paraId="4F107891" w14:textId="77777777" w:rsidR="00A11823" w:rsidRPr="0073754B" w:rsidRDefault="00A11823" w:rsidP="001B49A5">
            <w:pPr>
              <w:tabs>
                <w:tab w:val="left" w:pos="284"/>
              </w:tabs>
              <w:jc w:val="both"/>
              <w:rPr>
                <w:rFonts w:cstheme="minorHAnsi"/>
                <w:iCs/>
                <w:lang w:eastAsia="en-AU"/>
              </w:rPr>
            </w:pPr>
            <w:r w:rsidRPr="0073754B">
              <w:rPr>
                <w:rFonts w:cstheme="minorHAnsi"/>
                <w:iCs/>
                <w:lang w:eastAsia="en-AU"/>
              </w:rPr>
              <w:t xml:space="preserve">Should </w:t>
            </w:r>
          </w:p>
        </w:tc>
        <w:tc>
          <w:tcPr>
            <w:tcW w:w="6593" w:type="dxa"/>
          </w:tcPr>
          <w:p w14:paraId="45EE39DA" w14:textId="77777777" w:rsidR="00A11823" w:rsidRPr="0073754B" w:rsidRDefault="00A11823" w:rsidP="001B49A5">
            <w:pPr>
              <w:tabs>
                <w:tab w:val="left" w:pos="284"/>
              </w:tabs>
              <w:jc w:val="both"/>
              <w:rPr>
                <w:rFonts w:cstheme="minorHAnsi"/>
                <w:lang w:eastAsia="en-AU"/>
              </w:rPr>
            </w:pPr>
            <w:r w:rsidRPr="0073754B">
              <w:rPr>
                <w:rFonts w:cstheme="minorHAnsi"/>
                <w:lang w:eastAsia="en-AU"/>
              </w:rPr>
              <w:t>Should is to be understood as recommended but not mandatory</w:t>
            </w:r>
          </w:p>
        </w:tc>
      </w:tr>
      <w:tr w:rsidR="00A11823" w:rsidRPr="0073754B" w14:paraId="5A058225" w14:textId="77777777" w:rsidTr="005941AA">
        <w:tc>
          <w:tcPr>
            <w:tcW w:w="2660" w:type="dxa"/>
          </w:tcPr>
          <w:p w14:paraId="0C24950E"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SMP</w:t>
            </w:r>
          </w:p>
        </w:tc>
        <w:tc>
          <w:tcPr>
            <w:tcW w:w="6593" w:type="dxa"/>
          </w:tcPr>
          <w:p w14:paraId="7276FE45"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Safety Management Plan</w:t>
            </w:r>
          </w:p>
        </w:tc>
      </w:tr>
      <w:tr w:rsidR="00A11823" w:rsidRPr="0073754B" w14:paraId="1B633671" w14:textId="77777777" w:rsidTr="005941AA">
        <w:tc>
          <w:tcPr>
            <w:tcW w:w="2660" w:type="dxa"/>
          </w:tcPr>
          <w:p w14:paraId="205EA0A2" w14:textId="77777777" w:rsidR="00A11823" w:rsidRPr="0073754B" w:rsidRDefault="00A11823" w:rsidP="00144202">
            <w:pPr>
              <w:tabs>
                <w:tab w:val="left" w:pos="284"/>
              </w:tabs>
              <w:jc w:val="both"/>
              <w:rPr>
                <w:rFonts w:cstheme="minorHAnsi"/>
                <w:iCs/>
                <w:lang w:eastAsia="en-AU"/>
              </w:rPr>
            </w:pPr>
            <w:r w:rsidRPr="00611758">
              <w:t xml:space="preserve">Sus Cap </w:t>
            </w:r>
          </w:p>
        </w:tc>
        <w:tc>
          <w:tcPr>
            <w:tcW w:w="6593" w:type="dxa"/>
          </w:tcPr>
          <w:p w14:paraId="69451C7F" w14:textId="77777777" w:rsidR="00A11823" w:rsidRPr="0073754B" w:rsidRDefault="00A11823" w:rsidP="00144202">
            <w:pPr>
              <w:tabs>
                <w:tab w:val="left" w:pos="284"/>
              </w:tabs>
              <w:jc w:val="both"/>
              <w:rPr>
                <w:rFonts w:cstheme="minorHAnsi"/>
                <w:lang w:eastAsia="en-AU"/>
              </w:rPr>
            </w:pPr>
            <w:r w:rsidRPr="00611758">
              <w:t>Sustaining Capital</w:t>
            </w:r>
          </w:p>
        </w:tc>
      </w:tr>
      <w:tr w:rsidR="00A11823" w:rsidRPr="0073754B" w14:paraId="740EFEF9" w14:textId="77777777" w:rsidTr="005941AA">
        <w:tc>
          <w:tcPr>
            <w:tcW w:w="2660" w:type="dxa"/>
          </w:tcPr>
          <w:p w14:paraId="482C3BA8"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SWMS</w:t>
            </w:r>
          </w:p>
        </w:tc>
        <w:tc>
          <w:tcPr>
            <w:tcW w:w="6593" w:type="dxa"/>
          </w:tcPr>
          <w:p w14:paraId="63F9751E"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Safe Work Method Statement</w:t>
            </w:r>
          </w:p>
        </w:tc>
      </w:tr>
      <w:tr w:rsidR="00A11823" w:rsidRPr="0073754B" w14:paraId="6E84B902" w14:textId="77777777" w:rsidTr="005941AA">
        <w:tc>
          <w:tcPr>
            <w:tcW w:w="2660" w:type="dxa"/>
          </w:tcPr>
          <w:p w14:paraId="7E58990E" w14:textId="77777777" w:rsidR="00A11823" w:rsidRPr="0073754B" w:rsidRDefault="00A11823" w:rsidP="00144202">
            <w:pPr>
              <w:tabs>
                <w:tab w:val="left" w:pos="284"/>
              </w:tabs>
              <w:jc w:val="both"/>
              <w:rPr>
                <w:rFonts w:cstheme="minorHAnsi"/>
                <w:iCs/>
                <w:lang w:eastAsia="en-AU"/>
              </w:rPr>
            </w:pPr>
            <w:r w:rsidRPr="00611758">
              <w:t>TCCC</w:t>
            </w:r>
          </w:p>
        </w:tc>
        <w:tc>
          <w:tcPr>
            <w:tcW w:w="6593" w:type="dxa"/>
          </w:tcPr>
          <w:p w14:paraId="27F49F01" w14:textId="77777777" w:rsidR="00A11823" w:rsidRPr="0073754B" w:rsidRDefault="00A11823" w:rsidP="00144202">
            <w:pPr>
              <w:tabs>
                <w:tab w:val="left" w:pos="284"/>
              </w:tabs>
              <w:jc w:val="both"/>
              <w:rPr>
                <w:rFonts w:cstheme="minorHAnsi"/>
                <w:lang w:eastAsia="en-AU"/>
              </w:rPr>
            </w:pPr>
            <w:r w:rsidRPr="00611758">
              <w:t>Transfer of Care, Custody and Control</w:t>
            </w:r>
          </w:p>
        </w:tc>
      </w:tr>
      <w:tr w:rsidR="00A11823" w:rsidRPr="0073754B" w14:paraId="4A9CCFDB" w14:textId="77777777" w:rsidTr="005941AA">
        <w:tc>
          <w:tcPr>
            <w:tcW w:w="2660" w:type="dxa"/>
          </w:tcPr>
          <w:p w14:paraId="74BA8526"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WI</w:t>
            </w:r>
          </w:p>
        </w:tc>
        <w:tc>
          <w:tcPr>
            <w:tcW w:w="6593" w:type="dxa"/>
          </w:tcPr>
          <w:p w14:paraId="3292F3B9" w14:textId="77777777" w:rsidR="00A11823" w:rsidRPr="0073754B" w:rsidRDefault="00A11823" w:rsidP="008A4465">
            <w:pPr>
              <w:tabs>
                <w:tab w:val="left" w:pos="284"/>
              </w:tabs>
              <w:jc w:val="both"/>
              <w:rPr>
                <w:rFonts w:cstheme="minorHAnsi"/>
                <w:lang w:eastAsia="en-AU"/>
              </w:rPr>
            </w:pPr>
            <w:r w:rsidRPr="0073754B">
              <w:rPr>
                <w:rFonts w:cstheme="minorHAnsi"/>
                <w:lang w:eastAsia="en-AU"/>
              </w:rPr>
              <w:t>Work Instruction</w:t>
            </w:r>
          </w:p>
        </w:tc>
      </w:tr>
      <w:tr w:rsidR="00A11823" w:rsidRPr="0073754B" w14:paraId="5CF04255" w14:textId="77777777" w:rsidTr="005941AA">
        <w:tc>
          <w:tcPr>
            <w:tcW w:w="2660" w:type="dxa"/>
          </w:tcPr>
          <w:p w14:paraId="7CDEE19E" w14:textId="77777777" w:rsidR="00A11823" w:rsidRPr="0073754B" w:rsidRDefault="00A11823" w:rsidP="008A4465">
            <w:pPr>
              <w:tabs>
                <w:tab w:val="left" w:pos="284"/>
              </w:tabs>
              <w:jc w:val="both"/>
              <w:rPr>
                <w:rFonts w:cstheme="minorHAnsi"/>
                <w:iCs/>
                <w:lang w:eastAsia="en-AU"/>
              </w:rPr>
            </w:pPr>
            <w:r w:rsidRPr="0073754B">
              <w:rPr>
                <w:rFonts w:cstheme="minorHAnsi"/>
                <w:iCs/>
                <w:lang w:eastAsia="en-AU"/>
              </w:rPr>
              <w:t>WLL</w:t>
            </w:r>
          </w:p>
        </w:tc>
        <w:tc>
          <w:tcPr>
            <w:tcW w:w="6593" w:type="dxa"/>
          </w:tcPr>
          <w:p w14:paraId="0D825B2B" w14:textId="77777777" w:rsidR="00A11823" w:rsidRPr="0073754B" w:rsidRDefault="00A11823" w:rsidP="005D3358">
            <w:pPr>
              <w:tabs>
                <w:tab w:val="left" w:pos="284"/>
              </w:tabs>
              <w:jc w:val="both"/>
              <w:rPr>
                <w:rFonts w:cstheme="minorHAnsi"/>
                <w:lang w:eastAsia="en-AU"/>
              </w:rPr>
            </w:pPr>
            <w:r w:rsidRPr="0073754B">
              <w:rPr>
                <w:rFonts w:cstheme="minorHAnsi"/>
                <w:lang w:eastAsia="en-AU"/>
              </w:rPr>
              <w:t>Working Load Limit (Rated Capacity (formerly SWL))</w:t>
            </w:r>
          </w:p>
        </w:tc>
      </w:tr>
      <w:tr w:rsidR="00A11823" w:rsidRPr="0073754B" w14:paraId="271EBF7D" w14:textId="77777777" w:rsidTr="005941AA">
        <w:tc>
          <w:tcPr>
            <w:tcW w:w="2660" w:type="dxa"/>
          </w:tcPr>
          <w:p w14:paraId="082D9C30" w14:textId="77777777" w:rsidR="00A11823" w:rsidRPr="0073754B" w:rsidRDefault="00A11823" w:rsidP="00144202">
            <w:pPr>
              <w:tabs>
                <w:tab w:val="left" w:pos="284"/>
              </w:tabs>
              <w:jc w:val="both"/>
              <w:rPr>
                <w:rFonts w:cstheme="minorHAnsi"/>
                <w:iCs/>
                <w:lang w:eastAsia="en-AU"/>
              </w:rPr>
            </w:pPr>
            <w:r>
              <w:rPr>
                <w:rFonts w:cs="Arial"/>
                <w:iCs/>
                <w:lang w:eastAsia="en-AU"/>
              </w:rPr>
              <w:t>Worker</w:t>
            </w:r>
          </w:p>
        </w:tc>
        <w:tc>
          <w:tcPr>
            <w:tcW w:w="6593" w:type="dxa"/>
          </w:tcPr>
          <w:p w14:paraId="58CD80BA" w14:textId="77777777" w:rsidR="00A11823" w:rsidRPr="00B508F0" w:rsidRDefault="00A11823" w:rsidP="00144202">
            <w:pPr>
              <w:tabs>
                <w:tab w:val="left" w:pos="284"/>
              </w:tabs>
              <w:jc w:val="both"/>
              <w:rPr>
                <w:rFonts w:cs="Arial"/>
                <w:lang w:eastAsia="en-AU"/>
              </w:rPr>
            </w:pPr>
            <w:r w:rsidRPr="00B508F0">
              <w:rPr>
                <w:rFonts w:cs="Arial"/>
                <w:lang w:eastAsia="en-AU"/>
              </w:rPr>
              <w:t xml:space="preserve">A person is a worker if the person carries out work in any capacity including work as — </w:t>
            </w:r>
          </w:p>
          <w:p w14:paraId="5ED04E9D" w14:textId="77777777" w:rsidR="00A11823" w:rsidRPr="007B6A17" w:rsidRDefault="00A11823">
            <w:pPr>
              <w:pStyle w:val="ListParagraph"/>
              <w:numPr>
                <w:ilvl w:val="0"/>
                <w:numId w:val="48"/>
              </w:numPr>
              <w:ind w:left="424"/>
              <w:jc w:val="both"/>
              <w:rPr>
                <w:rFonts w:cs="Arial"/>
                <w:lang w:eastAsia="en-AU"/>
              </w:rPr>
            </w:pPr>
            <w:r w:rsidRPr="007B6A17">
              <w:rPr>
                <w:rFonts w:cs="Arial"/>
                <w:lang w:eastAsia="en-AU"/>
              </w:rPr>
              <w:t>an employee; or</w:t>
            </w:r>
          </w:p>
          <w:p w14:paraId="7864BE37" w14:textId="77777777" w:rsidR="00A11823" w:rsidRPr="007B6A17" w:rsidRDefault="00A11823">
            <w:pPr>
              <w:pStyle w:val="ListParagraph"/>
              <w:numPr>
                <w:ilvl w:val="0"/>
                <w:numId w:val="48"/>
              </w:numPr>
              <w:ind w:left="424"/>
              <w:jc w:val="both"/>
              <w:rPr>
                <w:rFonts w:cs="Arial"/>
                <w:lang w:eastAsia="en-AU"/>
              </w:rPr>
            </w:pPr>
            <w:r w:rsidRPr="007B6A17">
              <w:rPr>
                <w:rFonts w:cs="Arial"/>
                <w:lang w:eastAsia="en-AU"/>
              </w:rPr>
              <w:t>a contractor or subcontractor; or</w:t>
            </w:r>
          </w:p>
          <w:p w14:paraId="4BE2345F" w14:textId="77777777" w:rsidR="00A11823" w:rsidRPr="007B6A17" w:rsidRDefault="00A11823">
            <w:pPr>
              <w:pStyle w:val="ListParagraph"/>
              <w:numPr>
                <w:ilvl w:val="0"/>
                <w:numId w:val="48"/>
              </w:numPr>
              <w:ind w:left="424"/>
              <w:jc w:val="both"/>
              <w:rPr>
                <w:rFonts w:cs="Arial"/>
                <w:lang w:eastAsia="en-AU"/>
              </w:rPr>
            </w:pPr>
            <w:r w:rsidRPr="007B6A17">
              <w:rPr>
                <w:rFonts w:cs="Arial"/>
                <w:lang w:eastAsia="en-AU"/>
              </w:rPr>
              <w:t>an employee of a contractor or subcontractor; or</w:t>
            </w:r>
          </w:p>
          <w:p w14:paraId="40000C09" w14:textId="77777777" w:rsidR="00A11823" w:rsidRPr="007B6A17" w:rsidRDefault="00A11823">
            <w:pPr>
              <w:pStyle w:val="ListParagraph"/>
              <w:numPr>
                <w:ilvl w:val="0"/>
                <w:numId w:val="48"/>
              </w:numPr>
              <w:ind w:left="424"/>
              <w:jc w:val="both"/>
              <w:rPr>
                <w:rFonts w:cs="Arial"/>
                <w:lang w:eastAsia="en-AU"/>
              </w:rPr>
            </w:pPr>
            <w:r w:rsidRPr="007B6A17">
              <w:rPr>
                <w:rFonts w:cs="Arial"/>
                <w:lang w:eastAsia="en-AU"/>
              </w:rPr>
              <w:t>an employee of a labour hire company who has been assigned to work in the person’s business or undertaking; or</w:t>
            </w:r>
          </w:p>
          <w:p w14:paraId="5CDA81D8" w14:textId="77777777" w:rsidR="00A11823" w:rsidRPr="007B6A17" w:rsidRDefault="00A11823">
            <w:pPr>
              <w:pStyle w:val="ListParagraph"/>
              <w:numPr>
                <w:ilvl w:val="0"/>
                <w:numId w:val="48"/>
              </w:numPr>
              <w:ind w:left="424"/>
              <w:jc w:val="both"/>
              <w:rPr>
                <w:rFonts w:cs="Arial"/>
                <w:lang w:eastAsia="en-AU"/>
              </w:rPr>
            </w:pPr>
            <w:r w:rsidRPr="007B6A17">
              <w:rPr>
                <w:rFonts w:cs="Arial"/>
                <w:lang w:eastAsia="en-AU"/>
              </w:rPr>
              <w:t>an outworker; or</w:t>
            </w:r>
          </w:p>
          <w:p w14:paraId="45B42DBC" w14:textId="77777777" w:rsidR="00A11823" w:rsidRPr="007B6A17" w:rsidRDefault="00A11823">
            <w:pPr>
              <w:pStyle w:val="ListParagraph"/>
              <w:numPr>
                <w:ilvl w:val="0"/>
                <w:numId w:val="48"/>
              </w:numPr>
              <w:ind w:left="424"/>
              <w:jc w:val="both"/>
              <w:rPr>
                <w:rFonts w:cs="Arial"/>
                <w:lang w:eastAsia="en-AU"/>
              </w:rPr>
            </w:pPr>
            <w:r w:rsidRPr="007B6A17">
              <w:rPr>
                <w:rFonts w:cs="Arial"/>
                <w:lang w:eastAsia="en-AU"/>
              </w:rPr>
              <w:t>an apprentice or trainee; or</w:t>
            </w:r>
          </w:p>
          <w:p w14:paraId="2C4B5F36" w14:textId="77777777" w:rsidR="00A11823" w:rsidRPr="007B6A17" w:rsidRDefault="00A11823">
            <w:pPr>
              <w:pStyle w:val="ListParagraph"/>
              <w:numPr>
                <w:ilvl w:val="0"/>
                <w:numId w:val="48"/>
              </w:numPr>
              <w:ind w:left="424"/>
              <w:jc w:val="both"/>
              <w:rPr>
                <w:rFonts w:cs="Arial"/>
                <w:lang w:eastAsia="en-AU"/>
              </w:rPr>
            </w:pPr>
            <w:r w:rsidRPr="007B6A17">
              <w:rPr>
                <w:rFonts w:cs="Arial"/>
                <w:lang w:eastAsia="en-AU"/>
              </w:rPr>
              <w:t>a student gaining work experience; or</w:t>
            </w:r>
          </w:p>
          <w:p w14:paraId="62907341" w14:textId="77777777" w:rsidR="00A11823" w:rsidRPr="007B6A17" w:rsidRDefault="00A11823">
            <w:pPr>
              <w:pStyle w:val="ListParagraph"/>
              <w:numPr>
                <w:ilvl w:val="0"/>
                <w:numId w:val="48"/>
              </w:numPr>
              <w:ind w:left="424"/>
              <w:jc w:val="both"/>
              <w:rPr>
                <w:rFonts w:cs="Arial"/>
                <w:lang w:eastAsia="en-AU"/>
              </w:rPr>
            </w:pPr>
            <w:r w:rsidRPr="007B6A17">
              <w:rPr>
                <w:rFonts w:cs="Arial"/>
                <w:lang w:eastAsia="en-AU"/>
              </w:rPr>
              <w:t>a volunteer; or</w:t>
            </w:r>
          </w:p>
          <w:p w14:paraId="5AA2803E" w14:textId="77777777" w:rsidR="00A11823" w:rsidRPr="0073754B" w:rsidRDefault="00A11823" w:rsidP="00144202">
            <w:pPr>
              <w:tabs>
                <w:tab w:val="left" w:pos="284"/>
              </w:tabs>
              <w:jc w:val="both"/>
              <w:rPr>
                <w:rFonts w:cstheme="minorHAnsi"/>
                <w:lang w:eastAsia="en-AU"/>
              </w:rPr>
            </w:pPr>
            <w:r w:rsidRPr="007B6A17">
              <w:rPr>
                <w:rFonts w:cs="Arial"/>
                <w:lang w:eastAsia="en-AU"/>
              </w:rPr>
              <w:t>a person of a prescribed class.</w:t>
            </w:r>
          </w:p>
        </w:tc>
      </w:tr>
    </w:tbl>
    <w:p w14:paraId="3E2A05CE" w14:textId="7755845D" w:rsidR="009D2215" w:rsidRPr="005F4B66" w:rsidRDefault="009D2215" w:rsidP="004258C4">
      <w:pPr>
        <w:pStyle w:val="Heading1"/>
        <w:spacing w:before="360"/>
      </w:pPr>
      <w:bookmarkStart w:id="241" w:name="_Toc227062730"/>
      <w:r w:rsidRPr="005F4B66">
        <w:t>Planning</w:t>
      </w:r>
      <w:bookmarkEnd w:id="241"/>
    </w:p>
    <w:p w14:paraId="3E2A05CF" w14:textId="77777777" w:rsidR="009D2215" w:rsidRPr="005F4B66" w:rsidRDefault="00427B2D" w:rsidP="00DB45CA">
      <w:pPr>
        <w:pStyle w:val="Heading2"/>
        <w:jc w:val="left"/>
      </w:pPr>
      <w:bookmarkStart w:id="242" w:name="_Toc227062731"/>
      <w:r w:rsidRPr="005F4B66">
        <w:t>Operational Risk Management</w:t>
      </w:r>
      <w:bookmarkEnd w:id="242"/>
    </w:p>
    <w:p w14:paraId="3E2A05D0" w14:textId="77777777" w:rsidR="003F2246" w:rsidRPr="005F4B66" w:rsidRDefault="003F2246" w:rsidP="7558FDD5">
      <w:pPr>
        <w:pStyle w:val="BodyText2"/>
        <w:spacing w:before="120" w:after="120"/>
        <w:ind w:left="1427"/>
        <w:rPr>
          <w:rFonts w:asciiTheme="minorHAnsi" w:eastAsiaTheme="minorEastAsia" w:hAnsiTheme="minorHAnsi" w:cstheme="minorBidi"/>
          <w:spacing w:val="0"/>
          <w:sz w:val="22"/>
          <w:szCs w:val="22"/>
        </w:rPr>
      </w:pPr>
      <w:r w:rsidRPr="7558FDD5">
        <w:rPr>
          <w:rFonts w:asciiTheme="minorHAnsi" w:eastAsiaTheme="minorEastAsia" w:hAnsiTheme="minorHAnsi" w:cstheme="minorBidi"/>
          <w:spacing w:val="0"/>
          <w:sz w:val="22"/>
          <w:szCs w:val="22"/>
        </w:rPr>
        <w:t>It is a requirement that all SCEE operational sites implement HSE hazard and risk management processes across their scope of work, and that those processes are applied to all activities that SCEE can control or influence.</w:t>
      </w:r>
    </w:p>
    <w:p w14:paraId="3E2A05D1" w14:textId="51BAFBB3" w:rsidR="003F2246" w:rsidRPr="005F4B66" w:rsidRDefault="003F2246" w:rsidP="00724E1B">
      <w:pPr>
        <w:pStyle w:val="Heading2Text"/>
        <w:ind w:left="1427"/>
      </w:pPr>
      <w:r w:rsidRPr="005F4B66">
        <w:t xml:space="preserve">HSE hazards, risks and opportunities must be assessed, </w:t>
      </w:r>
      <w:r w:rsidR="008369E7" w:rsidRPr="005F4B66">
        <w:t>prioritised,</w:t>
      </w:r>
      <w:r w:rsidRPr="005F4B66">
        <w:t xml:space="preserve"> and managed as appropriate to the nature, scale and potential impact of operations and activities both individually </w:t>
      </w:r>
      <w:proofErr w:type="gramStart"/>
      <w:r w:rsidRPr="005F4B66">
        <w:t>and as a whole</w:t>
      </w:r>
      <w:proofErr w:type="gramEnd"/>
      <w:r w:rsidRPr="005F4B66">
        <w:t xml:space="preserve">. </w:t>
      </w:r>
    </w:p>
    <w:p w14:paraId="3E2A05D2" w14:textId="77777777" w:rsidR="009D2215" w:rsidRPr="005F4B66" w:rsidRDefault="00B90EA7" w:rsidP="00802029">
      <w:pPr>
        <w:pStyle w:val="Heading2Text"/>
      </w:pPr>
      <w:r w:rsidRPr="005F4B66">
        <w:tab/>
      </w:r>
      <w:r w:rsidR="009D2215" w:rsidRPr="005F4B66">
        <w:t xml:space="preserve">The areas of concern that </w:t>
      </w:r>
      <w:r w:rsidR="006F327F" w:rsidRPr="005F4B66">
        <w:t>the</w:t>
      </w:r>
      <w:r w:rsidR="009D2215" w:rsidRPr="005F4B66">
        <w:t xml:space="preserve"> risk management process s</w:t>
      </w:r>
      <w:r w:rsidR="00AE1325" w:rsidRPr="005F4B66">
        <w:t>hould</w:t>
      </w:r>
      <w:r w:rsidR="009D2215" w:rsidRPr="005F4B66">
        <w:t xml:space="preserve"> control are:</w:t>
      </w:r>
    </w:p>
    <w:p w14:paraId="3E2A05D3" w14:textId="1E08C26E" w:rsidR="009D2215" w:rsidRPr="005F4B66" w:rsidRDefault="3773F82F" w:rsidP="00B90EA7">
      <w:pPr>
        <w:pStyle w:val="Heading2Bulletts"/>
        <w:tabs>
          <w:tab w:val="clear" w:pos="1211"/>
        </w:tabs>
        <w:ind w:left="1843"/>
      </w:pPr>
      <w:r>
        <w:t xml:space="preserve">Protecting the health and safety of the </w:t>
      </w:r>
      <w:r w:rsidR="504F06DB">
        <w:t>public</w:t>
      </w:r>
    </w:p>
    <w:p w14:paraId="3E2A05D4" w14:textId="77777777" w:rsidR="00AE1325" w:rsidRPr="005F4B66" w:rsidRDefault="009D2215" w:rsidP="00B90EA7">
      <w:pPr>
        <w:pStyle w:val="Heading2Bulletts"/>
        <w:tabs>
          <w:tab w:val="clear" w:pos="1211"/>
        </w:tabs>
        <w:ind w:left="1843"/>
      </w:pPr>
      <w:r w:rsidRPr="005F4B66">
        <w:t xml:space="preserve">Protecting the health and safety of </w:t>
      </w:r>
      <w:r w:rsidR="00FE2AA9" w:rsidRPr="005F4B66">
        <w:t xml:space="preserve">all personnel </w:t>
      </w:r>
    </w:p>
    <w:p w14:paraId="3E2A05D5" w14:textId="77777777" w:rsidR="009D2215" w:rsidRPr="005F4B66" w:rsidRDefault="00AE1325" w:rsidP="00B90EA7">
      <w:pPr>
        <w:pStyle w:val="Heading2Bulletts"/>
        <w:tabs>
          <w:tab w:val="clear" w:pos="1211"/>
        </w:tabs>
        <w:ind w:left="1843"/>
      </w:pPr>
      <w:r w:rsidRPr="005F4B66">
        <w:t>P</w:t>
      </w:r>
      <w:r w:rsidR="009D2215" w:rsidRPr="005F4B66">
        <w:t xml:space="preserve">rotecting the environment </w:t>
      </w:r>
    </w:p>
    <w:p w14:paraId="3E2A05D6" w14:textId="1922A80A" w:rsidR="009D2215" w:rsidRPr="005F4B66" w:rsidRDefault="009D2215" w:rsidP="00B90EA7">
      <w:pPr>
        <w:pStyle w:val="Heading2Bulletts"/>
        <w:tabs>
          <w:tab w:val="clear" w:pos="1211"/>
        </w:tabs>
        <w:ind w:left="1843"/>
      </w:pPr>
      <w:r w:rsidRPr="005F4B66">
        <w:t>Protecting plant</w:t>
      </w:r>
      <w:r w:rsidR="00FE2AA9" w:rsidRPr="005F4B66">
        <w:t>,</w:t>
      </w:r>
      <w:r w:rsidRPr="005F4B66">
        <w:t xml:space="preserve"> </w:t>
      </w:r>
      <w:r w:rsidR="008369E7" w:rsidRPr="005F4B66">
        <w:t>equipment,</w:t>
      </w:r>
      <w:r w:rsidRPr="005F4B66">
        <w:t xml:space="preserve"> and property</w:t>
      </w:r>
    </w:p>
    <w:p w14:paraId="3E2A05D7" w14:textId="77777777" w:rsidR="009D2215" w:rsidRPr="005F4B66" w:rsidRDefault="009D2215" w:rsidP="00B90EA7">
      <w:pPr>
        <w:pStyle w:val="Heading2Bulletts"/>
        <w:tabs>
          <w:tab w:val="clear" w:pos="1211"/>
        </w:tabs>
        <w:ind w:left="1843"/>
      </w:pPr>
      <w:r w:rsidRPr="005F4B66">
        <w:lastRenderedPageBreak/>
        <w:t>Protecting the business</w:t>
      </w:r>
    </w:p>
    <w:p w14:paraId="3E2A05D8" w14:textId="77777777" w:rsidR="00DC3DC0" w:rsidRPr="005F4B66" w:rsidRDefault="00DC3DC0" w:rsidP="00DC3DC0">
      <w:pPr>
        <w:pStyle w:val="Heading2Bulletts"/>
        <w:numPr>
          <w:ilvl w:val="0"/>
          <w:numId w:val="0"/>
        </w:numPr>
        <w:ind w:left="1276"/>
      </w:pPr>
    </w:p>
    <w:p w14:paraId="3E2A05D9" w14:textId="671D1A24" w:rsidR="00FE2AA9" w:rsidRPr="005F4B66" w:rsidRDefault="00FE2AA9" w:rsidP="00724E1B">
      <w:pPr>
        <w:autoSpaceDE w:val="0"/>
        <w:autoSpaceDN w:val="0"/>
        <w:adjustRightInd w:val="0"/>
        <w:spacing w:after="0" w:line="240" w:lineRule="auto"/>
        <w:ind w:left="1440"/>
        <w:rPr>
          <w:rFonts w:ascii="Calibri" w:hAnsi="Calibri" w:cs="Calibri"/>
          <w:color w:val="000000"/>
        </w:rPr>
      </w:pPr>
      <w:proofErr w:type="gramStart"/>
      <w:r w:rsidRPr="005F4B66">
        <w:rPr>
          <w:rFonts w:ascii="Calibri" w:hAnsi="Calibri" w:cs="Calibri"/>
          <w:color w:val="000000"/>
        </w:rPr>
        <w:t>SCEE‘</w:t>
      </w:r>
      <w:proofErr w:type="gramEnd"/>
      <w:r w:rsidRPr="005F4B66">
        <w:rPr>
          <w:rFonts w:ascii="Calibri" w:hAnsi="Calibri" w:cs="Calibri"/>
          <w:color w:val="000000"/>
        </w:rPr>
        <w:t xml:space="preserve">s systematic risk management process provides assurance that all planned objectives will be achieved within an acceptable level of risk. The SCEE Risk Management framework is designed in 5 steps supported by consultation /communication and monitoring / review of each </w:t>
      </w:r>
      <w:r w:rsidR="008369E7" w:rsidRPr="005F4B66">
        <w:rPr>
          <w:rFonts w:ascii="Calibri" w:hAnsi="Calibri" w:cs="Calibri"/>
          <w:color w:val="000000"/>
        </w:rPr>
        <w:t>step-in</w:t>
      </w:r>
      <w:r w:rsidRPr="005F4B66">
        <w:rPr>
          <w:rFonts w:ascii="Calibri" w:hAnsi="Calibri" w:cs="Calibri"/>
          <w:color w:val="000000"/>
        </w:rPr>
        <w:t xml:space="preserve"> line with continual improvement methods. </w:t>
      </w:r>
    </w:p>
    <w:p w14:paraId="3E2A05DA" w14:textId="14581BFD" w:rsidR="00FE2AA9" w:rsidRPr="005F4B66" w:rsidRDefault="00FE2AA9" w:rsidP="00FE2AA9">
      <w:pPr>
        <w:autoSpaceDE w:val="0"/>
        <w:autoSpaceDN w:val="0"/>
        <w:adjustRightInd w:val="0"/>
        <w:spacing w:after="0" w:line="240" w:lineRule="auto"/>
        <w:rPr>
          <w:rFonts w:ascii="Calibri" w:hAnsi="Calibri" w:cs="Calibri"/>
          <w:color w:val="000000"/>
        </w:rPr>
      </w:pPr>
    </w:p>
    <w:p w14:paraId="3E2A05DB" w14:textId="4712CD1E" w:rsidR="00653E9F" w:rsidRPr="005F4B66" w:rsidRDefault="00660C4D" w:rsidP="00724E1B">
      <w:pPr>
        <w:autoSpaceDE w:val="0"/>
        <w:autoSpaceDN w:val="0"/>
        <w:adjustRightInd w:val="0"/>
        <w:spacing w:after="0" w:line="240" w:lineRule="auto"/>
        <w:ind w:left="993" w:firstLine="447"/>
        <w:rPr>
          <w:rFonts w:ascii="Calibri" w:hAnsi="Calibri" w:cs="Calibri"/>
          <w:color w:val="984806" w:themeColor="accent6" w:themeShade="80"/>
        </w:rPr>
      </w:pPr>
      <w:r w:rsidRPr="005F4B66">
        <w:rPr>
          <w:rFonts w:ascii="Calibri" w:hAnsi="Calibri" w:cs="Calibri"/>
          <w:color w:val="984806" w:themeColor="accent6" w:themeShade="80"/>
        </w:rPr>
        <w:t xml:space="preserve">Refer: </w:t>
      </w:r>
      <w:r w:rsidR="00653E9F" w:rsidRPr="005F4B66">
        <w:rPr>
          <w:rFonts w:ascii="Calibri" w:hAnsi="Calibri" w:cs="Calibri"/>
          <w:color w:val="984806" w:themeColor="accent6" w:themeShade="80"/>
        </w:rPr>
        <w:tab/>
      </w:r>
      <w:r w:rsidR="00653E9F" w:rsidRPr="005F4B66">
        <w:rPr>
          <w:rFonts w:ascii="Calibri" w:hAnsi="Calibri" w:cs="Calibri"/>
          <w:color w:val="984806" w:themeColor="accent6" w:themeShade="80"/>
        </w:rPr>
        <w:tab/>
      </w:r>
      <w:r w:rsidR="00510BAF" w:rsidRPr="005F4B66">
        <w:rPr>
          <w:rFonts w:ascii="Calibri" w:hAnsi="Calibri" w:cs="Calibri"/>
          <w:color w:val="984806" w:themeColor="accent6" w:themeShade="80"/>
        </w:rPr>
        <w:t>SCEE-BS-RM-PRO-0001</w:t>
      </w:r>
      <w:r w:rsidR="00653E9F" w:rsidRPr="005F4B66">
        <w:rPr>
          <w:rFonts w:ascii="Calibri" w:hAnsi="Calibri" w:cs="Calibri"/>
          <w:color w:val="984806" w:themeColor="accent6" w:themeShade="80"/>
        </w:rPr>
        <w:t xml:space="preserve"> Corporate Risk Management Procedure</w:t>
      </w:r>
    </w:p>
    <w:p w14:paraId="3E2A05DC" w14:textId="5BD495C7" w:rsidR="00FE2AA9" w:rsidRDefault="00510BAF" w:rsidP="00724E1B">
      <w:pPr>
        <w:autoSpaceDE w:val="0"/>
        <w:autoSpaceDN w:val="0"/>
        <w:adjustRightInd w:val="0"/>
        <w:spacing w:after="0" w:line="240" w:lineRule="auto"/>
        <w:ind w:left="2433" w:firstLine="447"/>
        <w:rPr>
          <w:rFonts w:ascii="Calibri" w:hAnsi="Calibri" w:cs="Calibri"/>
          <w:color w:val="984806" w:themeColor="accent6" w:themeShade="80"/>
        </w:rPr>
      </w:pPr>
      <w:r w:rsidRPr="005F4B66">
        <w:rPr>
          <w:rFonts w:ascii="Calibri" w:hAnsi="Calibri" w:cs="Calibri"/>
          <w:color w:val="984806" w:themeColor="accent6" w:themeShade="80"/>
        </w:rPr>
        <w:t>SCEE-BS-RM-PRO-0002</w:t>
      </w:r>
      <w:r w:rsidR="00653E9F" w:rsidRPr="005F4B66">
        <w:rPr>
          <w:rFonts w:ascii="Calibri" w:hAnsi="Calibri" w:cs="Calibri"/>
          <w:color w:val="984806" w:themeColor="accent6" w:themeShade="80"/>
        </w:rPr>
        <w:t xml:space="preserve"> Operational Risk Procedure</w:t>
      </w:r>
    </w:p>
    <w:p w14:paraId="03FE9FE2" w14:textId="3D4541C6" w:rsidR="00491260" w:rsidRDefault="008677FD" w:rsidP="00724E1B">
      <w:pPr>
        <w:autoSpaceDE w:val="0"/>
        <w:autoSpaceDN w:val="0"/>
        <w:adjustRightInd w:val="0"/>
        <w:spacing w:after="0" w:line="240" w:lineRule="auto"/>
        <w:ind w:left="2433" w:firstLine="447"/>
        <w:rPr>
          <w:rFonts w:ascii="Calibri" w:hAnsi="Calibri" w:cs="Calibri"/>
          <w:color w:val="984806" w:themeColor="accent6" w:themeShade="80"/>
        </w:rPr>
      </w:pPr>
      <w:r w:rsidRPr="005F4B66">
        <w:rPr>
          <w:noProof/>
          <w:lang w:eastAsia="en-AU"/>
        </w:rPr>
        <w:drawing>
          <wp:anchor distT="0" distB="0" distL="114300" distR="114300" simplePos="0" relativeHeight="251658240" behindDoc="0" locked="0" layoutInCell="1" allowOverlap="1" wp14:anchorId="3E2A0C7E" wp14:editId="0CB11EDE">
            <wp:simplePos x="0" y="0"/>
            <wp:positionH relativeFrom="margin">
              <wp:posOffset>1366520</wp:posOffset>
            </wp:positionH>
            <wp:positionV relativeFrom="paragraph">
              <wp:posOffset>81915</wp:posOffset>
            </wp:positionV>
            <wp:extent cx="3736119" cy="2312501"/>
            <wp:effectExtent l="0" t="0" r="0" b="0"/>
            <wp:wrapNone/>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2" cstate="print">
                      <a:extLst>
                        <a:ext uri="{28A0092B-C50C-407E-A947-70E740481C1C}">
                          <a14:useLocalDpi xmlns:a14="http://schemas.microsoft.com/office/drawing/2010/main" val="0"/>
                        </a:ext>
                      </a:extLst>
                    </a:blip>
                    <a:stretch>
                      <a:fillRect/>
                    </a:stretch>
                  </pic:blipFill>
                  <pic:spPr>
                    <a:xfrm>
                      <a:off x="0" y="0"/>
                      <a:ext cx="3736119" cy="2312501"/>
                    </a:xfrm>
                    <a:prstGeom prst="rect">
                      <a:avLst/>
                    </a:prstGeom>
                  </pic:spPr>
                </pic:pic>
              </a:graphicData>
            </a:graphic>
            <wp14:sizeRelH relativeFrom="page">
              <wp14:pctWidth>0</wp14:pctWidth>
            </wp14:sizeRelH>
            <wp14:sizeRelV relativeFrom="page">
              <wp14:pctHeight>0</wp14:pctHeight>
            </wp14:sizeRelV>
          </wp:anchor>
        </w:drawing>
      </w:r>
    </w:p>
    <w:p w14:paraId="263D2848" w14:textId="525C49AC" w:rsidR="00491260" w:rsidRDefault="00491260" w:rsidP="00724E1B">
      <w:pPr>
        <w:autoSpaceDE w:val="0"/>
        <w:autoSpaceDN w:val="0"/>
        <w:adjustRightInd w:val="0"/>
        <w:spacing w:after="0" w:line="240" w:lineRule="auto"/>
        <w:ind w:left="2433" w:firstLine="447"/>
        <w:rPr>
          <w:rFonts w:ascii="Calibri" w:hAnsi="Calibri" w:cs="Calibri"/>
          <w:color w:val="984806" w:themeColor="accent6" w:themeShade="80"/>
        </w:rPr>
      </w:pPr>
    </w:p>
    <w:p w14:paraId="76404D12" w14:textId="77777777" w:rsidR="00491260" w:rsidRDefault="00491260" w:rsidP="00724E1B">
      <w:pPr>
        <w:autoSpaceDE w:val="0"/>
        <w:autoSpaceDN w:val="0"/>
        <w:adjustRightInd w:val="0"/>
        <w:spacing w:after="0" w:line="240" w:lineRule="auto"/>
        <w:ind w:left="2433" w:firstLine="447"/>
        <w:rPr>
          <w:rFonts w:ascii="Calibri" w:hAnsi="Calibri" w:cs="Calibri"/>
          <w:color w:val="984806" w:themeColor="accent6" w:themeShade="80"/>
        </w:rPr>
      </w:pPr>
    </w:p>
    <w:p w14:paraId="04E9D474" w14:textId="4C0480EA" w:rsidR="00491260" w:rsidRDefault="00491260" w:rsidP="00724E1B">
      <w:pPr>
        <w:autoSpaceDE w:val="0"/>
        <w:autoSpaceDN w:val="0"/>
        <w:adjustRightInd w:val="0"/>
        <w:spacing w:after="0" w:line="240" w:lineRule="auto"/>
        <w:ind w:left="2433" w:firstLine="447"/>
        <w:rPr>
          <w:rFonts w:ascii="Calibri" w:hAnsi="Calibri" w:cs="Calibri"/>
          <w:color w:val="984806" w:themeColor="accent6" w:themeShade="80"/>
        </w:rPr>
      </w:pPr>
    </w:p>
    <w:p w14:paraId="4173186E" w14:textId="39CD4151" w:rsidR="00A0790A" w:rsidRDefault="00A0790A" w:rsidP="00FB719E">
      <w:pPr>
        <w:autoSpaceDE w:val="0"/>
        <w:autoSpaceDN w:val="0"/>
        <w:adjustRightInd w:val="0"/>
        <w:spacing w:after="0" w:line="240" w:lineRule="auto"/>
        <w:rPr>
          <w:rFonts w:ascii="Calibri" w:hAnsi="Calibri" w:cs="Calibri"/>
          <w:b/>
          <w:bCs/>
          <w:color w:val="000000"/>
        </w:rPr>
      </w:pPr>
    </w:p>
    <w:p w14:paraId="2C018DD1" w14:textId="3B04ABF2" w:rsidR="006C08A2" w:rsidRDefault="006C08A2" w:rsidP="00724E1B">
      <w:pPr>
        <w:pStyle w:val="Heading2Text"/>
        <w:jc w:val="center"/>
        <w:rPr>
          <w:rFonts w:ascii="Calibri" w:hAnsi="Calibri" w:cs="Calibri"/>
          <w:iCs/>
          <w:color w:val="000000"/>
          <w:sz w:val="20"/>
          <w:szCs w:val="20"/>
        </w:rPr>
      </w:pPr>
    </w:p>
    <w:p w14:paraId="6C28190C" w14:textId="3BC7D1A5" w:rsidR="006C08A2" w:rsidRDefault="006C08A2" w:rsidP="00724E1B">
      <w:pPr>
        <w:pStyle w:val="Heading2Text"/>
        <w:jc w:val="center"/>
        <w:rPr>
          <w:rFonts w:ascii="Calibri" w:hAnsi="Calibri" w:cs="Calibri"/>
          <w:iCs/>
          <w:color w:val="000000"/>
          <w:sz w:val="20"/>
          <w:szCs w:val="20"/>
        </w:rPr>
      </w:pPr>
    </w:p>
    <w:p w14:paraId="4D4573DF" w14:textId="0DE7E6F8" w:rsidR="006C08A2" w:rsidRDefault="006C08A2" w:rsidP="00724E1B">
      <w:pPr>
        <w:pStyle w:val="Heading2Text"/>
        <w:jc w:val="center"/>
        <w:rPr>
          <w:rFonts w:ascii="Calibri" w:hAnsi="Calibri" w:cs="Calibri"/>
          <w:iCs/>
          <w:color w:val="000000"/>
          <w:sz w:val="20"/>
          <w:szCs w:val="20"/>
        </w:rPr>
      </w:pPr>
    </w:p>
    <w:p w14:paraId="1848D2F2" w14:textId="44C68A4C" w:rsidR="006C08A2" w:rsidRDefault="006C08A2" w:rsidP="00724E1B">
      <w:pPr>
        <w:pStyle w:val="Heading2Text"/>
        <w:jc w:val="center"/>
        <w:rPr>
          <w:rFonts w:ascii="Calibri" w:hAnsi="Calibri" w:cs="Calibri"/>
          <w:iCs/>
          <w:color w:val="000000"/>
          <w:sz w:val="20"/>
          <w:szCs w:val="20"/>
        </w:rPr>
      </w:pPr>
    </w:p>
    <w:p w14:paraId="461944B8" w14:textId="77777777" w:rsidR="006C08A2" w:rsidRDefault="006C08A2" w:rsidP="00724E1B">
      <w:pPr>
        <w:pStyle w:val="Heading2Text"/>
        <w:jc w:val="center"/>
        <w:rPr>
          <w:rFonts w:ascii="Calibri" w:hAnsi="Calibri" w:cs="Calibri"/>
          <w:iCs/>
          <w:color w:val="000000"/>
          <w:sz w:val="20"/>
          <w:szCs w:val="20"/>
        </w:rPr>
      </w:pPr>
    </w:p>
    <w:p w14:paraId="3E2A05EB" w14:textId="77777777" w:rsidR="00FE2AA9" w:rsidRPr="005F4B66" w:rsidRDefault="00FE2AA9" w:rsidP="00724E1B">
      <w:pPr>
        <w:pStyle w:val="Heading2Text"/>
        <w:jc w:val="center"/>
      </w:pPr>
      <w:r w:rsidRPr="005F4B66">
        <w:rPr>
          <w:rFonts w:ascii="Calibri" w:hAnsi="Calibri" w:cs="Calibri"/>
          <w:i/>
          <w:iCs/>
          <w:color w:val="000000"/>
          <w:sz w:val="20"/>
          <w:szCs w:val="20"/>
        </w:rPr>
        <w:t>Figure 1: Risk Management Framework</w:t>
      </w:r>
    </w:p>
    <w:p w14:paraId="3E2A05ED" w14:textId="5FE0C601" w:rsidR="009D2215" w:rsidRPr="005F4B66" w:rsidRDefault="00FE1461" w:rsidP="008F1FD5">
      <w:pPr>
        <w:pStyle w:val="Heading3"/>
      </w:pPr>
      <w:bookmarkStart w:id="243" w:name="_Toc403629937"/>
      <w:bookmarkStart w:id="244" w:name="_Toc403630637"/>
      <w:bookmarkStart w:id="245" w:name="_Toc403631408"/>
      <w:bookmarkStart w:id="246" w:name="_Toc403632308"/>
      <w:bookmarkStart w:id="247" w:name="_Toc403645356"/>
      <w:bookmarkStart w:id="248" w:name="_Toc403645804"/>
      <w:bookmarkStart w:id="249" w:name="_Toc403646593"/>
      <w:bookmarkStart w:id="250" w:name="_Toc403647366"/>
      <w:bookmarkStart w:id="251" w:name="_Toc403647814"/>
      <w:bookmarkStart w:id="252" w:name="_Toc404087982"/>
      <w:bookmarkStart w:id="253" w:name="_Toc404325584"/>
      <w:bookmarkStart w:id="254" w:name="_Toc404343671"/>
      <w:bookmarkStart w:id="255" w:name="_Toc404345783"/>
      <w:bookmarkStart w:id="256" w:name="_Toc227062732"/>
      <w:bookmarkEnd w:id="243"/>
      <w:bookmarkEnd w:id="244"/>
      <w:bookmarkEnd w:id="245"/>
      <w:bookmarkEnd w:id="246"/>
      <w:bookmarkEnd w:id="247"/>
      <w:bookmarkEnd w:id="248"/>
      <w:bookmarkEnd w:id="249"/>
      <w:bookmarkEnd w:id="250"/>
      <w:bookmarkEnd w:id="251"/>
      <w:bookmarkEnd w:id="252"/>
      <w:bookmarkEnd w:id="253"/>
      <w:bookmarkEnd w:id="254"/>
      <w:bookmarkEnd w:id="255"/>
      <w:r w:rsidRPr="005F4B66">
        <w:t>Level 2 Risk Assessment Workshop</w:t>
      </w:r>
      <w:r w:rsidR="009D2215" w:rsidRPr="005F4B66">
        <w:t xml:space="preserve"> (</w:t>
      </w:r>
      <w:r w:rsidRPr="005F4B66">
        <w:t>L2RA</w:t>
      </w:r>
      <w:r w:rsidR="009D2215" w:rsidRPr="005F4B66">
        <w:t>)</w:t>
      </w:r>
      <w:bookmarkEnd w:id="256"/>
    </w:p>
    <w:p w14:paraId="3E2A05EE" w14:textId="6C14D182" w:rsidR="009D2215" w:rsidRPr="005F4B66" w:rsidRDefault="00FE1461" w:rsidP="007B48F4">
      <w:pPr>
        <w:pStyle w:val="Heading3Text"/>
        <w:ind w:left="1440"/>
        <w:jc w:val="both"/>
      </w:pPr>
      <w:r w:rsidRPr="005F4B66">
        <w:t>Prior to project mobilisation a Level 2 Risk Assessment Workshop (L2RA) will be convened. The risk assessment workshop will identify all aspects of the work scope, identify hazards and risks and detail specific controls to eliminate or minimise the risk using the ALARP principle.</w:t>
      </w:r>
    </w:p>
    <w:p w14:paraId="3E2A05EF" w14:textId="1B496895" w:rsidR="00B55A06" w:rsidRPr="005F4B66" w:rsidRDefault="00B55A06" w:rsidP="00460EB2">
      <w:pPr>
        <w:autoSpaceDE w:val="0"/>
        <w:autoSpaceDN w:val="0"/>
        <w:adjustRightInd w:val="0"/>
        <w:spacing w:after="0" w:line="240" w:lineRule="auto"/>
        <w:ind w:left="1418"/>
        <w:jc w:val="both"/>
      </w:pPr>
      <w:r w:rsidRPr="005F4B66">
        <w:t>In most states, statutory requirements exist for the control of known hazards. Examples of these are</w:t>
      </w:r>
      <w:r w:rsidR="00927E7D">
        <w:t>:</w:t>
      </w:r>
      <w:r w:rsidRPr="005F4B66">
        <w:t xml:space="preserve">  </w:t>
      </w:r>
    </w:p>
    <w:p w14:paraId="3E2A05F0" w14:textId="77777777" w:rsidR="00B55A06" w:rsidRPr="005F4B66" w:rsidRDefault="003A55E9" w:rsidP="003F26C0">
      <w:pPr>
        <w:pStyle w:val="ListParagraph"/>
        <w:numPr>
          <w:ilvl w:val="0"/>
          <w:numId w:val="3"/>
        </w:numPr>
        <w:autoSpaceDE w:val="0"/>
        <w:autoSpaceDN w:val="0"/>
        <w:adjustRightInd w:val="0"/>
        <w:spacing w:after="0" w:line="240" w:lineRule="auto"/>
        <w:ind w:left="1843"/>
        <w:jc w:val="both"/>
      </w:pPr>
      <w:r w:rsidRPr="005F4B66">
        <w:t>Approved Codes of Practice</w:t>
      </w:r>
    </w:p>
    <w:p w14:paraId="3E2A05F1" w14:textId="77777777" w:rsidR="00B55A06" w:rsidRPr="005F4B66" w:rsidRDefault="003A55E9" w:rsidP="003F26C0">
      <w:pPr>
        <w:pStyle w:val="ListParagraph"/>
        <w:numPr>
          <w:ilvl w:val="0"/>
          <w:numId w:val="3"/>
        </w:numPr>
        <w:autoSpaceDE w:val="0"/>
        <w:autoSpaceDN w:val="0"/>
        <w:adjustRightInd w:val="0"/>
        <w:spacing w:after="0" w:line="240" w:lineRule="auto"/>
        <w:ind w:left="1843"/>
        <w:jc w:val="both"/>
      </w:pPr>
      <w:r w:rsidRPr="005F4B66">
        <w:t>advisory standards</w:t>
      </w:r>
      <w:r w:rsidR="00B55A06" w:rsidRPr="005F4B66">
        <w:t xml:space="preserve"> </w:t>
      </w:r>
    </w:p>
    <w:p w14:paraId="3E2A05F2" w14:textId="77777777" w:rsidR="00B55A06" w:rsidRPr="005F4B66" w:rsidRDefault="003A55E9" w:rsidP="003F26C0">
      <w:pPr>
        <w:pStyle w:val="ListParagraph"/>
        <w:numPr>
          <w:ilvl w:val="0"/>
          <w:numId w:val="3"/>
        </w:numPr>
        <w:autoSpaceDE w:val="0"/>
        <w:autoSpaceDN w:val="0"/>
        <w:adjustRightInd w:val="0"/>
        <w:spacing w:after="0" w:line="240" w:lineRule="auto"/>
        <w:ind w:left="1843"/>
        <w:jc w:val="both"/>
      </w:pPr>
      <w:r w:rsidRPr="005F4B66">
        <w:t>safety data sheets</w:t>
      </w:r>
    </w:p>
    <w:p w14:paraId="3E2A05F3" w14:textId="77777777" w:rsidR="00B55A06" w:rsidRPr="005F4B66" w:rsidRDefault="00B55A06" w:rsidP="003F26C0">
      <w:pPr>
        <w:pStyle w:val="ListParagraph"/>
        <w:numPr>
          <w:ilvl w:val="0"/>
          <w:numId w:val="3"/>
        </w:numPr>
        <w:autoSpaceDE w:val="0"/>
        <w:autoSpaceDN w:val="0"/>
        <w:adjustRightInd w:val="0"/>
        <w:spacing w:after="0" w:line="240" w:lineRule="auto"/>
        <w:ind w:left="1843"/>
        <w:jc w:val="both"/>
      </w:pPr>
      <w:r w:rsidRPr="005F4B66">
        <w:t xml:space="preserve">guidance notes </w:t>
      </w:r>
    </w:p>
    <w:p w14:paraId="3E2A05F4" w14:textId="77777777" w:rsidR="00B55A06" w:rsidRPr="005F4B66" w:rsidRDefault="003A55E9" w:rsidP="003F26C0">
      <w:pPr>
        <w:pStyle w:val="Heading3Text"/>
        <w:numPr>
          <w:ilvl w:val="0"/>
          <w:numId w:val="3"/>
        </w:numPr>
        <w:ind w:left="1843"/>
        <w:jc w:val="both"/>
      </w:pPr>
      <w:r w:rsidRPr="005F4B66">
        <w:t>Australian Standards</w:t>
      </w:r>
    </w:p>
    <w:p w14:paraId="5334B5BC" w14:textId="1D14CBB3" w:rsidR="00FB719E" w:rsidRPr="005F4B66" w:rsidRDefault="00B55A06" w:rsidP="00AD7848">
      <w:pPr>
        <w:pStyle w:val="Heading3Text"/>
        <w:jc w:val="both"/>
      </w:pPr>
      <w:r w:rsidRPr="005F4B66">
        <w:t xml:space="preserve">Where the above documents exist, the controls referenced in those documents </w:t>
      </w:r>
      <w:r w:rsidR="004204ED" w:rsidRPr="005F4B66">
        <w:t>shall</w:t>
      </w:r>
      <w:r w:rsidRPr="005F4B66">
        <w:t xml:space="preserve"> be incorporated </w:t>
      </w:r>
      <w:r w:rsidR="00F813DA" w:rsidRPr="005F4B66">
        <w:t>into</w:t>
      </w:r>
      <w:r w:rsidR="004204ED" w:rsidRPr="005F4B66">
        <w:t xml:space="preserve"> </w:t>
      </w:r>
      <w:r w:rsidRPr="005F4B66">
        <w:t xml:space="preserve">the risk assessment. </w:t>
      </w:r>
    </w:p>
    <w:p w14:paraId="3E2A05F6" w14:textId="7143532A" w:rsidR="008829C5" w:rsidRPr="005F4B66" w:rsidRDefault="00FE1461" w:rsidP="00460EB2">
      <w:pPr>
        <w:pStyle w:val="Heading3Text"/>
        <w:jc w:val="both"/>
      </w:pPr>
      <w:r w:rsidRPr="005F4B66">
        <w:t xml:space="preserve">The L2RA will be documented using the RTIO’s Risk Assessment Template or equivalent SCEE specified document.  </w:t>
      </w:r>
      <w:r w:rsidR="00B55A06" w:rsidRPr="005F4B66">
        <w:t xml:space="preserve"> </w:t>
      </w:r>
      <w:r w:rsidR="003A6735" w:rsidRPr="005F4B66">
        <w:t xml:space="preserve"> </w:t>
      </w:r>
    </w:p>
    <w:p w14:paraId="036BB98F" w14:textId="72ADB235" w:rsidR="00AF5A45" w:rsidRPr="005F4B66" w:rsidRDefault="003A6735" w:rsidP="00460EB2">
      <w:pPr>
        <w:pStyle w:val="Heading3Text"/>
        <w:jc w:val="both"/>
      </w:pPr>
      <w:r w:rsidRPr="005F4B66">
        <w:lastRenderedPageBreak/>
        <w:t xml:space="preserve">The </w:t>
      </w:r>
      <w:r w:rsidR="00B55A06" w:rsidRPr="005F4B66">
        <w:t xml:space="preserve">risk assessment shall be reviewed following mobilisation to reflect a greater understanding of the environment and work scope. The </w:t>
      </w:r>
      <w:r w:rsidR="004204ED" w:rsidRPr="005F4B66">
        <w:t xml:space="preserve">CRA shall become the projects hazard and risk register and be maintained for the life of the project. </w:t>
      </w:r>
      <w:r w:rsidR="00984201" w:rsidRPr="005F4B66">
        <w:t>The CRA</w:t>
      </w:r>
      <w:r w:rsidR="00460EB2" w:rsidRPr="005F4B66">
        <w:t xml:space="preserve"> and Environmental Aspect and Impact register</w:t>
      </w:r>
      <w:r w:rsidR="00984201" w:rsidRPr="005F4B66">
        <w:t xml:space="preserve"> shall be displayed in all offices and crib huts.</w:t>
      </w:r>
      <w:r w:rsidR="00AF5A45" w:rsidRPr="005F4B66">
        <w:tab/>
      </w:r>
      <w:r w:rsidR="00460EB2" w:rsidRPr="005F4B66">
        <w:t xml:space="preserve"> </w:t>
      </w:r>
    </w:p>
    <w:p w14:paraId="3E2A05F9" w14:textId="4E244D02" w:rsidR="004204ED" w:rsidRPr="005F4B66" w:rsidRDefault="009D2215" w:rsidP="00D36AF2">
      <w:pPr>
        <w:pStyle w:val="Heading3Reference"/>
      </w:pPr>
      <w:r w:rsidRPr="005F4B66">
        <w:t>Refer:</w:t>
      </w:r>
      <w:r w:rsidRPr="005F4B66">
        <w:tab/>
      </w:r>
      <w:r w:rsidR="00510BAF" w:rsidRPr="005F4B66">
        <w:t>SCEE-BS-RM-TEM-0006</w:t>
      </w:r>
      <w:r w:rsidR="004204ED" w:rsidRPr="005F4B66">
        <w:t xml:space="preserve"> Construction Risk Assessment </w:t>
      </w:r>
    </w:p>
    <w:p w14:paraId="3E2A05FA" w14:textId="77777777" w:rsidR="004204ED" w:rsidRPr="005F4B66" w:rsidRDefault="004204ED" w:rsidP="00D36AF2">
      <w:pPr>
        <w:pStyle w:val="Heading3Reference"/>
      </w:pPr>
      <w:r w:rsidRPr="005F4B66">
        <w:tab/>
      </w:r>
      <w:r w:rsidRPr="005F4B66">
        <w:tab/>
      </w:r>
      <w:r w:rsidR="00510BAF" w:rsidRPr="005F4B66">
        <w:rPr>
          <w:rFonts w:ascii="Calibri" w:hAnsi="Calibri" w:cs="Calibri"/>
        </w:rPr>
        <w:t xml:space="preserve">SCEE-BS-RM-PRO-0002 </w:t>
      </w:r>
      <w:r w:rsidRPr="005F4B66">
        <w:t>Operational Risk</w:t>
      </w:r>
    </w:p>
    <w:p w14:paraId="0D86C945" w14:textId="77777777" w:rsidR="00AF5A45" w:rsidRPr="005F4B66" w:rsidRDefault="0005543A" w:rsidP="00D36AF2">
      <w:pPr>
        <w:pStyle w:val="Heading3Reference"/>
      </w:pPr>
      <w:r w:rsidRPr="005F4B66">
        <w:tab/>
      </w:r>
      <w:r w:rsidRPr="005F4B66">
        <w:tab/>
      </w:r>
      <w:r w:rsidR="00510BAF" w:rsidRPr="005F4B66">
        <w:t>SCEE-BS-RM-TEM-0002 Risk Criteria Matrix</w:t>
      </w:r>
    </w:p>
    <w:p w14:paraId="3E2A05FB" w14:textId="46714172" w:rsidR="0005543A" w:rsidRPr="005F4B66" w:rsidRDefault="00AF5A45" w:rsidP="00D36AF2">
      <w:pPr>
        <w:pStyle w:val="Heading3Reference"/>
      </w:pPr>
      <w:r w:rsidRPr="005F4B66">
        <w:tab/>
      </w:r>
      <w:r w:rsidRPr="005F4B66">
        <w:tab/>
        <w:t>SCEE-BS-HS-TEM-0016 Environmental Aspect &amp; Impact Register</w:t>
      </w:r>
      <w:r w:rsidR="008829C5" w:rsidRPr="005F4B66">
        <w:t xml:space="preserve"> </w:t>
      </w:r>
    </w:p>
    <w:p w14:paraId="251C781D" w14:textId="77777777" w:rsidR="00FE1461" w:rsidRPr="005F4B66" w:rsidRDefault="00FE1461" w:rsidP="00FE1461">
      <w:pPr>
        <w:pStyle w:val="Heading3Reference"/>
      </w:pPr>
      <w:r w:rsidRPr="005F4B66">
        <w:tab/>
      </w:r>
      <w:r w:rsidRPr="005F4B66">
        <w:tab/>
        <w:t>RTIO-HSE-0062207 Hazard Identification and Risk Management Work Practice</w:t>
      </w:r>
    </w:p>
    <w:p w14:paraId="32E65C57" w14:textId="5038AA74" w:rsidR="00FE1461" w:rsidRPr="005F4B66" w:rsidRDefault="00FE1461" w:rsidP="00FE1461">
      <w:pPr>
        <w:pStyle w:val="Heading3Reference"/>
        <w:ind w:left="2138" w:firstLine="22"/>
      </w:pPr>
      <w:r w:rsidRPr="005F4B66">
        <w:t>RTIO-HSE-0062204 Level 2 Risk Assessment Work Practice</w:t>
      </w:r>
    </w:p>
    <w:p w14:paraId="3E2A05FC" w14:textId="77777777" w:rsidR="009D2215" w:rsidRPr="005F4B66" w:rsidRDefault="009D2215" w:rsidP="00802029">
      <w:pPr>
        <w:pStyle w:val="Heading2"/>
      </w:pPr>
      <w:bookmarkStart w:id="257" w:name="_Toc403629939"/>
      <w:bookmarkStart w:id="258" w:name="_Toc403630639"/>
      <w:bookmarkStart w:id="259" w:name="_Toc403631410"/>
      <w:bookmarkStart w:id="260" w:name="_Toc403632310"/>
      <w:bookmarkStart w:id="261" w:name="_Toc403645358"/>
      <w:bookmarkStart w:id="262" w:name="_Toc403645806"/>
      <w:bookmarkStart w:id="263" w:name="_Toc403646595"/>
      <w:bookmarkStart w:id="264" w:name="_Toc403647368"/>
      <w:bookmarkStart w:id="265" w:name="_Toc403647816"/>
      <w:bookmarkStart w:id="266" w:name="_Toc404087984"/>
      <w:bookmarkStart w:id="267" w:name="_Toc404325586"/>
      <w:bookmarkStart w:id="268" w:name="_Toc404343673"/>
      <w:bookmarkStart w:id="269" w:name="_Toc404345785"/>
      <w:bookmarkStart w:id="270" w:name="_Toc403629940"/>
      <w:bookmarkStart w:id="271" w:name="_Toc403630640"/>
      <w:bookmarkStart w:id="272" w:name="_Toc403631411"/>
      <w:bookmarkStart w:id="273" w:name="_Toc403632311"/>
      <w:bookmarkStart w:id="274" w:name="_Toc403645359"/>
      <w:bookmarkStart w:id="275" w:name="_Toc403645807"/>
      <w:bookmarkStart w:id="276" w:name="_Toc403646596"/>
      <w:bookmarkStart w:id="277" w:name="_Toc403647369"/>
      <w:bookmarkStart w:id="278" w:name="_Toc403647817"/>
      <w:bookmarkStart w:id="279" w:name="_Toc404087985"/>
      <w:bookmarkStart w:id="280" w:name="_Toc404325587"/>
      <w:bookmarkStart w:id="281" w:name="_Toc404343674"/>
      <w:bookmarkStart w:id="282" w:name="_Toc404345786"/>
      <w:bookmarkStart w:id="283" w:name="_Toc227062733"/>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r w:rsidRPr="005F4B66">
        <w:t>Legal and Other Requirements</w:t>
      </w:r>
      <w:bookmarkEnd w:id="283"/>
    </w:p>
    <w:p w14:paraId="011974C9" w14:textId="6AA15F96" w:rsidR="00863946" w:rsidRDefault="009D2215" w:rsidP="00460EB2">
      <w:pPr>
        <w:pStyle w:val="Heading2Text"/>
        <w:ind w:left="1427"/>
        <w:jc w:val="both"/>
      </w:pPr>
      <w:r w:rsidRPr="005F4B66">
        <w:t xml:space="preserve">SCEE Management shall be aware of the legislative obligations </w:t>
      </w:r>
      <w:r w:rsidR="00630404" w:rsidRPr="005F4B66">
        <w:t>applicable to</w:t>
      </w:r>
      <w:r w:rsidRPr="005F4B66">
        <w:t xml:space="preserve"> this Project</w:t>
      </w:r>
      <w:r w:rsidR="001175EB" w:rsidRPr="005F4B66">
        <w:t xml:space="preserve"> </w:t>
      </w:r>
      <w:r w:rsidRPr="005F4B66">
        <w:t xml:space="preserve">and the importance of complying and exceeding minimum requirements where practicable. These obligations include </w:t>
      </w:r>
      <w:r w:rsidR="001175EB" w:rsidRPr="005F4B66">
        <w:t xml:space="preserve">the </w:t>
      </w:r>
      <w:r w:rsidRPr="005F4B66">
        <w:t xml:space="preserve">conditions of regulatory approvals as well as </w:t>
      </w:r>
      <w:r w:rsidR="00460EB2" w:rsidRPr="005F4B66">
        <w:t>applicable legislation</w:t>
      </w:r>
      <w:r w:rsidRPr="005F4B66">
        <w:t xml:space="preserve">. All personnel will be made aware of their duty of care obligations and other key areas of legislation applicable to the Project during the site induction. </w:t>
      </w:r>
    </w:p>
    <w:p w14:paraId="3E2A05FE" w14:textId="01EF4339" w:rsidR="009D2215" w:rsidRPr="005F4B66" w:rsidRDefault="00166FCB" w:rsidP="00460EB2">
      <w:pPr>
        <w:pStyle w:val="Heading2Text"/>
        <w:ind w:firstLine="434"/>
        <w:jc w:val="both"/>
      </w:pPr>
      <w:r w:rsidRPr="005F4B66">
        <w:t xml:space="preserve">Legislation relevant to this project </w:t>
      </w:r>
      <w:r w:rsidR="009D2215" w:rsidRPr="005F4B66">
        <w:t xml:space="preserve">may include but </w:t>
      </w:r>
      <w:r w:rsidRPr="005F4B66">
        <w:t xml:space="preserve">is </w:t>
      </w:r>
      <w:r w:rsidR="009D2215" w:rsidRPr="005F4B66">
        <w:t xml:space="preserve">not </w:t>
      </w:r>
      <w:r w:rsidRPr="005F4B66">
        <w:t>limited</w:t>
      </w:r>
      <w:r w:rsidR="009D2215" w:rsidRPr="005F4B66">
        <w:t xml:space="preserve"> to the following:</w:t>
      </w:r>
    </w:p>
    <w:tbl>
      <w:tblPr>
        <w:tblStyle w:val="TableGrid"/>
        <w:tblW w:w="0" w:type="auto"/>
        <w:tblInd w:w="2065" w:type="dxa"/>
        <w:tblLook w:val="04A0" w:firstRow="1" w:lastRow="0" w:firstColumn="1" w:lastColumn="0" w:noHBand="0" w:noVBand="1"/>
      </w:tblPr>
      <w:tblGrid>
        <w:gridCol w:w="954"/>
        <w:gridCol w:w="5870"/>
      </w:tblGrid>
      <w:tr w:rsidR="005D3358" w:rsidRPr="005F4B66" w14:paraId="46453BB4" w14:textId="77777777" w:rsidTr="004F6B4C">
        <w:trPr>
          <w:trHeight w:hRule="exact" w:val="284"/>
        </w:trPr>
        <w:tc>
          <w:tcPr>
            <w:tcW w:w="0" w:type="auto"/>
            <w:shd w:val="clear" w:color="auto" w:fill="000000" w:themeFill="text1"/>
            <w:vAlign w:val="center"/>
          </w:tcPr>
          <w:p w14:paraId="780498DA" w14:textId="77777777" w:rsidR="005D3358" w:rsidRPr="005F4B66" w:rsidRDefault="005D3358" w:rsidP="004F6B4C">
            <w:pPr>
              <w:pStyle w:val="Heading2Text"/>
              <w:ind w:left="0"/>
              <w:jc w:val="center"/>
              <w:rPr>
                <w:color w:val="FFFFFF" w:themeColor="background1"/>
                <w:sz w:val="16"/>
                <w:szCs w:val="16"/>
              </w:rPr>
            </w:pPr>
            <w:r w:rsidRPr="005F4B66">
              <w:rPr>
                <w:color w:val="FFFFFF" w:themeColor="background1"/>
                <w:sz w:val="16"/>
                <w:szCs w:val="16"/>
              </w:rPr>
              <w:t>Jurisdiction</w:t>
            </w:r>
          </w:p>
        </w:tc>
        <w:tc>
          <w:tcPr>
            <w:tcW w:w="0" w:type="auto"/>
            <w:shd w:val="clear" w:color="auto" w:fill="000000" w:themeFill="text1"/>
            <w:vAlign w:val="center"/>
          </w:tcPr>
          <w:p w14:paraId="6368CB1E" w14:textId="77777777" w:rsidR="005D3358" w:rsidRPr="005F4B66" w:rsidRDefault="005D3358" w:rsidP="004F6B4C">
            <w:pPr>
              <w:pStyle w:val="Heading2Text"/>
              <w:ind w:left="0"/>
              <w:jc w:val="center"/>
              <w:rPr>
                <w:color w:val="FFFFFF" w:themeColor="background1"/>
                <w:sz w:val="16"/>
                <w:szCs w:val="16"/>
              </w:rPr>
            </w:pPr>
            <w:r w:rsidRPr="005F4B66">
              <w:rPr>
                <w:color w:val="FFFFFF" w:themeColor="background1"/>
                <w:sz w:val="16"/>
                <w:szCs w:val="16"/>
              </w:rPr>
              <w:t xml:space="preserve">Legislative Reference </w:t>
            </w:r>
          </w:p>
        </w:tc>
      </w:tr>
      <w:tr w:rsidR="004D40C1" w:rsidRPr="005F4B66" w14:paraId="4BEFBB9E" w14:textId="77777777" w:rsidTr="004F6B4C">
        <w:trPr>
          <w:trHeight w:hRule="exact" w:val="284"/>
        </w:trPr>
        <w:tc>
          <w:tcPr>
            <w:tcW w:w="0" w:type="auto"/>
          </w:tcPr>
          <w:p w14:paraId="69104141" w14:textId="77777777" w:rsidR="004D40C1" w:rsidRPr="005F4B66" w:rsidRDefault="004D40C1" w:rsidP="004D40C1">
            <w:pPr>
              <w:pStyle w:val="Heading2Text"/>
              <w:ind w:left="0"/>
              <w:jc w:val="center"/>
            </w:pPr>
            <w:r w:rsidRPr="005F4B66">
              <w:t>WA</w:t>
            </w:r>
          </w:p>
        </w:tc>
        <w:tc>
          <w:tcPr>
            <w:tcW w:w="0" w:type="auto"/>
          </w:tcPr>
          <w:p w14:paraId="2FA444CA" w14:textId="6CA2361D" w:rsidR="004D40C1" w:rsidRPr="005F4B66" w:rsidRDefault="004D40C1" w:rsidP="004D40C1">
            <w:pPr>
              <w:pStyle w:val="Heading2Bulletts"/>
              <w:numPr>
                <w:ilvl w:val="0"/>
                <w:numId w:val="0"/>
              </w:numPr>
            </w:pPr>
            <w:r w:rsidRPr="00A539DE">
              <w:t>Work Health and Safety Act 2020</w:t>
            </w:r>
          </w:p>
        </w:tc>
      </w:tr>
      <w:tr w:rsidR="004D40C1" w:rsidRPr="005F4B66" w14:paraId="63F533D7" w14:textId="77777777" w:rsidTr="004F6B4C">
        <w:trPr>
          <w:trHeight w:hRule="exact" w:val="284"/>
        </w:trPr>
        <w:tc>
          <w:tcPr>
            <w:tcW w:w="0" w:type="auto"/>
          </w:tcPr>
          <w:p w14:paraId="46FD8C1E" w14:textId="77777777" w:rsidR="004D40C1" w:rsidRPr="005F4B66" w:rsidRDefault="004D40C1" w:rsidP="004D40C1">
            <w:pPr>
              <w:pStyle w:val="Heading2Text"/>
              <w:ind w:left="0"/>
              <w:jc w:val="center"/>
            </w:pPr>
            <w:r w:rsidRPr="005F4B66">
              <w:t>WA</w:t>
            </w:r>
          </w:p>
        </w:tc>
        <w:tc>
          <w:tcPr>
            <w:tcW w:w="0" w:type="auto"/>
          </w:tcPr>
          <w:p w14:paraId="07F52E13" w14:textId="5ABAC2AA" w:rsidR="004D40C1" w:rsidRPr="005F4B66" w:rsidRDefault="004D40C1" w:rsidP="004D40C1">
            <w:pPr>
              <w:pStyle w:val="Heading2Bulletts"/>
              <w:numPr>
                <w:ilvl w:val="0"/>
                <w:numId w:val="0"/>
              </w:numPr>
            </w:pPr>
            <w:r w:rsidRPr="00A539DE">
              <w:t>Work Health and Safety (Mines) Regulations 2022</w:t>
            </w:r>
          </w:p>
        </w:tc>
      </w:tr>
      <w:tr w:rsidR="005D3358" w:rsidRPr="005F4B66" w14:paraId="27F18829" w14:textId="77777777" w:rsidTr="004F6B4C">
        <w:trPr>
          <w:trHeight w:hRule="exact" w:val="284"/>
        </w:trPr>
        <w:tc>
          <w:tcPr>
            <w:tcW w:w="0" w:type="auto"/>
          </w:tcPr>
          <w:p w14:paraId="50D2AE00" w14:textId="77777777" w:rsidR="005D3358" w:rsidRPr="005F4B66" w:rsidRDefault="005D3358" w:rsidP="007F5130">
            <w:pPr>
              <w:pStyle w:val="Heading2Text"/>
              <w:ind w:left="0"/>
              <w:jc w:val="center"/>
            </w:pPr>
            <w:r w:rsidRPr="005F4B66">
              <w:t>WA</w:t>
            </w:r>
          </w:p>
        </w:tc>
        <w:tc>
          <w:tcPr>
            <w:tcW w:w="0" w:type="auto"/>
          </w:tcPr>
          <w:p w14:paraId="3D6A093F" w14:textId="77777777" w:rsidR="005D3358" w:rsidRPr="005F4B66" w:rsidRDefault="005D3358" w:rsidP="007F5130">
            <w:pPr>
              <w:pStyle w:val="Heading2Bulletts"/>
              <w:numPr>
                <w:ilvl w:val="0"/>
                <w:numId w:val="0"/>
              </w:numPr>
            </w:pPr>
            <w:r w:rsidRPr="005F4B66">
              <w:t>Explosive and Dangerous Goods Act 1961</w:t>
            </w:r>
          </w:p>
        </w:tc>
      </w:tr>
      <w:tr w:rsidR="005D3358" w:rsidRPr="005F4B66" w14:paraId="3760B5C1" w14:textId="77777777" w:rsidTr="004F6B4C">
        <w:trPr>
          <w:trHeight w:hRule="exact" w:val="284"/>
        </w:trPr>
        <w:tc>
          <w:tcPr>
            <w:tcW w:w="0" w:type="auto"/>
          </w:tcPr>
          <w:p w14:paraId="7801514D" w14:textId="77777777" w:rsidR="005D3358" w:rsidRPr="005F4B66" w:rsidRDefault="005D3358" w:rsidP="007F5130">
            <w:pPr>
              <w:pStyle w:val="Heading2Text"/>
              <w:ind w:left="0"/>
              <w:jc w:val="center"/>
            </w:pPr>
            <w:r w:rsidRPr="005F4B66">
              <w:t>WA</w:t>
            </w:r>
          </w:p>
        </w:tc>
        <w:tc>
          <w:tcPr>
            <w:tcW w:w="0" w:type="auto"/>
          </w:tcPr>
          <w:p w14:paraId="6598F0F4" w14:textId="77777777" w:rsidR="005D3358" w:rsidRPr="005F4B66" w:rsidRDefault="005D3358" w:rsidP="007F5130">
            <w:pPr>
              <w:pStyle w:val="Heading2Bulletts"/>
              <w:numPr>
                <w:ilvl w:val="0"/>
                <w:numId w:val="0"/>
              </w:numPr>
            </w:pPr>
            <w:r w:rsidRPr="005F4B66">
              <w:t>Dangerous Goods Safety Act 2004</w:t>
            </w:r>
          </w:p>
        </w:tc>
      </w:tr>
      <w:tr w:rsidR="005D3358" w:rsidRPr="005F4B66" w14:paraId="2BA361D0" w14:textId="77777777" w:rsidTr="004F6B4C">
        <w:trPr>
          <w:trHeight w:hRule="exact" w:val="284"/>
        </w:trPr>
        <w:tc>
          <w:tcPr>
            <w:tcW w:w="0" w:type="auto"/>
          </w:tcPr>
          <w:p w14:paraId="14298349" w14:textId="77777777" w:rsidR="005D3358" w:rsidRPr="005F4B66" w:rsidRDefault="005D3358" w:rsidP="007F5130">
            <w:pPr>
              <w:pStyle w:val="Heading2Text"/>
              <w:ind w:left="0"/>
              <w:jc w:val="center"/>
            </w:pPr>
            <w:r w:rsidRPr="005F4B66">
              <w:t>WA</w:t>
            </w:r>
          </w:p>
        </w:tc>
        <w:tc>
          <w:tcPr>
            <w:tcW w:w="0" w:type="auto"/>
          </w:tcPr>
          <w:p w14:paraId="179E36A7" w14:textId="77777777" w:rsidR="005D3358" w:rsidRPr="005F4B66" w:rsidRDefault="005D3358" w:rsidP="007F5130">
            <w:pPr>
              <w:pStyle w:val="Heading2Bulletts"/>
              <w:numPr>
                <w:ilvl w:val="0"/>
                <w:numId w:val="0"/>
              </w:numPr>
            </w:pPr>
            <w:r w:rsidRPr="005F4B66">
              <w:t>Electricity (Licensing) Regulations 1991</w:t>
            </w:r>
          </w:p>
        </w:tc>
      </w:tr>
      <w:tr w:rsidR="005D3358" w:rsidRPr="005F4B66" w14:paraId="592E467A" w14:textId="77777777" w:rsidTr="004F6B4C">
        <w:trPr>
          <w:trHeight w:hRule="exact" w:val="284"/>
        </w:trPr>
        <w:tc>
          <w:tcPr>
            <w:tcW w:w="0" w:type="auto"/>
          </w:tcPr>
          <w:p w14:paraId="35EC246E" w14:textId="77777777" w:rsidR="005D3358" w:rsidRPr="005F4B66" w:rsidRDefault="005D3358" w:rsidP="007F5130">
            <w:pPr>
              <w:pStyle w:val="Heading2Text"/>
              <w:ind w:left="0"/>
              <w:jc w:val="center"/>
            </w:pPr>
            <w:r w:rsidRPr="005F4B66">
              <w:t>WA</w:t>
            </w:r>
          </w:p>
        </w:tc>
        <w:tc>
          <w:tcPr>
            <w:tcW w:w="0" w:type="auto"/>
          </w:tcPr>
          <w:p w14:paraId="3F3E6ED2" w14:textId="77777777" w:rsidR="005D3358" w:rsidRPr="005F4B66" w:rsidRDefault="005D3358" w:rsidP="007F5130">
            <w:pPr>
              <w:pStyle w:val="Heading2Bulletts"/>
              <w:numPr>
                <w:ilvl w:val="0"/>
                <w:numId w:val="0"/>
              </w:numPr>
            </w:pPr>
            <w:r w:rsidRPr="005F4B66">
              <w:t>Environmental Protection Act 1986</w:t>
            </w:r>
          </w:p>
        </w:tc>
      </w:tr>
      <w:tr w:rsidR="005D3358" w:rsidRPr="005F4B66" w14:paraId="731287C8" w14:textId="77777777" w:rsidTr="004F6B4C">
        <w:trPr>
          <w:trHeight w:hRule="exact" w:val="284"/>
        </w:trPr>
        <w:tc>
          <w:tcPr>
            <w:tcW w:w="0" w:type="auto"/>
          </w:tcPr>
          <w:p w14:paraId="5F52AE81" w14:textId="77777777" w:rsidR="005D3358" w:rsidRPr="005F4B66" w:rsidRDefault="005D3358" w:rsidP="007F5130">
            <w:pPr>
              <w:pStyle w:val="Heading2Text"/>
              <w:ind w:left="0"/>
              <w:jc w:val="center"/>
            </w:pPr>
            <w:r w:rsidRPr="005F4B66">
              <w:t>WA</w:t>
            </w:r>
          </w:p>
        </w:tc>
        <w:tc>
          <w:tcPr>
            <w:tcW w:w="0" w:type="auto"/>
          </w:tcPr>
          <w:p w14:paraId="01FD7232" w14:textId="77777777" w:rsidR="005D3358" w:rsidRPr="005F4B66" w:rsidRDefault="005D3358" w:rsidP="007F5130">
            <w:pPr>
              <w:pStyle w:val="Heading2Bulletts"/>
              <w:numPr>
                <w:ilvl w:val="0"/>
                <w:numId w:val="0"/>
              </w:numPr>
            </w:pPr>
            <w:r w:rsidRPr="005F4B66">
              <w:t>Environmental Protection Regulations 1987</w:t>
            </w:r>
          </w:p>
        </w:tc>
      </w:tr>
      <w:tr w:rsidR="005D3358" w:rsidRPr="005F4B66" w14:paraId="30C1D85E" w14:textId="77777777" w:rsidTr="004F6B4C">
        <w:trPr>
          <w:trHeight w:hRule="exact" w:val="284"/>
        </w:trPr>
        <w:tc>
          <w:tcPr>
            <w:tcW w:w="0" w:type="auto"/>
          </w:tcPr>
          <w:p w14:paraId="28EFF687" w14:textId="77777777" w:rsidR="005D3358" w:rsidRPr="005F4B66" w:rsidRDefault="005D3358" w:rsidP="007F5130">
            <w:pPr>
              <w:pStyle w:val="Heading2Text"/>
              <w:ind w:left="0"/>
              <w:jc w:val="center"/>
            </w:pPr>
            <w:r w:rsidRPr="005F4B66">
              <w:t>WA</w:t>
            </w:r>
          </w:p>
        </w:tc>
        <w:tc>
          <w:tcPr>
            <w:tcW w:w="0" w:type="auto"/>
          </w:tcPr>
          <w:p w14:paraId="18D14E9F" w14:textId="77777777" w:rsidR="005D3358" w:rsidRPr="005F4B66" w:rsidRDefault="005D3358" w:rsidP="007F5130">
            <w:pPr>
              <w:pStyle w:val="Heading2Bulletts"/>
              <w:numPr>
                <w:ilvl w:val="0"/>
                <w:numId w:val="0"/>
              </w:numPr>
            </w:pPr>
            <w:r w:rsidRPr="005F4B66">
              <w:t>Code of Practice – Prevention of Falls at Workplaces</w:t>
            </w:r>
          </w:p>
        </w:tc>
      </w:tr>
      <w:tr w:rsidR="005D3358" w:rsidRPr="005F4B66" w14:paraId="1DB4D89D" w14:textId="77777777" w:rsidTr="004F6B4C">
        <w:trPr>
          <w:trHeight w:hRule="exact" w:val="284"/>
        </w:trPr>
        <w:tc>
          <w:tcPr>
            <w:tcW w:w="0" w:type="auto"/>
          </w:tcPr>
          <w:p w14:paraId="1796673E" w14:textId="77777777" w:rsidR="005D3358" w:rsidRPr="005F4B66" w:rsidRDefault="005D3358" w:rsidP="007F5130">
            <w:pPr>
              <w:pStyle w:val="Heading2Text"/>
              <w:ind w:left="0"/>
              <w:jc w:val="center"/>
            </w:pPr>
            <w:r w:rsidRPr="005F4B66">
              <w:t>WA</w:t>
            </w:r>
          </w:p>
        </w:tc>
        <w:tc>
          <w:tcPr>
            <w:tcW w:w="0" w:type="auto"/>
          </w:tcPr>
          <w:p w14:paraId="000367E1" w14:textId="77777777" w:rsidR="005D3358" w:rsidRPr="005F4B66" w:rsidRDefault="005D3358" w:rsidP="007F5130">
            <w:pPr>
              <w:pStyle w:val="Heading2Bulletts"/>
              <w:numPr>
                <w:ilvl w:val="0"/>
                <w:numId w:val="0"/>
              </w:numPr>
            </w:pPr>
            <w:r w:rsidRPr="005F4B66">
              <w:t>Code of Practice – Safeguarding of Machinery and Plant</w:t>
            </w:r>
          </w:p>
        </w:tc>
      </w:tr>
      <w:tr w:rsidR="005D3358" w:rsidRPr="005F4B66" w14:paraId="4101C144" w14:textId="77777777" w:rsidTr="004F6B4C">
        <w:trPr>
          <w:trHeight w:hRule="exact" w:val="284"/>
        </w:trPr>
        <w:tc>
          <w:tcPr>
            <w:tcW w:w="0" w:type="auto"/>
          </w:tcPr>
          <w:p w14:paraId="3DE6C984" w14:textId="77777777" w:rsidR="005D3358" w:rsidRPr="005F4B66" w:rsidRDefault="005D3358" w:rsidP="007F5130">
            <w:pPr>
              <w:pStyle w:val="Heading2Text"/>
              <w:ind w:left="0"/>
              <w:jc w:val="center"/>
            </w:pPr>
            <w:r w:rsidRPr="005F4B66">
              <w:t>WA</w:t>
            </w:r>
          </w:p>
        </w:tc>
        <w:tc>
          <w:tcPr>
            <w:tcW w:w="0" w:type="auto"/>
          </w:tcPr>
          <w:p w14:paraId="59CDA362" w14:textId="77777777" w:rsidR="005D3358" w:rsidRPr="005F4B66" w:rsidRDefault="005D3358" w:rsidP="007F5130">
            <w:pPr>
              <w:pStyle w:val="Heading2Bulletts"/>
              <w:numPr>
                <w:ilvl w:val="0"/>
                <w:numId w:val="0"/>
              </w:numPr>
            </w:pPr>
            <w:r w:rsidRPr="005F4B66">
              <w:t>Code of Practice – Working Hours Risk Management Guidelines</w:t>
            </w:r>
          </w:p>
        </w:tc>
      </w:tr>
      <w:tr w:rsidR="005D3358" w:rsidRPr="005F4B66" w14:paraId="06F8B80B" w14:textId="77777777" w:rsidTr="004F6B4C">
        <w:trPr>
          <w:trHeight w:hRule="exact" w:val="284"/>
        </w:trPr>
        <w:tc>
          <w:tcPr>
            <w:tcW w:w="0" w:type="auto"/>
          </w:tcPr>
          <w:p w14:paraId="7B601F4C" w14:textId="77777777" w:rsidR="005D3358" w:rsidRPr="005F4B66" w:rsidRDefault="005D3358" w:rsidP="007F5130">
            <w:pPr>
              <w:pStyle w:val="Heading2Text"/>
              <w:ind w:left="0"/>
              <w:jc w:val="center"/>
            </w:pPr>
            <w:r w:rsidRPr="005F4B66">
              <w:t>WA</w:t>
            </w:r>
          </w:p>
        </w:tc>
        <w:tc>
          <w:tcPr>
            <w:tcW w:w="0" w:type="auto"/>
          </w:tcPr>
          <w:p w14:paraId="319D9F65" w14:textId="77777777" w:rsidR="005D3358" w:rsidRPr="005F4B66" w:rsidRDefault="005D3358" w:rsidP="007F5130">
            <w:pPr>
              <w:pStyle w:val="Heading2Bulletts"/>
              <w:numPr>
                <w:ilvl w:val="0"/>
                <w:numId w:val="0"/>
              </w:numPr>
            </w:pPr>
            <w:r w:rsidRPr="005F4B66">
              <w:t>Code of Practice – Violence, Aggression and Bullying at Work</w:t>
            </w:r>
          </w:p>
        </w:tc>
      </w:tr>
      <w:tr w:rsidR="00FB7C92" w:rsidRPr="005F4B66" w14:paraId="3B74F94D" w14:textId="77777777" w:rsidTr="004F6B4C">
        <w:trPr>
          <w:trHeight w:hRule="exact" w:val="284"/>
        </w:trPr>
        <w:tc>
          <w:tcPr>
            <w:tcW w:w="0" w:type="auto"/>
          </w:tcPr>
          <w:p w14:paraId="7A93B102" w14:textId="605B7848" w:rsidR="00FB7C92" w:rsidRPr="005F4B66" w:rsidRDefault="00FB7C92" w:rsidP="007F5130">
            <w:pPr>
              <w:pStyle w:val="Heading2Text"/>
              <w:ind w:left="0"/>
              <w:jc w:val="center"/>
            </w:pPr>
            <w:r w:rsidRPr="005F4B66">
              <w:t>WA</w:t>
            </w:r>
          </w:p>
        </w:tc>
        <w:tc>
          <w:tcPr>
            <w:tcW w:w="0" w:type="auto"/>
          </w:tcPr>
          <w:p w14:paraId="0EFA82B4" w14:textId="146B0C7B" w:rsidR="00FB7C92" w:rsidRPr="005F4B66" w:rsidRDefault="00FB7C92" w:rsidP="007F5130">
            <w:pPr>
              <w:pStyle w:val="Heading2Bulletts"/>
              <w:numPr>
                <w:ilvl w:val="0"/>
                <w:numId w:val="0"/>
              </w:numPr>
            </w:pPr>
            <w:r w:rsidRPr="005F4B66">
              <w:t>Code of Practice – Excavation</w:t>
            </w:r>
          </w:p>
        </w:tc>
      </w:tr>
    </w:tbl>
    <w:p w14:paraId="3E2A0677" w14:textId="77777777" w:rsidR="00E33142" w:rsidRPr="005F4B66" w:rsidRDefault="00E33142" w:rsidP="007F5130">
      <w:pPr>
        <w:pStyle w:val="Heading2Bulletts"/>
        <w:numPr>
          <w:ilvl w:val="0"/>
          <w:numId w:val="0"/>
        </w:numPr>
        <w:ind w:left="1276"/>
        <w:jc w:val="center"/>
      </w:pPr>
    </w:p>
    <w:p w14:paraId="3E2A0678" w14:textId="09552D15" w:rsidR="00713770" w:rsidRPr="005F4B66" w:rsidRDefault="009D2215" w:rsidP="001B7567">
      <w:pPr>
        <w:pStyle w:val="Heading2Text"/>
        <w:ind w:left="1440"/>
        <w:jc w:val="both"/>
      </w:pPr>
      <w:r w:rsidRPr="005F4B66">
        <w:t xml:space="preserve">SCEE Management shall be responsible for making all staff and subcontractors aware of </w:t>
      </w:r>
      <w:r w:rsidR="004E4C16" w:rsidRPr="005F4B66">
        <w:t>all</w:t>
      </w:r>
      <w:r w:rsidRPr="005F4B66">
        <w:t xml:space="preserve"> the requirements of the SCEE HSE Management Plan, procedures, specifications and all legal and other requirements. SCEE </w:t>
      </w:r>
      <w:r w:rsidR="00261BD5" w:rsidRPr="005F4B66">
        <w:t xml:space="preserve">Project </w:t>
      </w:r>
      <w:r w:rsidRPr="005F4B66">
        <w:t xml:space="preserve">Management shall be responsible for ensuring that all, personnel including subcontractors adhere to these requirements when performing </w:t>
      </w:r>
      <w:r w:rsidR="001B7567" w:rsidRPr="005F4B66">
        <w:t>work.</w:t>
      </w:r>
    </w:p>
    <w:p w14:paraId="3E2A0679" w14:textId="77777777" w:rsidR="009D2215" w:rsidRPr="005F4B66" w:rsidRDefault="009D2215" w:rsidP="001B7567">
      <w:pPr>
        <w:pStyle w:val="Heading2Text"/>
        <w:ind w:left="1440"/>
        <w:jc w:val="both"/>
      </w:pPr>
      <w:r w:rsidRPr="005F4B66">
        <w:t>SCEE Management and Supervision personne</w:t>
      </w:r>
      <w:r w:rsidR="00713770" w:rsidRPr="005F4B66">
        <w:t xml:space="preserve">l </w:t>
      </w:r>
      <w:r w:rsidRPr="005F4B66">
        <w:t xml:space="preserve">associated with the </w:t>
      </w:r>
      <w:r w:rsidR="00261BD5" w:rsidRPr="005F4B66">
        <w:t>project</w:t>
      </w:r>
      <w:r w:rsidR="00713770" w:rsidRPr="005F4B66">
        <w:t xml:space="preserve"> </w:t>
      </w:r>
      <w:r w:rsidRPr="005F4B66">
        <w:t>shall ensure they have a working knowledge of legal and other requirements applicable to their work scope and work location. SCEE Management shall maintain and provide timely access to applicable legislati</w:t>
      </w:r>
      <w:r w:rsidR="00713770" w:rsidRPr="005F4B66">
        <w:t>on</w:t>
      </w:r>
      <w:r w:rsidRPr="005F4B66">
        <w:t xml:space="preserve"> and other re</w:t>
      </w:r>
      <w:r w:rsidR="00713770" w:rsidRPr="005F4B66">
        <w:t xml:space="preserve">ference documents </w:t>
      </w:r>
      <w:r w:rsidRPr="005F4B66">
        <w:t>when the information is required</w:t>
      </w:r>
      <w:r w:rsidR="00713770" w:rsidRPr="005F4B66">
        <w:t xml:space="preserve"> or requested</w:t>
      </w:r>
      <w:r w:rsidRPr="005F4B66">
        <w:t>.</w:t>
      </w:r>
    </w:p>
    <w:p w14:paraId="3E2A067A" w14:textId="2EB6D30C" w:rsidR="009D2215" w:rsidRDefault="009D2215" w:rsidP="00B11F3D">
      <w:pPr>
        <w:pStyle w:val="Heading2Reference"/>
        <w:tabs>
          <w:tab w:val="left" w:pos="720"/>
          <w:tab w:val="left" w:pos="1440"/>
          <w:tab w:val="left" w:pos="2160"/>
          <w:tab w:val="left" w:pos="2880"/>
          <w:tab w:val="left" w:pos="3600"/>
          <w:tab w:val="left" w:pos="4320"/>
          <w:tab w:val="left" w:pos="5040"/>
          <w:tab w:val="left" w:pos="5760"/>
          <w:tab w:val="left" w:pos="6480"/>
          <w:tab w:val="left" w:pos="7200"/>
          <w:tab w:val="left" w:pos="8124"/>
        </w:tabs>
        <w:ind w:firstLine="434"/>
      </w:pPr>
      <w:r w:rsidRPr="005F4B66">
        <w:t>Refer:</w:t>
      </w:r>
      <w:r w:rsidRPr="005F4B66">
        <w:tab/>
      </w:r>
      <w:r w:rsidR="0009539A" w:rsidRPr="005F4B66">
        <w:t>SCEE-BS-HS-PRO-0019 HSE Compliance Obligations Procedure</w:t>
      </w:r>
      <w:r w:rsidR="00B11F3D" w:rsidRPr="005F4B66">
        <w:tab/>
      </w:r>
    </w:p>
    <w:p w14:paraId="3E2A067B" w14:textId="3BCADD4D" w:rsidR="009D2215" w:rsidRPr="005F4B66" w:rsidRDefault="002E1D0B" w:rsidP="00B20985">
      <w:pPr>
        <w:pStyle w:val="Heading2"/>
      </w:pPr>
      <w:bookmarkStart w:id="284" w:name="_Toc227062734"/>
      <w:r w:rsidRPr="005F4B66">
        <w:lastRenderedPageBreak/>
        <w:t>Health</w:t>
      </w:r>
      <w:r w:rsidR="00057B15" w:rsidRPr="005F4B66">
        <w:t xml:space="preserve">, </w:t>
      </w:r>
      <w:r w:rsidRPr="005F4B66">
        <w:t>Safety</w:t>
      </w:r>
      <w:r w:rsidR="00057B15" w:rsidRPr="005F4B66">
        <w:t>, Environment</w:t>
      </w:r>
      <w:r w:rsidRPr="005F4B66">
        <w:t xml:space="preserve"> Management Plan</w:t>
      </w:r>
      <w:bookmarkEnd w:id="284"/>
      <w:r w:rsidRPr="005F4B66">
        <w:t xml:space="preserve"> </w:t>
      </w:r>
    </w:p>
    <w:p w14:paraId="3E2A067C" w14:textId="77777777" w:rsidR="008E1CA6" w:rsidRPr="005F4B66" w:rsidRDefault="008E1CA6" w:rsidP="008F1FD5">
      <w:pPr>
        <w:pStyle w:val="Heading3"/>
      </w:pPr>
      <w:bookmarkStart w:id="285" w:name="_Toc227062735"/>
      <w:r w:rsidRPr="005F4B66">
        <w:t xml:space="preserve">Plan </w:t>
      </w:r>
      <w:r w:rsidR="00EC4FF6" w:rsidRPr="005F4B66">
        <w:t>Intent</w:t>
      </w:r>
      <w:bookmarkEnd w:id="285"/>
    </w:p>
    <w:p w14:paraId="3E2A067D" w14:textId="174A1863" w:rsidR="00EC4FF6" w:rsidRPr="005F4B66" w:rsidRDefault="00EC4FF6" w:rsidP="007B48F4">
      <w:pPr>
        <w:pStyle w:val="Heading2Text"/>
        <w:ind w:left="1440"/>
        <w:jc w:val="both"/>
      </w:pPr>
      <w:r w:rsidRPr="005F4B66">
        <w:t xml:space="preserve">This </w:t>
      </w:r>
      <w:r w:rsidR="00057B15" w:rsidRPr="005F4B66">
        <w:t>HSE</w:t>
      </w:r>
      <w:r w:rsidRPr="005F4B66">
        <w:t>MP has been developed to ensure SCEE’s activities on the project are conducted in a manner that protects the health safety</w:t>
      </w:r>
      <w:r w:rsidR="00057B15" w:rsidRPr="005F4B66">
        <w:t xml:space="preserve"> and environment</w:t>
      </w:r>
      <w:r w:rsidRPr="005F4B66">
        <w:t xml:space="preserve"> of all personnel, including contractors and visitors and maintain compliance with all legal and regulatory requirements. This </w:t>
      </w:r>
      <w:r w:rsidR="00057B15" w:rsidRPr="005F4B66">
        <w:t>HSEMP</w:t>
      </w:r>
      <w:r w:rsidRPr="005F4B66">
        <w:t xml:space="preserve"> details the actions that are required to manage our HSE obligations and requirements and incorporates the specific requirements of:</w:t>
      </w:r>
    </w:p>
    <w:p w14:paraId="3E2A067E" w14:textId="3994A9D2" w:rsidR="00EC4FF6" w:rsidRPr="005F4B66" w:rsidRDefault="00EC4FF6" w:rsidP="007B48F4">
      <w:pPr>
        <w:pStyle w:val="Heading2Text"/>
        <w:numPr>
          <w:ilvl w:val="0"/>
          <w:numId w:val="5"/>
        </w:numPr>
        <w:spacing w:after="0"/>
        <w:ind w:left="1800"/>
        <w:jc w:val="both"/>
      </w:pPr>
      <w:r w:rsidRPr="005F4B66">
        <w:t xml:space="preserve">Relevant Legislation, Code of Practice, </w:t>
      </w:r>
      <w:r w:rsidR="008369E7" w:rsidRPr="005F4B66">
        <w:t>Standards,</w:t>
      </w:r>
      <w:r w:rsidRPr="005F4B66">
        <w:t xml:space="preserve"> and Industry requirements</w:t>
      </w:r>
    </w:p>
    <w:p w14:paraId="3E2A067F" w14:textId="77777777" w:rsidR="00EC4FF6" w:rsidRPr="005F4B66" w:rsidRDefault="00EC4FF6" w:rsidP="007B48F4">
      <w:pPr>
        <w:pStyle w:val="Heading2Text"/>
        <w:numPr>
          <w:ilvl w:val="0"/>
          <w:numId w:val="5"/>
        </w:numPr>
        <w:spacing w:after="0"/>
        <w:ind w:left="1800"/>
        <w:jc w:val="both"/>
      </w:pPr>
      <w:r w:rsidRPr="005F4B66">
        <w:t>SCEE HSE Management System requirements and performance expectations</w:t>
      </w:r>
    </w:p>
    <w:p w14:paraId="3E2A0680" w14:textId="77777777" w:rsidR="00EC4FF6" w:rsidRPr="005F4B66" w:rsidRDefault="00EC4FF6" w:rsidP="007B48F4">
      <w:pPr>
        <w:pStyle w:val="Heading2Text"/>
        <w:numPr>
          <w:ilvl w:val="0"/>
          <w:numId w:val="5"/>
        </w:numPr>
        <w:ind w:left="1800"/>
        <w:jc w:val="both"/>
      </w:pPr>
      <w:r w:rsidRPr="005F4B66">
        <w:t>Client HSE Management System requirements</w:t>
      </w:r>
      <w:r w:rsidR="00630404" w:rsidRPr="005F4B66">
        <w:t xml:space="preserve"> and performance expectations</w:t>
      </w:r>
    </w:p>
    <w:p w14:paraId="3E2A0681" w14:textId="5A70996C" w:rsidR="00EC4FF6" w:rsidRDefault="00EC4FF6" w:rsidP="007B48F4">
      <w:pPr>
        <w:pStyle w:val="Heading2Text"/>
        <w:ind w:left="1440"/>
        <w:jc w:val="both"/>
      </w:pPr>
      <w:r w:rsidRPr="005F4B66">
        <w:t xml:space="preserve">The success of the Project depends upon the combined capability and contribution of all persons employed on the Project. SCEE is dedicated to fostering a work environment that challenges, </w:t>
      </w:r>
      <w:r w:rsidR="008369E7" w:rsidRPr="005F4B66">
        <w:t>enriches,</w:t>
      </w:r>
      <w:r w:rsidRPr="005F4B66">
        <w:t xml:space="preserve"> and rewards </w:t>
      </w:r>
      <w:proofErr w:type="gramStart"/>
      <w:r w:rsidRPr="005F4B66">
        <w:t>each individual</w:t>
      </w:r>
      <w:proofErr w:type="gramEnd"/>
      <w:r w:rsidRPr="005F4B66">
        <w:t xml:space="preserve">. </w:t>
      </w:r>
    </w:p>
    <w:p w14:paraId="3E2A0682" w14:textId="77777777" w:rsidR="00017832" w:rsidRPr="005F4B66" w:rsidRDefault="00017832" w:rsidP="008F1FD5">
      <w:pPr>
        <w:pStyle w:val="Heading3"/>
      </w:pPr>
      <w:bookmarkStart w:id="286" w:name="_Toc227062736"/>
      <w:r w:rsidRPr="005F4B66">
        <w:t>Plan Issue and Authority</w:t>
      </w:r>
      <w:bookmarkEnd w:id="286"/>
    </w:p>
    <w:p w14:paraId="3E2A0683" w14:textId="7071F981" w:rsidR="00017832" w:rsidRPr="005F4B66" w:rsidRDefault="00017832" w:rsidP="00057B15">
      <w:pPr>
        <w:spacing w:line="240" w:lineRule="auto"/>
        <w:ind w:left="1440"/>
        <w:jc w:val="both"/>
      </w:pPr>
      <w:r w:rsidRPr="005F4B66">
        <w:t xml:space="preserve">This </w:t>
      </w:r>
      <w:r w:rsidR="00057B15" w:rsidRPr="005F4B66">
        <w:t>HSEMP</w:t>
      </w:r>
      <w:r w:rsidRPr="005F4B66">
        <w:t xml:space="preserve"> is a mandatory document </w:t>
      </w:r>
      <w:r w:rsidR="00E56381" w:rsidRPr="005F4B66">
        <w:t>under the SCEE HS</w:t>
      </w:r>
      <w:r w:rsidR="00057B15" w:rsidRPr="005F4B66">
        <w:t>E</w:t>
      </w:r>
      <w:r w:rsidR="00E56381" w:rsidRPr="005F4B66">
        <w:t xml:space="preserve">MS </w:t>
      </w:r>
      <w:r w:rsidRPr="005F4B66">
        <w:t xml:space="preserve">and </w:t>
      </w:r>
      <w:r w:rsidR="00E56381" w:rsidRPr="005F4B66">
        <w:t xml:space="preserve">a </w:t>
      </w:r>
      <w:r w:rsidRPr="005F4B66">
        <w:t xml:space="preserve">deliverable for </w:t>
      </w:r>
      <w:r w:rsidR="008369E7" w:rsidRPr="005F4B66">
        <w:t xml:space="preserve">the </w:t>
      </w:r>
      <w:r w:rsidR="00062456">
        <w:t>Cape Lambert A Switchgear Replacement Project</w:t>
      </w:r>
      <w:r w:rsidR="000B6485" w:rsidRPr="005F4B66">
        <w:t>.</w:t>
      </w:r>
      <w:r w:rsidRPr="005F4B66">
        <w:t xml:space="preserve"> </w:t>
      </w:r>
      <w:r w:rsidR="00E56381" w:rsidRPr="005F4B66">
        <w:t xml:space="preserve">The </w:t>
      </w:r>
      <w:r w:rsidR="00057B15" w:rsidRPr="005F4B66">
        <w:t>HSEMP</w:t>
      </w:r>
      <w:r w:rsidR="00E56381" w:rsidRPr="005F4B66">
        <w:t xml:space="preserve"> is issued under the authorisation of the Project Manager and SCEE </w:t>
      </w:r>
      <w:r w:rsidR="00630404" w:rsidRPr="005F4B66">
        <w:t xml:space="preserve">Corporate </w:t>
      </w:r>
      <w:r w:rsidR="00E56381" w:rsidRPr="005F4B66">
        <w:t xml:space="preserve">HSE Department and the procedures, practices and methods of control defined herein must be adhered to by all personnel and cannot be </w:t>
      </w:r>
      <w:r w:rsidR="00AB7F69" w:rsidRPr="005F4B66">
        <w:t xml:space="preserve">formally </w:t>
      </w:r>
      <w:r w:rsidR="00E56381" w:rsidRPr="005F4B66">
        <w:t xml:space="preserve">amended without the agreement of the </w:t>
      </w:r>
      <w:r w:rsidR="00190483" w:rsidRPr="005F4B66">
        <w:t xml:space="preserve">Corporate HSE Department and </w:t>
      </w:r>
      <w:r w:rsidR="00E56381" w:rsidRPr="005F4B66">
        <w:t>Project Manager</w:t>
      </w:r>
      <w:r w:rsidR="00190483" w:rsidRPr="005F4B66">
        <w:t xml:space="preserve">. </w:t>
      </w:r>
      <w:r w:rsidR="00E56381" w:rsidRPr="005F4B66">
        <w:t xml:space="preserve"> </w:t>
      </w:r>
    </w:p>
    <w:p w14:paraId="3E2A0684" w14:textId="1DE8281E" w:rsidR="00E56381" w:rsidRPr="005F4B66" w:rsidRDefault="00E56381" w:rsidP="00057B15">
      <w:pPr>
        <w:spacing w:line="240" w:lineRule="auto"/>
        <w:ind w:left="1440"/>
        <w:jc w:val="both"/>
      </w:pPr>
      <w:r w:rsidRPr="005F4B66">
        <w:t>Th</w:t>
      </w:r>
      <w:r w:rsidR="00AB7F69" w:rsidRPr="005F4B66">
        <w:t xml:space="preserve">is project </w:t>
      </w:r>
      <w:r w:rsidR="00057B15" w:rsidRPr="005F4B66">
        <w:t>HSEMP</w:t>
      </w:r>
      <w:r w:rsidRPr="005F4B66">
        <w:t xml:space="preserve"> will be reviewed within 2 months of project mobilisation and site works commencing.</w:t>
      </w:r>
    </w:p>
    <w:p w14:paraId="2B89F811" w14:textId="248DED88" w:rsidR="00FB719E" w:rsidRDefault="00E56381" w:rsidP="00AD7848">
      <w:pPr>
        <w:spacing w:line="240" w:lineRule="auto"/>
        <w:ind w:left="1440"/>
        <w:jc w:val="both"/>
      </w:pPr>
      <w:r w:rsidRPr="005F4B66">
        <w:t xml:space="preserve">The </w:t>
      </w:r>
      <w:r w:rsidR="00AB7F69" w:rsidRPr="005F4B66">
        <w:t xml:space="preserve">project </w:t>
      </w:r>
      <w:r w:rsidR="00057B15" w:rsidRPr="005F4B66">
        <w:t>HSEMP</w:t>
      </w:r>
      <w:r w:rsidRPr="005F4B66">
        <w:t xml:space="preserve"> will be subject to periodic review</w:t>
      </w:r>
      <w:r w:rsidR="00630404" w:rsidRPr="005F4B66">
        <w:t xml:space="preserve"> and when</w:t>
      </w:r>
      <w:r w:rsidRPr="005F4B66">
        <w:t xml:space="preserve"> required</w:t>
      </w:r>
      <w:r w:rsidR="00262579" w:rsidRPr="005F4B66">
        <w:t>,</w:t>
      </w:r>
      <w:r w:rsidRPr="005F4B66">
        <w:t xml:space="preserve"> amended to reflect changes in contractual or management requirements or to correct any disparity identified during monitoring, auditing or review activities. </w:t>
      </w:r>
    </w:p>
    <w:p w14:paraId="3E2A0686" w14:textId="77777777" w:rsidR="00EC4FF6" w:rsidRPr="005F4B66" w:rsidRDefault="00EC4FF6" w:rsidP="008F1FD5">
      <w:pPr>
        <w:pStyle w:val="Heading3"/>
      </w:pPr>
      <w:bookmarkStart w:id="287" w:name="_Toc227062737"/>
      <w:r w:rsidRPr="005F4B66">
        <w:t>Plan Objectives</w:t>
      </w:r>
      <w:bookmarkEnd w:id="287"/>
      <w:r w:rsidRPr="005F4B66">
        <w:t xml:space="preserve"> </w:t>
      </w:r>
    </w:p>
    <w:p w14:paraId="3E2A0687" w14:textId="4C0AE0F2" w:rsidR="009D2215" w:rsidRPr="005F4B66" w:rsidRDefault="001175EB" w:rsidP="00724E1B">
      <w:pPr>
        <w:pStyle w:val="Heading2Text"/>
        <w:ind w:left="1418"/>
      </w:pPr>
      <w:r w:rsidRPr="005F4B66">
        <w:t>The o</w:t>
      </w:r>
      <w:r w:rsidR="009D2215" w:rsidRPr="005F4B66">
        <w:t xml:space="preserve">bjectives of this </w:t>
      </w:r>
      <w:r w:rsidR="00057B15" w:rsidRPr="005F4B66">
        <w:t>HSEMP</w:t>
      </w:r>
      <w:r w:rsidRPr="005F4B66">
        <w:t xml:space="preserve"> are to</w:t>
      </w:r>
      <w:r w:rsidR="009D2215" w:rsidRPr="005F4B66">
        <w:t>:</w:t>
      </w:r>
    </w:p>
    <w:p w14:paraId="3E2A0688" w14:textId="77777777" w:rsidR="001175EB" w:rsidRPr="005F4B66" w:rsidRDefault="001175EB" w:rsidP="00724E1B">
      <w:pPr>
        <w:pStyle w:val="Heading2Bulletts"/>
        <w:ind w:left="1843" w:hanging="425"/>
      </w:pPr>
      <w:r w:rsidRPr="005F4B66">
        <w:t xml:space="preserve">Provide a uniform approach to the management of HSE requirements across all SCEE work locations. </w:t>
      </w:r>
    </w:p>
    <w:p w14:paraId="3E2A0689" w14:textId="77777777" w:rsidR="001175EB" w:rsidRPr="005F4B66" w:rsidRDefault="001175EB" w:rsidP="00724E1B">
      <w:pPr>
        <w:pStyle w:val="Heading2Bulletts"/>
        <w:ind w:left="1843" w:hanging="425"/>
      </w:pPr>
      <w:r w:rsidRPr="005F4B66">
        <w:t xml:space="preserve">Define responsibilities and accountabilities for all personnel to ensure effective implementation of the HSE Management System </w:t>
      </w:r>
    </w:p>
    <w:p w14:paraId="3E2A068A" w14:textId="1A4D41C7" w:rsidR="001175EB" w:rsidRPr="005F4B66" w:rsidRDefault="001175EB" w:rsidP="00724E1B">
      <w:pPr>
        <w:pStyle w:val="Heading2Bulletts"/>
        <w:ind w:left="1843" w:hanging="425"/>
      </w:pPr>
      <w:r w:rsidRPr="005F4B66">
        <w:t xml:space="preserve">Establish and support relationships between the HSE management system, site procedures and relevant </w:t>
      </w:r>
      <w:r w:rsidR="007F602A" w:rsidRPr="005F4B66">
        <w:t>standards.</w:t>
      </w:r>
    </w:p>
    <w:p w14:paraId="3E2A068B" w14:textId="3EAD8CDA" w:rsidR="001175EB" w:rsidRPr="005F4B66" w:rsidRDefault="001175EB" w:rsidP="00724E1B">
      <w:pPr>
        <w:pStyle w:val="Heading2Bulletts"/>
        <w:ind w:left="1843" w:hanging="425"/>
      </w:pPr>
      <w:r w:rsidRPr="005F4B66">
        <w:t xml:space="preserve">Pro-actively facilitate communication with consultation and participation by all managers, supervisors, and personnel in HSE matters relevant to their </w:t>
      </w:r>
      <w:r w:rsidR="007F602A" w:rsidRPr="005F4B66">
        <w:t>role.</w:t>
      </w:r>
    </w:p>
    <w:p w14:paraId="3E2A068C" w14:textId="0074608F" w:rsidR="001175EB" w:rsidRPr="005F4B66" w:rsidRDefault="001175EB" w:rsidP="00724E1B">
      <w:pPr>
        <w:pStyle w:val="Heading2Bulletts"/>
        <w:ind w:left="1843" w:hanging="425"/>
      </w:pPr>
      <w:r w:rsidRPr="005F4B66">
        <w:t xml:space="preserve">Identify, </w:t>
      </w:r>
      <w:r w:rsidR="008369E7" w:rsidRPr="005F4B66">
        <w:t>assess,</w:t>
      </w:r>
      <w:r w:rsidRPr="005F4B66">
        <w:t xml:space="preserve"> and control all workplace hazards and risks within our </w:t>
      </w:r>
      <w:r w:rsidR="007F602A" w:rsidRPr="005F4B66">
        <w:t>control.</w:t>
      </w:r>
    </w:p>
    <w:p w14:paraId="3E2A068D" w14:textId="77777777" w:rsidR="001175EB" w:rsidRPr="005F4B66" w:rsidRDefault="001175EB" w:rsidP="00724E1B">
      <w:pPr>
        <w:pStyle w:val="Heading2Bulletts"/>
        <w:ind w:left="1843" w:hanging="425"/>
      </w:pPr>
      <w:r w:rsidRPr="005F4B66">
        <w:lastRenderedPageBreak/>
        <w:t xml:space="preserve">Ensure processes for the effective management and reporting of HSE incidents and effective management and rehabilitation of injured personnel. </w:t>
      </w:r>
    </w:p>
    <w:p w14:paraId="3E2A068E" w14:textId="77777777" w:rsidR="001175EB" w:rsidRPr="005F4B66" w:rsidRDefault="001175EB" w:rsidP="00724E1B">
      <w:pPr>
        <w:pStyle w:val="Heading2Bulletts"/>
        <w:ind w:left="1843" w:hanging="425"/>
      </w:pPr>
      <w:r w:rsidRPr="005F4B66">
        <w:t>Facilitate the continual improvement of HSE performance and standards of managers, supervisors, and all personnel.</w:t>
      </w:r>
    </w:p>
    <w:p w14:paraId="3E2A068F" w14:textId="3148E6B0" w:rsidR="001175EB" w:rsidRPr="005F4B66" w:rsidRDefault="001175EB" w:rsidP="00724E1B">
      <w:pPr>
        <w:pStyle w:val="Heading2Bulletts"/>
        <w:ind w:left="1843" w:hanging="425"/>
      </w:pPr>
      <w:r w:rsidRPr="005F4B66">
        <w:t xml:space="preserve">Provide information for personnel at all levels to meet responsibilities and </w:t>
      </w:r>
      <w:r w:rsidR="007F602A" w:rsidRPr="005F4B66">
        <w:t>deliverables.</w:t>
      </w:r>
    </w:p>
    <w:p w14:paraId="3E2A0690" w14:textId="5F02E5C5" w:rsidR="00724E1B" w:rsidRDefault="00724E1B" w:rsidP="00724E1B">
      <w:pPr>
        <w:pStyle w:val="Heading2Bulletts"/>
        <w:ind w:left="1843" w:hanging="425"/>
      </w:pPr>
      <w:r w:rsidRPr="005F4B66">
        <w:t xml:space="preserve">Facilitate methods to achieve and improve, goals, targets, KPI’s and </w:t>
      </w:r>
      <w:r w:rsidR="007F602A" w:rsidRPr="005F4B66">
        <w:t>objectives.</w:t>
      </w:r>
    </w:p>
    <w:p w14:paraId="3E2A0691" w14:textId="77777777" w:rsidR="008E1CA6" w:rsidRPr="005F4B66" w:rsidRDefault="008E1CA6" w:rsidP="008F1FD5">
      <w:pPr>
        <w:pStyle w:val="Heading3"/>
      </w:pPr>
      <w:bookmarkStart w:id="288" w:name="_Toc227062738"/>
      <w:r w:rsidRPr="005F4B66">
        <w:t>Targets and Key Performance Indicators (KPI’s)</w:t>
      </w:r>
      <w:bookmarkEnd w:id="288"/>
    </w:p>
    <w:p w14:paraId="3E2A0692" w14:textId="77777777" w:rsidR="009D2215" w:rsidRPr="005F4B66" w:rsidRDefault="009D2215" w:rsidP="007B48F4">
      <w:pPr>
        <w:pStyle w:val="Heading2Text"/>
        <w:ind w:firstLine="447"/>
      </w:pPr>
      <w:r w:rsidRPr="005F4B66">
        <w:t xml:space="preserve">The SCEE Project HSE targets are: </w:t>
      </w:r>
    </w:p>
    <w:tbl>
      <w:tblPr>
        <w:tblW w:w="9356" w:type="dxa"/>
        <w:tblInd w:w="6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127"/>
        <w:gridCol w:w="1984"/>
        <w:gridCol w:w="2835"/>
        <w:gridCol w:w="2410"/>
      </w:tblGrid>
      <w:tr w:rsidR="00EC4FF6" w:rsidRPr="005F4B66" w14:paraId="3E2A0697" w14:textId="77777777" w:rsidTr="00EC4FF6">
        <w:tc>
          <w:tcPr>
            <w:tcW w:w="2127" w:type="dxa"/>
            <w:shd w:val="clear" w:color="auto" w:fill="000000" w:themeFill="text1"/>
          </w:tcPr>
          <w:p w14:paraId="3E2A0693" w14:textId="77777777" w:rsidR="00EC4FF6" w:rsidRPr="005F4B66" w:rsidRDefault="00EC4FF6" w:rsidP="00EC4FF6">
            <w:pPr>
              <w:pStyle w:val="Style2"/>
              <w:tabs>
                <w:tab w:val="clear" w:pos="567"/>
              </w:tabs>
              <w:ind w:left="0"/>
              <w:jc w:val="left"/>
              <w:rPr>
                <w:rFonts w:asciiTheme="minorHAnsi" w:hAnsiTheme="minorHAnsi"/>
                <w:b/>
                <w:color w:val="FFFFFF" w:themeColor="background1"/>
                <w:sz w:val="16"/>
                <w:szCs w:val="16"/>
              </w:rPr>
            </w:pPr>
            <w:r w:rsidRPr="005F4B66">
              <w:rPr>
                <w:rFonts w:asciiTheme="minorHAnsi" w:hAnsiTheme="minorHAnsi"/>
                <w:b/>
                <w:color w:val="FFFFFF" w:themeColor="background1"/>
                <w:sz w:val="16"/>
                <w:szCs w:val="16"/>
              </w:rPr>
              <w:t>Performance Objective</w:t>
            </w:r>
          </w:p>
        </w:tc>
        <w:tc>
          <w:tcPr>
            <w:tcW w:w="1984" w:type="dxa"/>
            <w:shd w:val="clear" w:color="auto" w:fill="000000" w:themeFill="text1"/>
          </w:tcPr>
          <w:p w14:paraId="3E2A0694" w14:textId="77777777" w:rsidR="00EC4FF6" w:rsidRPr="005F4B66" w:rsidRDefault="00EC4FF6" w:rsidP="00EC4FF6">
            <w:pPr>
              <w:pStyle w:val="Style2"/>
              <w:tabs>
                <w:tab w:val="clear" w:pos="567"/>
              </w:tabs>
              <w:ind w:left="0"/>
              <w:jc w:val="left"/>
              <w:rPr>
                <w:rFonts w:asciiTheme="minorHAnsi" w:hAnsiTheme="minorHAnsi"/>
                <w:b/>
                <w:color w:val="FFFFFF" w:themeColor="background1"/>
                <w:sz w:val="16"/>
                <w:szCs w:val="16"/>
              </w:rPr>
            </w:pPr>
            <w:r w:rsidRPr="005F4B66">
              <w:rPr>
                <w:rFonts w:asciiTheme="minorHAnsi" w:hAnsiTheme="minorHAnsi"/>
                <w:b/>
                <w:color w:val="FFFFFF" w:themeColor="background1"/>
                <w:sz w:val="16"/>
                <w:szCs w:val="16"/>
              </w:rPr>
              <w:t>Source Document</w:t>
            </w:r>
          </w:p>
        </w:tc>
        <w:tc>
          <w:tcPr>
            <w:tcW w:w="2835" w:type="dxa"/>
            <w:shd w:val="clear" w:color="auto" w:fill="000000" w:themeFill="text1"/>
          </w:tcPr>
          <w:p w14:paraId="3E2A0695" w14:textId="77777777" w:rsidR="00EC4FF6" w:rsidRPr="005F4B66" w:rsidRDefault="00EC4FF6" w:rsidP="00EC4FF6">
            <w:pPr>
              <w:pStyle w:val="Style2"/>
              <w:tabs>
                <w:tab w:val="clear" w:pos="567"/>
              </w:tabs>
              <w:ind w:left="0"/>
              <w:jc w:val="left"/>
              <w:rPr>
                <w:rFonts w:asciiTheme="minorHAnsi" w:hAnsiTheme="minorHAnsi"/>
                <w:b/>
                <w:color w:val="FFFFFF" w:themeColor="background1"/>
                <w:sz w:val="16"/>
                <w:szCs w:val="16"/>
              </w:rPr>
            </w:pPr>
            <w:r w:rsidRPr="005F4B66">
              <w:rPr>
                <w:rFonts w:asciiTheme="minorHAnsi" w:hAnsiTheme="minorHAnsi"/>
                <w:b/>
                <w:color w:val="FFFFFF" w:themeColor="background1"/>
                <w:sz w:val="16"/>
                <w:szCs w:val="16"/>
              </w:rPr>
              <w:t>KPI</w:t>
            </w:r>
          </w:p>
        </w:tc>
        <w:tc>
          <w:tcPr>
            <w:tcW w:w="2410" w:type="dxa"/>
            <w:shd w:val="clear" w:color="auto" w:fill="000000" w:themeFill="text1"/>
          </w:tcPr>
          <w:p w14:paraId="3E2A0696" w14:textId="77777777" w:rsidR="00EC4FF6" w:rsidRPr="005F4B66" w:rsidRDefault="00EC4FF6" w:rsidP="00EC4FF6">
            <w:pPr>
              <w:pStyle w:val="Style2"/>
              <w:tabs>
                <w:tab w:val="clear" w:pos="567"/>
              </w:tabs>
              <w:ind w:left="0"/>
              <w:jc w:val="left"/>
              <w:rPr>
                <w:rFonts w:asciiTheme="minorHAnsi" w:hAnsiTheme="minorHAnsi"/>
                <w:b/>
                <w:color w:val="FFFFFF" w:themeColor="background1"/>
                <w:sz w:val="16"/>
                <w:szCs w:val="16"/>
              </w:rPr>
            </w:pPr>
            <w:r w:rsidRPr="005F4B66">
              <w:rPr>
                <w:rFonts w:asciiTheme="minorHAnsi" w:hAnsiTheme="minorHAnsi"/>
                <w:b/>
                <w:color w:val="FFFFFF" w:themeColor="background1"/>
                <w:sz w:val="16"/>
                <w:szCs w:val="16"/>
              </w:rPr>
              <w:t>Target</w:t>
            </w:r>
          </w:p>
        </w:tc>
      </w:tr>
      <w:tr w:rsidR="00EC4FF6" w:rsidRPr="005F4B66" w14:paraId="3E2A06A0" w14:textId="77777777" w:rsidTr="00EC4FF6">
        <w:tc>
          <w:tcPr>
            <w:tcW w:w="2127" w:type="dxa"/>
          </w:tcPr>
          <w:p w14:paraId="3E2A0698" w14:textId="7BD60456" w:rsidR="00EC4FF6" w:rsidRPr="005F4B66" w:rsidRDefault="00EC4FF6" w:rsidP="00EC4FF6">
            <w:pPr>
              <w:pStyle w:val="Style2"/>
              <w:tabs>
                <w:tab w:val="clear" w:pos="567"/>
              </w:tabs>
              <w:ind w:left="0"/>
              <w:jc w:val="left"/>
              <w:rPr>
                <w:rFonts w:asciiTheme="minorHAnsi" w:hAnsiTheme="minorHAnsi"/>
                <w:sz w:val="16"/>
                <w:szCs w:val="16"/>
              </w:rPr>
            </w:pPr>
            <w:r w:rsidRPr="005F4B66">
              <w:rPr>
                <w:rFonts w:asciiTheme="minorHAnsi" w:hAnsiTheme="minorHAnsi"/>
                <w:sz w:val="16"/>
                <w:szCs w:val="16"/>
              </w:rPr>
              <w:t>Maintain compliance with all SCEE and Client HSE management plans and procedur</w:t>
            </w:r>
            <w:r w:rsidR="00BF068B" w:rsidRPr="005F4B66">
              <w:rPr>
                <w:rFonts w:asciiTheme="minorHAnsi" w:hAnsiTheme="minorHAnsi"/>
                <w:sz w:val="16"/>
                <w:szCs w:val="16"/>
              </w:rPr>
              <w:t>al requirements throughout the C</w:t>
            </w:r>
            <w:r w:rsidRPr="005F4B66">
              <w:rPr>
                <w:rFonts w:asciiTheme="minorHAnsi" w:hAnsiTheme="minorHAnsi"/>
                <w:sz w:val="16"/>
                <w:szCs w:val="16"/>
              </w:rPr>
              <w:t>ontract.</w:t>
            </w:r>
          </w:p>
        </w:tc>
        <w:tc>
          <w:tcPr>
            <w:tcW w:w="1984" w:type="dxa"/>
          </w:tcPr>
          <w:p w14:paraId="3E2A0699" w14:textId="6D7B2386" w:rsidR="00EC4FF6" w:rsidRPr="005F4B66" w:rsidRDefault="00EC4FF6" w:rsidP="00EC4FF6">
            <w:pPr>
              <w:pStyle w:val="Style2"/>
              <w:tabs>
                <w:tab w:val="clear" w:pos="567"/>
              </w:tabs>
              <w:spacing w:after="0"/>
              <w:ind w:left="0"/>
              <w:jc w:val="left"/>
              <w:rPr>
                <w:rFonts w:asciiTheme="minorHAnsi" w:hAnsiTheme="minorHAnsi"/>
                <w:sz w:val="16"/>
                <w:szCs w:val="16"/>
              </w:rPr>
            </w:pPr>
            <w:r w:rsidRPr="005F4B66">
              <w:rPr>
                <w:rFonts w:asciiTheme="minorHAnsi" w:hAnsiTheme="minorHAnsi"/>
                <w:sz w:val="16"/>
                <w:szCs w:val="16"/>
              </w:rPr>
              <w:t xml:space="preserve">SCEE Project </w:t>
            </w:r>
            <w:r w:rsidR="00057B15" w:rsidRPr="005F4B66">
              <w:rPr>
                <w:rFonts w:asciiTheme="minorHAnsi" w:hAnsiTheme="minorHAnsi"/>
                <w:sz w:val="16"/>
                <w:szCs w:val="16"/>
              </w:rPr>
              <w:t>HSEMP</w:t>
            </w:r>
            <w:r w:rsidRPr="005F4B66">
              <w:rPr>
                <w:rFonts w:asciiTheme="minorHAnsi" w:hAnsiTheme="minorHAnsi"/>
                <w:sz w:val="16"/>
                <w:szCs w:val="16"/>
              </w:rPr>
              <w:t xml:space="preserve"> Client Project </w:t>
            </w:r>
            <w:r w:rsidR="00057B15" w:rsidRPr="005F4B66">
              <w:rPr>
                <w:rFonts w:asciiTheme="minorHAnsi" w:hAnsiTheme="minorHAnsi"/>
                <w:sz w:val="16"/>
                <w:szCs w:val="16"/>
              </w:rPr>
              <w:t>HSEMP</w:t>
            </w:r>
            <w:r w:rsidRPr="005F4B66">
              <w:rPr>
                <w:rFonts w:asciiTheme="minorHAnsi" w:hAnsiTheme="minorHAnsi"/>
                <w:sz w:val="16"/>
                <w:szCs w:val="16"/>
              </w:rPr>
              <w:t xml:space="preserve"> </w:t>
            </w:r>
          </w:p>
          <w:p w14:paraId="3E2A069A" w14:textId="77777777" w:rsidR="00EC4FF6" w:rsidRPr="005F4B66" w:rsidRDefault="00EC4FF6" w:rsidP="00EC4FF6">
            <w:pPr>
              <w:pStyle w:val="Style2"/>
              <w:tabs>
                <w:tab w:val="clear" w:pos="567"/>
              </w:tabs>
              <w:spacing w:after="0"/>
              <w:ind w:left="0"/>
              <w:jc w:val="left"/>
              <w:rPr>
                <w:rFonts w:asciiTheme="minorHAnsi" w:hAnsiTheme="minorHAnsi"/>
                <w:sz w:val="16"/>
                <w:szCs w:val="16"/>
              </w:rPr>
            </w:pPr>
            <w:r w:rsidRPr="005F4B66">
              <w:rPr>
                <w:rFonts w:asciiTheme="minorHAnsi" w:hAnsiTheme="minorHAnsi"/>
                <w:sz w:val="16"/>
                <w:szCs w:val="16"/>
              </w:rPr>
              <w:t>Daily Safety Report</w:t>
            </w:r>
          </w:p>
        </w:tc>
        <w:tc>
          <w:tcPr>
            <w:tcW w:w="2835" w:type="dxa"/>
          </w:tcPr>
          <w:p w14:paraId="3E2A069B" w14:textId="77777777" w:rsidR="00EC4FF6" w:rsidRPr="005F4B66" w:rsidRDefault="00EC4FF6" w:rsidP="00EC4FF6">
            <w:pPr>
              <w:pStyle w:val="Style2"/>
              <w:tabs>
                <w:tab w:val="clear" w:pos="567"/>
              </w:tabs>
              <w:ind w:left="0"/>
              <w:jc w:val="left"/>
              <w:rPr>
                <w:rFonts w:asciiTheme="minorHAnsi" w:hAnsiTheme="minorHAnsi"/>
                <w:sz w:val="16"/>
                <w:szCs w:val="16"/>
              </w:rPr>
            </w:pPr>
            <w:r w:rsidRPr="005F4B66">
              <w:rPr>
                <w:rFonts w:asciiTheme="minorHAnsi" w:hAnsiTheme="minorHAnsi"/>
                <w:sz w:val="16"/>
                <w:szCs w:val="16"/>
              </w:rPr>
              <w:t>Results from SCEE and Client audits.</w:t>
            </w:r>
          </w:p>
          <w:p w14:paraId="3E2A069C" w14:textId="77777777" w:rsidR="00EC4FF6" w:rsidRPr="005F4B66" w:rsidRDefault="00EC4FF6" w:rsidP="00EC4FF6">
            <w:pPr>
              <w:pStyle w:val="Style2"/>
              <w:tabs>
                <w:tab w:val="clear" w:pos="567"/>
              </w:tabs>
              <w:spacing w:before="0"/>
              <w:ind w:left="0"/>
              <w:jc w:val="left"/>
              <w:rPr>
                <w:rFonts w:asciiTheme="minorHAnsi" w:hAnsiTheme="minorHAnsi"/>
                <w:sz w:val="16"/>
                <w:szCs w:val="16"/>
              </w:rPr>
            </w:pPr>
            <w:r w:rsidRPr="005F4B66">
              <w:rPr>
                <w:rFonts w:asciiTheme="minorHAnsi" w:hAnsiTheme="minorHAnsi"/>
                <w:sz w:val="16"/>
                <w:szCs w:val="16"/>
              </w:rPr>
              <w:t>SCEE and Client HSE Reports</w:t>
            </w:r>
          </w:p>
          <w:p w14:paraId="3E2A069D" w14:textId="77777777" w:rsidR="00EC4FF6" w:rsidRPr="005F4B66" w:rsidRDefault="00EC4FF6" w:rsidP="00EC4FF6">
            <w:pPr>
              <w:pStyle w:val="Style2"/>
              <w:tabs>
                <w:tab w:val="clear" w:pos="567"/>
              </w:tabs>
              <w:spacing w:before="0"/>
              <w:ind w:left="0"/>
              <w:jc w:val="left"/>
              <w:rPr>
                <w:rFonts w:asciiTheme="minorHAnsi" w:hAnsiTheme="minorHAnsi"/>
                <w:sz w:val="16"/>
                <w:szCs w:val="16"/>
              </w:rPr>
            </w:pPr>
          </w:p>
        </w:tc>
        <w:tc>
          <w:tcPr>
            <w:tcW w:w="2410" w:type="dxa"/>
          </w:tcPr>
          <w:p w14:paraId="3E2A069E" w14:textId="77777777" w:rsidR="00EC4FF6" w:rsidRPr="005F4B66" w:rsidRDefault="00EC4FF6" w:rsidP="00EC4FF6">
            <w:pPr>
              <w:pStyle w:val="Style2"/>
              <w:tabs>
                <w:tab w:val="clear" w:pos="567"/>
              </w:tabs>
              <w:ind w:left="0"/>
              <w:jc w:val="left"/>
              <w:rPr>
                <w:rFonts w:asciiTheme="minorHAnsi" w:hAnsiTheme="minorHAnsi"/>
                <w:sz w:val="16"/>
                <w:szCs w:val="16"/>
              </w:rPr>
            </w:pPr>
            <w:r w:rsidRPr="005F4B66">
              <w:rPr>
                <w:rFonts w:asciiTheme="minorHAnsi" w:hAnsiTheme="minorHAnsi"/>
                <w:sz w:val="16"/>
                <w:szCs w:val="16"/>
              </w:rPr>
              <w:t>Min. of 85% compliance on any audit</w:t>
            </w:r>
          </w:p>
          <w:p w14:paraId="56F04E9E" w14:textId="77777777" w:rsidR="00EC4FF6" w:rsidRDefault="00EC4FF6" w:rsidP="00EC4FF6">
            <w:pPr>
              <w:pStyle w:val="Style2"/>
              <w:tabs>
                <w:tab w:val="clear" w:pos="567"/>
              </w:tabs>
              <w:ind w:left="0"/>
              <w:jc w:val="left"/>
              <w:rPr>
                <w:rFonts w:asciiTheme="minorHAnsi" w:hAnsiTheme="minorHAnsi"/>
                <w:sz w:val="16"/>
                <w:szCs w:val="16"/>
              </w:rPr>
            </w:pPr>
            <w:r w:rsidRPr="005F4B66">
              <w:rPr>
                <w:rFonts w:asciiTheme="minorHAnsi" w:hAnsiTheme="minorHAnsi"/>
                <w:sz w:val="16"/>
                <w:szCs w:val="16"/>
              </w:rPr>
              <w:t>100% compliance with HSE reporting requirements</w:t>
            </w:r>
          </w:p>
          <w:p w14:paraId="5C04EA93" w14:textId="77777777" w:rsidR="007F5130" w:rsidRDefault="007F5130" w:rsidP="007F5130">
            <w:pPr>
              <w:pStyle w:val="Style2"/>
              <w:spacing w:before="0" w:after="0"/>
              <w:ind w:left="0"/>
              <w:rPr>
                <w:rFonts w:asciiTheme="minorHAnsi" w:hAnsiTheme="minorHAnsi"/>
                <w:sz w:val="16"/>
                <w:szCs w:val="16"/>
              </w:rPr>
            </w:pPr>
            <w:r w:rsidRPr="008A6A1D">
              <w:rPr>
                <w:rFonts w:asciiTheme="minorHAnsi" w:hAnsiTheme="minorHAnsi"/>
                <w:sz w:val="16"/>
                <w:szCs w:val="16"/>
              </w:rPr>
              <w:t>HSE/PM/Superintendent</w:t>
            </w:r>
            <w:r>
              <w:rPr>
                <w:rFonts w:asciiTheme="minorHAnsi" w:hAnsiTheme="minorHAnsi"/>
                <w:sz w:val="16"/>
                <w:szCs w:val="16"/>
              </w:rPr>
              <w:t xml:space="preserve"> –</w:t>
            </w:r>
          </w:p>
          <w:p w14:paraId="43A7E7D0" w14:textId="77777777" w:rsidR="007F5130" w:rsidRPr="008A6A1D" w:rsidRDefault="007F5130" w:rsidP="007F5130">
            <w:pPr>
              <w:pStyle w:val="Style2"/>
              <w:spacing w:before="0" w:after="0"/>
              <w:ind w:left="0"/>
              <w:rPr>
                <w:rFonts w:asciiTheme="minorHAnsi" w:hAnsiTheme="minorHAnsi"/>
                <w:sz w:val="16"/>
                <w:szCs w:val="16"/>
              </w:rPr>
            </w:pPr>
            <w:r w:rsidRPr="008A6A1D">
              <w:rPr>
                <w:rFonts w:asciiTheme="minorHAnsi" w:hAnsiTheme="minorHAnsi"/>
                <w:sz w:val="16"/>
                <w:szCs w:val="16"/>
              </w:rPr>
              <w:t>1 Weekly Site Inspection</w:t>
            </w:r>
          </w:p>
          <w:p w14:paraId="1B74EB4F" w14:textId="77777777" w:rsidR="007F5130" w:rsidRPr="008A6A1D" w:rsidRDefault="007F5130" w:rsidP="007F5130">
            <w:pPr>
              <w:pStyle w:val="Style2"/>
              <w:ind w:left="0"/>
              <w:rPr>
                <w:rFonts w:asciiTheme="minorHAnsi" w:hAnsiTheme="minorHAnsi"/>
                <w:sz w:val="16"/>
                <w:szCs w:val="16"/>
              </w:rPr>
            </w:pPr>
            <w:r w:rsidRPr="008A6A1D">
              <w:rPr>
                <w:rFonts w:asciiTheme="minorHAnsi" w:hAnsiTheme="minorHAnsi"/>
                <w:sz w:val="16"/>
                <w:szCs w:val="16"/>
              </w:rPr>
              <w:t xml:space="preserve">Supervisors - 1 Star Inspection per day </w:t>
            </w:r>
          </w:p>
          <w:p w14:paraId="3E2A069F" w14:textId="6F73F9E2" w:rsidR="007F5130" w:rsidRPr="005F4B66" w:rsidRDefault="007F5130" w:rsidP="007F5130">
            <w:pPr>
              <w:pStyle w:val="Style2"/>
              <w:tabs>
                <w:tab w:val="clear" w:pos="567"/>
              </w:tabs>
              <w:ind w:left="0"/>
              <w:jc w:val="left"/>
              <w:rPr>
                <w:rFonts w:asciiTheme="minorHAnsi" w:hAnsiTheme="minorHAnsi"/>
                <w:sz w:val="16"/>
                <w:szCs w:val="16"/>
              </w:rPr>
            </w:pPr>
            <w:r w:rsidRPr="008A6A1D">
              <w:rPr>
                <w:rFonts w:asciiTheme="minorHAnsi" w:hAnsiTheme="minorHAnsi"/>
                <w:sz w:val="16"/>
                <w:szCs w:val="16"/>
              </w:rPr>
              <w:t>HSE – 1 Star Inspection per day</w:t>
            </w:r>
          </w:p>
        </w:tc>
      </w:tr>
      <w:tr w:rsidR="00EC4FF6" w:rsidRPr="005F4B66" w14:paraId="3E2A06B6" w14:textId="77777777" w:rsidTr="00EC4FF6">
        <w:tc>
          <w:tcPr>
            <w:tcW w:w="2127" w:type="dxa"/>
          </w:tcPr>
          <w:p w14:paraId="3E2A06A1" w14:textId="77777777" w:rsidR="00EC4FF6" w:rsidRPr="005F4B66" w:rsidRDefault="00EC4FF6" w:rsidP="00EC4FF6">
            <w:pPr>
              <w:pStyle w:val="Style2"/>
              <w:tabs>
                <w:tab w:val="clear" w:pos="567"/>
              </w:tabs>
              <w:ind w:left="0"/>
              <w:jc w:val="left"/>
              <w:rPr>
                <w:rFonts w:asciiTheme="minorHAnsi" w:hAnsiTheme="minorHAnsi"/>
                <w:sz w:val="16"/>
                <w:szCs w:val="16"/>
              </w:rPr>
            </w:pPr>
            <w:r w:rsidRPr="005F4B66">
              <w:rPr>
                <w:rFonts w:asciiTheme="minorHAnsi" w:hAnsiTheme="minorHAnsi"/>
                <w:sz w:val="16"/>
                <w:szCs w:val="16"/>
              </w:rPr>
              <w:t>Maintain compliance with inspection and audit schedules.</w:t>
            </w:r>
          </w:p>
        </w:tc>
        <w:tc>
          <w:tcPr>
            <w:tcW w:w="1984" w:type="dxa"/>
          </w:tcPr>
          <w:p w14:paraId="3E2A06A2" w14:textId="43074343" w:rsidR="00EC4FF6" w:rsidRPr="005F4B66" w:rsidRDefault="00057B15" w:rsidP="00EC4FF6">
            <w:pPr>
              <w:pStyle w:val="Style2"/>
              <w:tabs>
                <w:tab w:val="clear" w:pos="567"/>
              </w:tabs>
              <w:spacing w:after="0"/>
              <w:ind w:left="0"/>
              <w:jc w:val="left"/>
              <w:rPr>
                <w:rFonts w:asciiTheme="minorHAnsi" w:hAnsiTheme="minorHAnsi"/>
                <w:sz w:val="16"/>
                <w:szCs w:val="16"/>
              </w:rPr>
            </w:pPr>
            <w:r w:rsidRPr="005F4B66">
              <w:rPr>
                <w:rFonts w:asciiTheme="minorHAnsi" w:hAnsiTheme="minorHAnsi"/>
                <w:sz w:val="16"/>
                <w:szCs w:val="16"/>
              </w:rPr>
              <w:t>SCEE-BS-HS-TEM-0015</w:t>
            </w:r>
            <w:r w:rsidR="00EC4FF6" w:rsidRPr="005F4B66">
              <w:rPr>
                <w:rFonts w:asciiTheme="minorHAnsi" w:hAnsiTheme="minorHAnsi"/>
                <w:sz w:val="16"/>
                <w:szCs w:val="16"/>
              </w:rPr>
              <w:t xml:space="preserve"> </w:t>
            </w:r>
          </w:p>
          <w:p w14:paraId="3E2A06A3" w14:textId="77777777" w:rsidR="00EC4FF6" w:rsidRPr="005F4B66" w:rsidRDefault="00EC4FF6" w:rsidP="00EC4FF6">
            <w:pPr>
              <w:pStyle w:val="Style2"/>
              <w:tabs>
                <w:tab w:val="clear" w:pos="567"/>
              </w:tabs>
              <w:spacing w:before="0" w:after="0"/>
              <w:ind w:left="0"/>
              <w:jc w:val="left"/>
              <w:rPr>
                <w:rFonts w:asciiTheme="minorHAnsi" w:hAnsiTheme="minorHAnsi"/>
                <w:sz w:val="16"/>
                <w:szCs w:val="16"/>
              </w:rPr>
            </w:pPr>
          </w:p>
          <w:p w14:paraId="3E2A06A4" w14:textId="60E6F564" w:rsidR="00EC4FF6" w:rsidRPr="005F4B66" w:rsidRDefault="00057B15" w:rsidP="00EC4FF6">
            <w:pPr>
              <w:pStyle w:val="Style2"/>
              <w:tabs>
                <w:tab w:val="clear" w:pos="567"/>
              </w:tabs>
              <w:spacing w:before="0" w:after="0"/>
              <w:ind w:left="0"/>
              <w:jc w:val="left"/>
              <w:rPr>
                <w:rFonts w:asciiTheme="minorHAnsi" w:hAnsiTheme="minorHAnsi"/>
                <w:sz w:val="16"/>
                <w:szCs w:val="16"/>
              </w:rPr>
            </w:pPr>
            <w:r w:rsidRPr="005F4B66">
              <w:rPr>
                <w:rFonts w:asciiTheme="minorHAnsi" w:hAnsiTheme="minorHAnsi"/>
                <w:sz w:val="16"/>
                <w:szCs w:val="16"/>
              </w:rPr>
              <w:t>SCEE-BS-HS-STR-0003</w:t>
            </w:r>
            <w:r w:rsidR="00EC4FF6" w:rsidRPr="005F4B66">
              <w:rPr>
                <w:rFonts w:asciiTheme="minorHAnsi" w:hAnsiTheme="minorHAnsi"/>
                <w:sz w:val="16"/>
                <w:szCs w:val="16"/>
              </w:rPr>
              <w:t xml:space="preserve"> HSE Audit Schedule </w:t>
            </w:r>
          </w:p>
          <w:p w14:paraId="3E2A06A6" w14:textId="77777777" w:rsidR="00EC4FF6" w:rsidRPr="005F4B66" w:rsidRDefault="00EC4FF6" w:rsidP="00EC4FF6">
            <w:pPr>
              <w:pStyle w:val="Style2"/>
              <w:tabs>
                <w:tab w:val="clear" w:pos="567"/>
              </w:tabs>
              <w:spacing w:before="60" w:after="0"/>
              <w:ind w:left="0"/>
              <w:jc w:val="left"/>
              <w:rPr>
                <w:rFonts w:asciiTheme="minorHAnsi" w:hAnsiTheme="minorHAnsi"/>
                <w:sz w:val="16"/>
                <w:szCs w:val="16"/>
              </w:rPr>
            </w:pPr>
            <w:r w:rsidRPr="005F4B66">
              <w:rPr>
                <w:rFonts w:asciiTheme="minorHAnsi" w:hAnsiTheme="minorHAnsi"/>
                <w:sz w:val="16"/>
                <w:szCs w:val="16"/>
              </w:rPr>
              <w:t>Corrective Action Register / STEMs</w:t>
            </w:r>
          </w:p>
        </w:tc>
        <w:tc>
          <w:tcPr>
            <w:tcW w:w="2835" w:type="dxa"/>
          </w:tcPr>
          <w:p w14:paraId="3E2A06A7" w14:textId="77777777" w:rsidR="00EC4FF6" w:rsidRPr="005F4B66" w:rsidRDefault="00EC4FF6" w:rsidP="00EC4FF6">
            <w:pPr>
              <w:pStyle w:val="Style2"/>
              <w:tabs>
                <w:tab w:val="clear" w:pos="567"/>
              </w:tabs>
              <w:ind w:left="0"/>
              <w:jc w:val="left"/>
              <w:rPr>
                <w:rFonts w:asciiTheme="minorHAnsi" w:hAnsiTheme="minorHAnsi"/>
                <w:sz w:val="16"/>
                <w:szCs w:val="16"/>
              </w:rPr>
            </w:pPr>
            <w:r w:rsidRPr="005F4B66">
              <w:rPr>
                <w:rFonts w:asciiTheme="minorHAnsi" w:hAnsiTheme="minorHAnsi"/>
                <w:sz w:val="16"/>
                <w:szCs w:val="16"/>
              </w:rPr>
              <w:t>Percentage of HSE inspections completed.</w:t>
            </w:r>
          </w:p>
          <w:p w14:paraId="00B5A050" w14:textId="77777777" w:rsidR="00057B15" w:rsidRPr="005F4B66" w:rsidRDefault="00EC4FF6" w:rsidP="00057B15">
            <w:pPr>
              <w:pStyle w:val="Style2"/>
              <w:tabs>
                <w:tab w:val="clear" w:pos="567"/>
              </w:tabs>
              <w:spacing w:before="0" w:after="0"/>
              <w:ind w:left="0"/>
              <w:jc w:val="left"/>
              <w:rPr>
                <w:rFonts w:asciiTheme="minorHAnsi" w:hAnsiTheme="minorHAnsi"/>
                <w:sz w:val="16"/>
                <w:szCs w:val="16"/>
              </w:rPr>
            </w:pPr>
            <w:r w:rsidRPr="005F4B66">
              <w:rPr>
                <w:rFonts w:asciiTheme="minorHAnsi" w:hAnsiTheme="minorHAnsi"/>
                <w:sz w:val="16"/>
                <w:szCs w:val="16"/>
              </w:rPr>
              <w:t>Percentage of audits completed.</w:t>
            </w:r>
          </w:p>
          <w:p w14:paraId="20D1E861" w14:textId="77777777" w:rsidR="00057B15" w:rsidRPr="005F4B66" w:rsidRDefault="00057B15" w:rsidP="00057B15">
            <w:pPr>
              <w:pStyle w:val="Style2"/>
              <w:tabs>
                <w:tab w:val="clear" w:pos="567"/>
              </w:tabs>
              <w:spacing w:before="0" w:after="0"/>
              <w:ind w:left="0"/>
              <w:jc w:val="left"/>
              <w:rPr>
                <w:rFonts w:asciiTheme="minorHAnsi" w:hAnsiTheme="minorHAnsi"/>
                <w:sz w:val="16"/>
                <w:szCs w:val="16"/>
              </w:rPr>
            </w:pPr>
          </w:p>
          <w:p w14:paraId="2FCC9F77" w14:textId="77777777" w:rsidR="00057B15" w:rsidRPr="005F4B66" w:rsidRDefault="00057B15" w:rsidP="00057B15">
            <w:pPr>
              <w:pStyle w:val="Style2"/>
              <w:tabs>
                <w:tab w:val="clear" w:pos="567"/>
              </w:tabs>
              <w:spacing w:before="0" w:after="0"/>
              <w:ind w:left="0"/>
              <w:jc w:val="left"/>
              <w:rPr>
                <w:rFonts w:asciiTheme="minorHAnsi" w:hAnsiTheme="minorHAnsi"/>
                <w:sz w:val="16"/>
                <w:szCs w:val="16"/>
              </w:rPr>
            </w:pPr>
          </w:p>
          <w:p w14:paraId="3E2A06AE" w14:textId="60C5EA18" w:rsidR="00EC4FF6" w:rsidRPr="005F4B66" w:rsidRDefault="00EC4FF6" w:rsidP="00FE1461">
            <w:pPr>
              <w:pStyle w:val="Style2"/>
              <w:tabs>
                <w:tab w:val="clear" w:pos="567"/>
              </w:tabs>
              <w:spacing w:before="0" w:after="0"/>
              <w:ind w:left="0"/>
              <w:jc w:val="left"/>
              <w:rPr>
                <w:rFonts w:asciiTheme="minorHAnsi" w:hAnsiTheme="minorHAnsi"/>
                <w:sz w:val="16"/>
                <w:szCs w:val="16"/>
              </w:rPr>
            </w:pPr>
            <w:r w:rsidRPr="005F4B66">
              <w:rPr>
                <w:rFonts w:asciiTheme="minorHAnsi" w:hAnsiTheme="minorHAnsi"/>
                <w:sz w:val="16"/>
                <w:szCs w:val="16"/>
              </w:rPr>
              <w:t xml:space="preserve">Percentage of </w:t>
            </w:r>
            <w:proofErr w:type="gramStart"/>
            <w:r w:rsidRPr="005F4B66">
              <w:rPr>
                <w:rFonts w:asciiTheme="minorHAnsi" w:hAnsiTheme="minorHAnsi"/>
                <w:sz w:val="16"/>
                <w:szCs w:val="16"/>
              </w:rPr>
              <w:t>Non-conformances</w:t>
            </w:r>
            <w:proofErr w:type="gramEnd"/>
            <w:r w:rsidRPr="005F4B66">
              <w:rPr>
                <w:rFonts w:asciiTheme="minorHAnsi" w:hAnsiTheme="minorHAnsi"/>
                <w:sz w:val="16"/>
                <w:szCs w:val="16"/>
              </w:rPr>
              <w:t xml:space="preserve"> &amp; observations closed out within the agreed timeframe.</w:t>
            </w:r>
          </w:p>
        </w:tc>
        <w:tc>
          <w:tcPr>
            <w:tcW w:w="2410" w:type="dxa"/>
          </w:tcPr>
          <w:p w14:paraId="3E2A06AF" w14:textId="77777777" w:rsidR="00EC4FF6" w:rsidRPr="005F4B66" w:rsidRDefault="00EC4FF6" w:rsidP="00EC4FF6">
            <w:pPr>
              <w:pStyle w:val="Style2"/>
              <w:tabs>
                <w:tab w:val="clear" w:pos="567"/>
              </w:tabs>
              <w:ind w:left="0"/>
              <w:jc w:val="left"/>
              <w:rPr>
                <w:rFonts w:asciiTheme="minorHAnsi" w:hAnsiTheme="minorHAnsi"/>
                <w:sz w:val="16"/>
                <w:szCs w:val="16"/>
              </w:rPr>
            </w:pPr>
            <w:r w:rsidRPr="005F4B66">
              <w:rPr>
                <w:rFonts w:asciiTheme="minorHAnsi" w:hAnsiTheme="minorHAnsi"/>
                <w:sz w:val="16"/>
                <w:szCs w:val="16"/>
              </w:rPr>
              <w:t>100% of inspections conducted to schedule</w:t>
            </w:r>
          </w:p>
          <w:p w14:paraId="1D1BA390" w14:textId="77777777" w:rsidR="00057B15" w:rsidRPr="005F4B66" w:rsidRDefault="00EC4FF6" w:rsidP="00057B15">
            <w:pPr>
              <w:pStyle w:val="Style2"/>
              <w:tabs>
                <w:tab w:val="clear" w:pos="567"/>
              </w:tabs>
              <w:spacing w:before="0" w:after="0"/>
              <w:ind w:left="0"/>
              <w:jc w:val="left"/>
              <w:rPr>
                <w:rFonts w:asciiTheme="minorHAnsi" w:hAnsiTheme="minorHAnsi"/>
                <w:sz w:val="16"/>
                <w:szCs w:val="16"/>
              </w:rPr>
            </w:pPr>
            <w:r w:rsidRPr="005F4B66">
              <w:rPr>
                <w:rFonts w:asciiTheme="minorHAnsi" w:hAnsiTheme="minorHAnsi"/>
                <w:sz w:val="16"/>
                <w:szCs w:val="16"/>
              </w:rPr>
              <w:t>100% of audits conducted to schedule</w:t>
            </w:r>
          </w:p>
          <w:p w14:paraId="71268405" w14:textId="77777777" w:rsidR="00057B15" w:rsidRPr="005F4B66" w:rsidRDefault="00057B15" w:rsidP="00057B15">
            <w:pPr>
              <w:pStyle w:val="Style2"/>
              <w:tabs>
                <w:tab w:val="clear" w:pos="567"/>
              </w:tabs>
              <w:spacing w:before="0" w:after="0"/>
              <w:ind w:left="0"/>
              <w:jc w:val="left"/>
              <w:rPr>
                <w:rFonts w:asciiTheme="minorHAnsi" w:hAnsiTheme="minorHAnsi"/>
                <w:sz w:val="16"/>
                <w:szCs w:val="16"/>
              </w:rPr>
            </w:pPr>
          </w:p>
          <w:p w14:paraId="3E2A06B5" w14:textId="0CF9A89B" w:rsidR="00EC4FF6" w:rsidRPr="005F4B66" w:rsidRDefault="00EC4FF6" w:rsidP="00FE1461">
            <w:pPr>
              <w:pStyle w:val="Style2"/>
              <w:tabs>
                <w:tab w:val="clear" w:pos="567"/>
              </w:tabs>
              <w:spacing w:before="0" w:after="0"/>
              <w:ind w:left="0"/>
              <w:jc w:val="left"/>
              <w:rPr>
                <w:rFonts w:asciiTheme="minorHAnsi" w:hAnsiTheme="minorHAnsi"/>
                <w:sz w:val="16"/>
                <w:szCs w:val="16"/>
              </w:rPr>
            </w:pPr>
            <w:r w:rsidRPr="005F4B66">
              <w:rPr>
                <w:rFonts w:asciiTheme="minorHAnsi" w:hAnsiTheme="minorHAnsi"/>
                <w:sz w:val="16"/>
                <w:szCs w:val="16"/>
              </w:rPr>
              <w:t xml:space="preserve">100% </w:t>
            </w:r>
            <w:proofErr w:type="gramStart"/>
            <w:r w:rsidRPr="005F4B66">
              <w:rPr>
                <w:rFonts w:asciiTheme="minorHAnsi" w:hAnsiTheme="minorHAnsi"/>
                <w:sz w:val="16"/>
                <w:szCs w:val="16"/>
              </w:rPr>
              <w:t>Non-conformances</w:t>
            </w:r>
            <w:proofErr w:type="gramEnd"/>
            <w:r w:rsidRPr="005F4B66">
              <w:rPr>
                <w:rFonts w:asciiTheme="minorHAnsi" w:hAnsiTheme="minorHAnsi"/>
                <w:sz w:val="16"/>
                <w:szCs w:val="16"/>
              </w:rPr>
              <w:t xml:space="preserve"> &amp; observations closed out within agreed time frames </w:t>
            </w:r>
          </w:p>
        </w:tc>
      </w:tr>
      <w:tr w:rsidR="00EC4FF6" w:rsidRPr="005F4B66" w14:paraId="3E2A06C2" w14:textId="77777777" w:rsidTr="00EC4FF6">
        <w:tc>
          <w:tcPr>
            <w:tcW w:w="2127" w:type="dxa"/>
          </w:tcPr>
          <w:p w14:paraId="3E2A06B7" w14:textId="77777777" w:rsidR="00EC4FF6" w:rsidRPr="005F4B66" w:rsidRDefault="00EC4FF6" w:rsidP="00EC4FF6">
            <w:pPr>
              <w:pStyle w:val="Style2"/>
              <w:tabs>
                <w:tab w:val="clear" w:pos="567"/>
              </w:tabs>
              <w:ind w:left="0"/>
              <w:jc w:val="left"/>
              <w:rPr>
                <w:rFonts w:asciiTheme="minorHAnsi" w:hAnsiTheme="minorHAnsi"/>
                <w:sz w:val="16"/>
                <w:szCs w:val="16"/>
              </w:rPr>
            </w:pPr>
            <w:r w:rsidRPr="005F4B66">
              <w:rPr>
                <w:rFonts w:asciiTheme="minorHAnsi" w:hAnsiTheme="minorHAnsi"/>
                <w:sz w:val="16"/>
                <w:szCs w:val="16"/>
              </w:rPr>
              <w:t>Ensure all personnel are adequately trained and competent for the work they are to undertake.</w:t>
            </w:r>
          </w:p>
        </w:tc>
        <w:tc>
          <w:tcPr>
            <w:tcW w:w="1984" w:type="dxa"/>
          </w:tcPr>
          <w:p w14:paraId="3E2A06B8" w14:textId="77777777" w:rsidR="00EC4FF6" w:rsidRPr="005F4B66" w:rsidRDefault="00EC4FF6" w:rsidP="00EC4FF6">
            <w:pPr>
              <w:pStyle w:val="Style2"/>
              <w:tabs>
                <w:tab w:val="clear" w:pos="567"/>
              </w:tabs>
              <w:ind w:left="0"/>
              <w:jc w:val="left"/>
              <w:rPr>
                <w:rFonts w:asciiTheme="minorHAnsi" w:hAnsiTheme="minorHAnsi"/>
                <w:sz w:val="16"/>
                <w:szCs w:val="16"/>
              </w:rPr>
            </w:pPr>
            <w:r w:rsidRPr="005F4B66">
              <w:rPr>
                <w:rFonts w:asciiTheme="minorHAnsi" w:hAnsiTheme="minorHAnsi"/>
                <w:sz w:val="16"/>
                <w:szCs w:val="16"/>
              </w:rPr>
              <w:t>Project Training Plan/Matrix</w:t>
            </w:r>
          </w:p>
          <w:p w14:paraId="53D5D928" w14:textId="77777777" w:rsidR="00057B15" w:rsidRPr="005F4B66" w:rsidRDefault="00EC4FF6" w:rsidP="00057B15">
            <w:pPr>
              <w:pStyle w:val="Style2"/>
              <w:tabs>
                <w:tab w:val="clear" w:pos="567"/>
              </w:tabs>
              <w:spacing w:before="0" w:after="0"/>
              <w:ind w:left="0"/>
              <w:jc w:val="left"/>
              <w:rPr>
                <w:rFonts w:asciiTheme="minorHAnsi" w:hAnsiTheme="minorHAnsi"/>
                <w:sz w:val="16"/>
                <w:szCs w:val="16"/>
              </w:rPr>
            </w:pPr>
            <w:r w:rsidRPr="005F4B66">
              <w:rPr>
                <w:rFonts w:asciiTheme="minorHAnsi" w:hAnsiTheme="minorHAnsi"/>
                <w:sz w:val="16"/>
                <w:szCs w:val="16"/>
              </w:rPr>
              <w:t xml:space="preserve">Project Training Matrix / STEMs </w:t>
            </w:r>
          </w:p>
          <w:p w14:paraId="56A19862" w14:textId="77777777" w:rsidR="00057B15" w:rsidRPr="005F4B66" w:rsidRDefault="00057B15" w:rsidP="00057B15">
            <w:pPr>
              <w:pStyle w:val="Style2"/>
              <w:tabs>
                <w:tab w:val="clear" w:pos="567"/>
              </w:tabs>
              <w:spacing w:before="0" w:after="0"/>
              <w:ind w:left="0"/>
              <w:jc w:val="left"/>
              <w:rPr>
                <w:rFonts w:asciiTheme="minorHAnsi" w:hAnsiTheme="minorHAnsi"/>
                <w:sz w:val="16"/>
                <w:szCs w:val="16"/>
              </w:rPr>
            </w:pPr>
          </w:p>
          <w:p w14:paraId="3E2A06BB" w14:textId="4DF8A367" w:rsidR="00EC4FF6" w:rsidRPr="005F4B66" w:rsidRDefault="00EC4FF6" w:rsidP="00057B15">
            <w:pPr>
              <w:pStyle w:val="Style2"/>
              <w:tabs>
                <w:tab w:val="clear" w:pos="567"/>
              </w:tabs>
              <w:ind w:left="0"/>
              <w:jc w:val="left"/>
              <w:rPr>
                <w:rFonts w:asciiTheme="minorHAnsi" w:hAnsiTheme="minorHAnsi"/>
              </w:rPr>
            </w:pPr>
            <w:r w:rsidRPr="005F4B66">
              <w:rPr>
                <w:rFonts w:asciiTheme="minorHAnsi" w:hAnsiTheme="minorHAnsi"/>
                <w:sz w:val="16"/>
                <w:szCs w:val="16"/>
              </w:rPr>
              <w:t>Project Training Matrix / STEMs</w:t>
            </w:r>
          </w:p>
        </w:tc>
        <w:tc>
          <w:tcPr>
            <w:tcW w:w="2835" w:type="dxa"/>
          </w:tcPr>
          <w:p w14:paraId="3E2A06BC" w14:textId="77777777" w:rsidR="00EC4FF6" w:rsidRPr="005F4B66" w:rsidRDefault="00EC4FF6" w:rsidP="00EC4FF6">
            <w:pPr>
              <w:pStyle w:val="Style2"/>
              <w:tabs>
                <w:tab w:val="clear" w:pos="567"/>
              </w:tabs>
              <w:ind w:left="0"/>
              <w:jc w:val="left"/>
              <w:rPr>
                <w:rFonts w:asciiTheme="minorHAnsi" w:hAnsiTheme="minorHAnsi"/>
                <w:sz w:val="16"/>
                <w:szCs w:val="16"/>
              </w:rPr>
            </w:pPr>
            <w:r w:rsidRPr="005F4B66">
              <w:rPr>
                <w:rFonts w:asciiTheme="minorHAnsi" w:hAnsiTheme="minorHAnsi"/>
                <w:sz w:val="16"/>
                <w:szCs w:val="16"/>
              </w:rPr>
              <w:t>Percentage of personnel trained according to the project training plan</w:t>
            </w:r>
          </w:p>
          <w:p w14:paraId="3E2A06BD" w14:textId="77777777" w:rsidR="00EC4FF6" w:rsidRPr="005F4B66" w:rsidRDefault="00EC4FF6" w:rsidP="00EC4FF6">
            <w:pPr>
              <w:pStyle w:val="Style2"/>
              <w:tabs>
                <w:tab w:val="clear" w:pos="567"/>
              </w:tabs>
              <w:spacing w:before="0"/>
              <w:ind w:left="0"/>
              <w:jc w:val="left"/>
              <w:rPr>
                <w:rFonts w:asciiTheme="minorHAnsi" w:hAnsiTheme="minorHAnsi"/>
                <w:sz w:val="16"/>
                <w:szCs w:val="16"/>
              </w:rPr>
            </w:pPr>
            <w:r w:rsidRPr="005F4B66">
              <w:rPr>
                <w:rFonts w:asciiTheme="minorHAnsi" w:hAnsiTheme="minorHAnsi"/>
                <w:sz w:val="16"/>
                <w:szCs w:val="16"/>
              </w:rPr>
              <w:t>Percentage of personnel performing work, for which they are not trained, licensed or verified as competent</w:t>
            </w:r>
          </w:p>
          <w:p w14:paraId="3E2A06BE" w14:textId="77777777" w:rsidR="00EC4FF6" w:rsidRPr="005F4B66" w:rsidRDefault="00EC4FF6" w:rsidP="00EC4FF6">
            <w:pPr>
              <w:pStyle w:val="Style2"/>
              <w:tabs>
                <w:tab w:val="clear" w:pos="567"/>
              </w:tabs>
              <w:spacing w:before="0"/>
              <w:ind w:left="0"/>
              <w:jc w:val="left"/>
              <w:rPr>
                <w:rFonts w:asciiTheme="minorHAnsi" w:hAnsiTheme="minorHAnsi"/>
                <w:sz w:val="16"/>
                <w:szCs w:val="16"/>
              </w:rPr>
            </w:pPr>
            <w:r w:rsidRPr="005F4B66">
              <w:rPr>
                <w:rFonts w:asciiTheme="minorHAnsi" w:hAnsiTheme="minorHAnsi"/>
                <w:sz w:val="16"/>
                <w:szCs w:val="16"/>
              </w:rPr>
              <w:t>Percentage of personnel trained in Senior First Aid</w:t>
            </w:r>
          </w:p>
        </w:tc>
        <w:tc>
          <w:tcPr>
            <w:tcW w:w="2410" w:type="dxa"/>
          </w:tcPr>
          <w:p w14:paraId="3E2A06BF" w14:textId="77777777" w:rsidR="00EC4FF6" w:rsidRPr="005F4B66" w:rsidRDefault="00EC4FF6" w:rsidP="00EC4FF6">
            <w:pPr>
              <w:pStyle w:val="Style2"/>
              <w:tabs>
                <w:tab w:val="clear" w:pos="567"/>
              </w:tabs>
              <w:ind w:left="0"/>
              <w:jc w:val="left"/>
              <w:rPr>
                <w:rFonts w:asciiTheme="minorHAnsi" w:hAnsiTheme="minorHAnsi"/>
                <w:sz w:val="16"/>
                <w:szCs w:val="16"/>
              </w:rPr>
            </w:pPr>
            <w:r w:rsidRPr="005F4B66">
              <w:rPr>
                <w:rFonts w:asciiTheme="minorHAnsi" w:hAnsiTheme="minorHAnsi"/>
                <w:sz w:val="16"/>
                <w:szCs w:val="16"/>
              </w:rPr>
              <w:t>90% of training conducted to schedule</w:t>
            </w:r>
          </w:p>
          <w:p w14:paraId="3E2A06C0" w14:textId="77777777" w:rsidR="00EC4FF6" w:rsidRPr="005F4B66" w:rsidRDefault="00EC4FF6" w:rsidP="00EC4FF6">
            <w:pPr>
              <w:pStyle w:val="Style2"/>
              <w:tabs>
                <w:tab w:val="clear" w:pos="567"/>
              </w:tabs>
              <w:spacing w:before="0"/>
              <w:ind w:left="0"/>
              <w:jc w:val="left"/>
              <w:rPr>
                <w:rFonts w:asciiTheme="minorHAnsi" w:hAnsiTheme="minorHAnsi"/>
                <w:sz w:val="16"/>
                <w:szCs w:val="16"/>
              </w:rPr>
            </w:pPr>
            <w:r w:rsidRPr="005F4B66">
              <w:rPr>
                <w:rFonts w:asciiTheme="minorHAnsi" w:hAnsiTheme="minorHAnsi"/>
                <w:sz w:val="16"/>
                <w:szCs w:val="16"/>
              </w:rPr>
              <w:t>0% of personnel not trained licensed or VOC’d to perform role tasks</w:t>
            </w:r>
          </w:p>
          <w:p w14:paraId="3E2A06C1" w14:textId="77777777" w:rsidR="00EC4FF6" w:rsidRPr="005F4B66" w:rsidRDefault="00EC4FF6" w:rsidP="00EC4FF6">
            <w:pPr>
              <w:pStyle w:val="Style2"/>
              <w:tabs>
                <w:tab w:val="clear" w:pos="567"/>
              </w:tabs>
              <w:spacing w:before="0"/>
              <w:ind w:left="0"/>
              <w:jc w:val="left"/>
              <w:rPr>
                <w:rFonts w:asciiTheme="minorHAnsi" w:hAnsiTheme="minorHAnsi"/>
                <w:sz w:val="16"/>
                <w:szCs w:val="16"/>
              </w:rPr>
            </w:pPr>
            <w:r w:rsidRPr="005F4B66">
              <w:rPr>
                <w:rFonts w:asciiTheme="minorHAnsi" w:hAnsiTheme="minorHAnsi"/>
                <w:sz w:val="16"/>
                <w:szCs w:val="16"/>
              </w:rPr>
              <w:t>5% of all personnel trained in Senior First Aid</w:t>
            </w:r>
          </w:p>
        </w:tc>
      </w:tr>
      <w:tr w:rsidR="00EC4FF6" w:rsidRPr="005F4B66" w14:paraId="3E2A06D0" w14:textId="77777777" w:rsidTr="00EC4FF6">
        <w:tc>
          <w:tcPr>
            <w:tcW w:w="2127" w:type="dxa"/>
          </w:tcPr>
          <w:p w14:paraId="3E2A06C3" w14:textId="02E405C9" w:rsidR="00EC4FF6" w:rsidRPr="005F4B66" w:rsidRDefault="00EC4FF6" w:rsidP="00BF068B">
            <w:pPr>
              <w:pStyle w:val="Style2"/>
              <w:tabs>
                <w:tab w:val="clear" w:pos="567"/>
              </w:tabs>
              <w:ind w:left="0"/>
              <w:jc w:val="left"/>
              <w:rPr>
                <w:rFonts w:asciiTheme="minorHAnsi" w:hAnsiTheme="minorHAnsi"/>
                <w:sz w:val="16"/>
                <w:szCs w:val="16"/>
              </w:rPr>
            </w:pPr>
            <w:r w:rsidRPr="005F4B66">
              <w:rPr>
                <w:rFonts w:asciiTheme="minorHAnsi" w:hAnsiTheme="minorHAnsi"/>
                <w:sz w:val="16"/>
                <w:szCs w:val="16"/>
              </w:rPr>
              <w:t xml:space="preserve">Achieve the </w:t>
            </w:r>
            <w:r w:rsidR="00BF068B" w:rsidRPr="005F4B66">
              <w:rPr>
                <w:rFonts w:asciiTheme="minorHAnsi" w:hAnsiTheme="minorHAnsi"/>
                <w:sz w:val="16"/>
                <w:szCs w:val="16"/>
              </w:rPr>
              <w:t>C</w:t>
            </w:r>
            <w:r w:rsidRPr="005F4B66">
              <w:rPr>
                <w:rFonts w:asciiTheme="minorHAnsi" w:hAnsiTheme="minorHAnsi"/>
                <w:sz w:val="16"/>
                <w:szCs w:val="16"/>
              </w:rPr>
              <w:t xml:space="preserve">ontract goal of a workplace free from harm and damage to the health &amp; safety of personnel, the environment and equipment. </w:t>
            </w:r>
          </w:p>
        </w:tc>
        <w:tc>
          <w:tcPr>
            <w:tcW w:w="1984" w:type="dxa"/>
          </w:tcPr>
          <w:p w14:paraId="3E2A06C5" w14:textId="6E78DEE6" w:rsidR="00EC4FF6" w:rsidRPr="005F4B66" w:rsidRDefault="00FC2748" w:rsidP="00173C0A">
            <w:pPr>
              <w:pStyle w:val="Style2"/>
              <w:tabs>
                <w:tab w:val="clear" w:pos="567"/>
              </w:tabs>
              <w:ind w:left="0"/>
              <w:jc w:val="left"/>
              <w:rPr>
                <w:rFonts w:asciiTheme="minorHAnsi" w:hAnsiTheme="minorHAnsi"/>
                <w:sz w:val="16"/>
                <w:szCs w:val="16"/>
              </w:rPr>
            </w:pPr>
            <w:r w:rsidRPr="005F4B66">
              <w:rPr>
                <w:rFonts w:asciiTheme="minorHAnsi" w:hAnsiTheme="minorHAnsi"/>
                <w:sz w:val="16"/>
                <w:szCs w:val="16"/>
              </w:rPr>
              <w:t>SCEE-BS-HS-STR-0001</w:t>
            </w:r>
            <w:r w:rsidR="00EC4FF6" w:rsidRPr="005F4B66">
              <w:rPr>
                <w:rFonts w:asciiTheme="minorHAnsi" w:hAnsiTheme="minorHAnsi"/>
                <w:sz w:val="16"/>
                <w:szCs w:val="16"/>
              </w:rPr>
              <w:t xml:space="preserve"> Objectives and Targets</w:t>
            </w:r>
          </w:p>
        </w:tc>
        <w:tc>
          <w:tcPr>
            <w:tcW w:w="2835" w:type="dxa"/>
          </w:tcPr>
          <w:p w14:paraId="3E2A06C6" w14:textId="77777777" w:rsidR="00EC4FF6" w:rsidRPr="005F4B66" w:rsidRDefault="00EC4FF6" w:rsidP="00EC4FF6">
            <w:pPr>
              <w:pStyle w:val="Style2"/>
              <w:tabs>
                <w:tab w:val="clear" w:pos="567"/>
              </w:tabs>
              <w:ind w:left="0"/>
              <w:jc w:val="left"/>
              <w:rPr>
                <w:rFonts w:asciiTheme="minorHAnsi" w:hAnsiTheme="minorHAnsi"/>
                <w:sz w:val="16"/>
                <w:szCs w:val="16"/>
              </w:rPr>
            </w:pPr>
            <w:r w:rsidRPr="005F4B66">
              <w:rPr>
                <w:rFonts w:asciiTheme="minorHAnsi" w:hAnsiTheme="minorHAnsi"/>
                <w:sz w:val="16"/>
                <w:szCs w:val="16"/>
              </w:rPr>
              <w:t xml:space="preserve">No. of Hazards reported by SCEE &amp; it’s subcontractors </w:t>
            </w:r>
          </w:p>
          <w:p w14:paraId="3E2A06C7" w14:textId="77777777" w:rsidR="00EC4FF6" w:rsidRPr="005F4B66" w:rsidRDefault="00EC4FF6" w:rsidP="00EC4FF6">
            <w:pPr>
              <w:pStyle w:val="Style2"/>
              <w:tabs>
                <w:tab w:val="clear" w:pos="567"/>
              </w:tabs>
              <w:ind w:left="0"/>
              <w:jc w:val="left"/>
              <w:rPr>
                <w:rFonts w:asciiTheme="minorHAnsi" w:hAnsiTheme="minorHAnsi"/>
                <w:sz w:val="16"/>
                <w:szCs w:val="16"/>
              </w:rPr>
            </w:pPr>
            <w:r w:rsidRPr="005F4B66">
              <w:rPr>
                <w:rFonts w:asciiTheme="minorHAnsi" w:hAnsiTheme="minorHAnsi"/>
                <w:sz w:val="16"/>
                <w:szCs w:val="16"/>
              </w:rPr>
              <w:t>No. of injuries reported for SCEE &amp; its subcontractors</w:t>
            </w:r>
          </w:p>
          <w:p w14:paraId="3E2A06C8" w14:textId="77777777" w:rsidR="00630404" w:rsidRPr="005F4B66" w:rsidRDefault="00630404" w:rsidP="00EC4FF6">
            <w:pPr>
              <w:pStyle w:val="Style2"/>
              <w:tabs>
                <w:tab w:val="clear" w:pos="567"/>
              </w:tabs>
              <w:ind w:left="0"/>
              <w:jc w:val="left"/>
              <w:rPr>
                <w:rFonts w:asciiTheme="minorHAnsi" w:hAnsiTheme="minorHAnsi"/>
                <w:sz w:val="16"/>
                <w:szCs w:val="16"/>
              </w:rPr>
            </w:pPr>
            <w:r w:rsidRPr="005F4B66">
              <w:rPr>
                <w:rFonts w:asciiTheme="minorHAnsi" w:hAnsiTheme="minorHAnsi"/>
                <w:sz w:val="16"/>
                <w:szCs w:val="16"/>
              </w:rPr>
              <w:t>No. of incidents reported for SCEE &amp; it’s subcontractors</w:t>
            </w:r>
          </w:p>
          <w:p w14:paraId="3E2A06C9" w14:textId="77777777" w:rsidR="00EC4FF6" w:rsidRPr="005F4B66" w:rsidRDefault="00EC4FF6" w:rsidP="00724E1B">
            <w:pPr>
              <w:pStyle w:val="Style2"/>
              <w:tabs>
                <w:tab w:val="clear" w:pos="567"/>
              </w:tabs>
              <w:spacing w:before="360"/>
              <w:ind w:left="0"/>
              <w:jc w:val="left"/>
              <w:rPr>
                <w:rFonts w:asciiTheme="minorHAnsi" w:hAnsiTheme="minorHAnsi"/>
                <w:sz w:val="16"/>
                <w:szCs w:val="16"/>
              </w:rPr>
            </w:pPr>
            <w:r w:rsidRPr="005F4B66">
              <w:rPr>
                <w:rFonts w:asciiTheme="minorHAnsi" w:hAnsiTheme="minorHAnsi"/>
                <w:sz w:val="16"/>
                <w:szCs w:val="16"/>
              </w:rPr>
              <w:t>No. of environmental incidents reported.</w:t>
            </w:r>
          </w:p>
          <w:p w14:paraId="3E2A06CA" w14:textId="77777777" w:rsidR="00EC4FF6" w:rsidRPr="005F4B66" w:rsidRDefault="00EC4FF6" w:rsidP="00EC4FF6">
            <w:pPr>
              <w:pStyle w:val="Style2"/>
              <w:tabs>
                <w:tab w:val="clear" w:pos="567"/>
              </w:tabs>
              <w:spacing w:before="0"/>
              <w:ind w:left="0"/>
              <w:jc w:val="left"/>
              <w:rPr>
                <w:rFonts w:asciiTheme="minorHAnsi" w:hAnsiTheme="minorHAnsi"/>
                <w:sz w:val="16"/>
                <w:szCs w:val="16"/>
              </w:rPr>
            </w:pPr>
            <w:r w:rsidRPr="005F4B66">
              <w:rPr>
                <w:rFonts w:asciiTheme="minorHAnsi" w:hAnsiTheme="minorHAnsi"/>
                <w:sz w:val="16"/>
                <w:szCs w:val="16"/>
              </w:rPr>
              <w:t>No. of P&amp;E damage events reported</w:t>
            </w:r>
          </w:p>
        </w:tc>
        <w:tc>
          <w:tcPr>
            <w:tcW w:w="2410" w:type="dxa"/>
          </w:tcPr>
          <w:p w14:paraId="131B3D35" w14:textId="63E5DF2B" w:rsidR="007F5130" w:rsidRPr="005F4B66" w:rsidRDefault="007F5130" w:rsidP="007F5130">
            <w:pPr>
              <w:pStyle w:val="Style2"/>
              <w:tabs>
                <w:tab w:val="clear" w:pos="567"/>
              </w:tabs>
              <w:ind w:left="0"/>
              <w:jc w:val="left"/>
              <w:rPr>
                <w:rFonts w:asciiTheme="minorHAnsi" w:hAnsiTheme="minorHAnsi"/>
                <w:sz w:val="16"/>
                <w:szCs w:val="16"/>
              </w:rPr>
            </w:pPr>
            <w:r>
              <w:rPr>
                <w:rFonts w:asciiTheme="minorHAnsi" w:hAnsiTheme="minorHAnsi"/>
                <w:sz w:val="16"/>
                <w:szCs w:val="16"/>
              </w:rPr>
              <w:t>3</w:t>
            </w:r>
            <w:r w:rsidRPr="005F4B66">
              <w:rPr>
                <w:rFonts w:asciiTheme="minorHAnsi" w:hAnsiTheme="minorHAnsi"/>
                <w:sz w:val="16"/>
                <w:szCs w:val="16"/>
              </w:rPr>
              <w:t xml:space="preserve"> HazOb report</w:t>
            </w:r>
            <w:r>
              <w:rPr>
                <w:rFonts w:asciiTheme="minorHAnsi" w:hAnsiTheme="minorHAnsi"/>
                <w:sz w:val="16"/>
                <w:szCs w:val="16"/>
              </w:rPr>
              <w:t>s</w:t>
            </w:r>
            <w:r w:rsidRPr="005F4B66">
              <w:rPr>
                <w:rFonts w:asciiTheme="minorHAnsi" w:hAnsiTheme="minorHAnsi"/>
                <w:sz w:val="16"/>
                <w:szCs w:val="16"/>
              </w:rPr>
              <w:t xml:space="preserve"> per site </w:t>
            </w:r>
            <w:r w:rsidR="00144202">
              <w:rPr>
                <w:rFonts w:asciiTheme="minorHAnsi" w:hAnsiTheme="minorHAnsi"/>
                <w:sz w:val="16"/>
                <w:szCs w:val="16"/>
              </w:rPr>
              <w:t>worker</w:t>
            </w:r>
            <w:r w:rsidRPr="005F4B66">
              <w:rPr>
                <w:rFonts w:asciiTheme="minorHAnsi" w:hAnsiTheme="minorHAnsi"/>
                <w:sz w:val="16"/>
                <w:szCs w:val="16"/>
              </w:rPr>
              <w:t xml:space="preserve"> per </w:t>
            </w:r>
            <w:r>
              <w:rPr>
                <w:rFonts w:asciiTheme="minorHAnsi" w:hAnsiTheme="minorHAnsi"/>
                <w:sz w:val="16"/>
                <w:szCs w:val="16"/>
              </w:rPr>
              <w:t xml:space="preserve">week, </w:t>
            </w:r>
            <w:r w:rsidRPr="00956DC2">
              <w:rPr>
                <w:rFonts w:asciiTheme="minorHAnsi" w:hAnsiTheme="minorHAnsi"/>
                <w:sz w:val="16"/>
                <w:szCs w:val="16"/>
              </w:rPr>
              <w:t>1 per site Management per week</w:t>
            </w:r>
            <w:r>
              <w:rPr>
                <w:rFonts w:asciiTheme="minorHAnsi" w:hAnsiTheme="minorHAnsi"/>
                <w:sz w:val="16"/>
                <w:szCs w:val="16"/>
              </w:rPr>
              <w:t xml:space="preserve">, </w:t>
            </w:r>
            <w:r w:rsidRPr="00956DC2">
              <w:rPr>
                <w:rFonts w:asciiTheme="minorHAnsi" w:hAnsiTheme="minorHAnsi"/>
                <w:sz w:val="16"/>
                <w:szCs w:val="16"/>
              </w:rPr>
              <w:t>5 per site HSE position per week</w:t>
            </w:r>
          </w:p>
          <w:p w14:paraId="1707D141" w14:textId="77777777" w:rsidR="007F5130" w:rsidRPr="005F4B66" w:rsidRDefault="007F5130" w:rsidP="007F5130">
            <w:pPr>
              <w:pStyle w:val="Style2"/>
              <w:tabs>
                <w:tab w:val="clear" w:pos="567"/>
              </w:tabs>
              <w:spacing w:after="0"/>
              <w:ind w:left="0"/>
              <w:jc w:val="left"/>
              <w:rPr>
                <w:rFonts w:asciiTheme="minorHAnsi" w:hAnsiTheme="minorHAnsi"/>
                <w:sz w:val="16"/>
                <w:szCs w:val="16"/>
              </w:rPr>
            </w:pPr>
            <w:r w:rsidRPr="005F4B66">
              <w:rPr>
                <w:rFonts w:asciiTheme="minorHAnsi" w:hAnsiTheme="minorHAnsi"/>
                <w:sz w:val="16"/>
                <w:szCs w:val="16"/>
              </w:rPr>
              <w:t xml:space="preserve">Nil MTI, RWC or LTI injuries </w:t>
            </w:r>
          </w:p>
          <w:p w14:paraId="21F36A87" w14:textId="77777777" w:rsidR="007F5130" w:rsidRPr="005F4B66" w:rsidRDefault="007F5130" w:rsidP="007F5130">
            <w:pPr>
              <w:pStyle w:val="Style2"/>
              <w:tabs>
                <w:tab w:val="clear" w:pos="567"/>
              </w:tabs>
              <w:ind w:left="0"/>
              <w:jc w:val="left"/>
              <w:rPr>
                <w:rFonts w:asciiTheme="minorHAnsi" w:hAnsiTheme="minorHAnsi"/>
                <w:sz w:val="16"/>
                <w:szCs w:val="16"/>
              </w:rPr>
            </w:pPr>
            <w:r w:rsidRPr="005F4B66">
              <w:rPr>
                <w:rFonts w:asciiTheme="minorHAnsi" w:hAnsiTheme="minorHAnsi"/>
                <w:sz w:val="16"/>
                <w:szCs w:val="16"/>
              </w:rPr>
              <w:t xml:space="preserve">Investigations completed within 7 days (exception for TapRooT / ICAM Investigations) </w:t>
            </w:r>
          </w:p>
          <w:p w14:paraId="3E2A06CF" w14:textId="346E65EC" w:rsidR="00EC4FF6" w:rsidRPr="005F4B66" w:rsidRDefault="007F5130" w:rsidP="007F5130">
            <w:pPr>
              <w:pStyle w:val="Style2"/>
              <w:tabs>
                <w:tab w:val="clear" w:pos="567"/>
              </w:tabs>
              <w:spacing w:before="0"/>
              <w:ind w:left="0"/>
              <w:jc w:val="left"/>
              <w:rPr>
                <w:rFonts w:asciiTheme="minorHAnsi" w:hAnsiTheme="minorHAnsi"/>
                <w:sz w:val="16"/>
                <w:szCs w:val="16"/>
              </w:rPr>
            </w:pPr>
            <w:r w:rsidRPr="005F4B66">
              <w:rPr>
                <w:rFonts w:asciiTheme="minorHAnsi" w:hAnsiTheme="minorHAnsi"/>
                <w:sz w:val="16"/>
                <w:szCs w:val="16"/>
              </w:rPr>
              <w:t xml:space="preserve">Nil reportable environmental incidents </w:t>
            </w:r>
          </w:p>
        </w:tc>
      </w:tr>
      <w:tr w:rsidR="00EC4FF6" w:rsidRPr="005F4B66" w14:paraId="3E2A06DE" w14:textId="77777777" w:rsidTr="00EC4FF6">
        <w:tc>
          <w:tcPr>
            <w:tcW w:w="2127" w:type="dxa"/>
          </w:tcPr>
          <w:p w14:paraId="3E2A06D1" w14:textId="77777777" w:rsidR="00EC4FF6" w:rsidRPr="005F4B66" w:rsidRDefault="00EC4FF6" w:rsidP="00EC4FF6">
            <w:pPr>
              <w:pStyle w:val="Style2"/>
              <w:tabs>
                <w:tab w:val="clear" w:pos="567"/>
              </w:tabs>
              <w:ind w:left="0"/>
              <w:jc w:val="left"/>
              <w:rPr>
                <w:rFonts w:asciiTheme="minorHAnsi" w:hAnsiTheme="minorHAnsi"/>
                <w:sz w:val="16"/>
                <w:szCs w:val="16"/>
              </w:rPr>
            </w:pPr>
            <w:r w:rsidRPr="005F4B66">
              <w:rPr>
                <w:rFonts w:asciiTheme="minorHAnsi" w:hAnsiTheme="minorHAnsi"/>
                <w:sz w:val="16"/>
                <w:szCs w:val="16"/>
              </w:rPr>
              <w:lastRenderedPageBreak/>
              <w:t>Maintain strong environmental performance standards.</w:t>
            </w:r>
          </w:p>
        </w:tc>
        <w:tc>
          <w:tcPr>
            <w:tcW w:w="1984" w:type="dxa"/>
          </w:tcPr>
          <w:p w14:paraId="3E2A06D2" w14:textId="4FBEC0B0" w:rsidR="00EC4FF6" w:rsidRPr="005F4B66" w:rsidRDefault="00FC2748" w:rsidP="00EC4FF6">
            <w:pPr>
              <w:pStyle w:val="Style2"/>
              <w:tabs>
                <w:tab w:val="clear" w:pos="567"/>
              </w:tabs>
              <w:ind w:left="0"/>
              <w:jc w:val="left"/>
              <w:rPr>
                <w:rFonts w:asciiTheme="minorHAnsi" w:hAnsiTheme="minorHAnsi"/>
                <w:sz w:val="16"/>
                <w:szCs w:val="16"/>
              </w:rPr>
            </w:pPr>
            <w:r w:rsidRPr="005F4B66">
              <w:rPr>
                <w:rFonts w:asciiTheme="minorHAnsi" w:hAnsiTheme="minorHAnsi"/>
                <w:sz w:val="16"/>
                <w:szCs w:val="16"/>
              </w:rPr>
              <w:t>SCEE-BS-HS-STR-0001</w:t>
            </w:r>
            <w:r w:rsidR="00EC4FF6" w:rsidRPr="005F4B66">
              <w:rPr>
                <w:rFonts w:asciiTheme="minorHAnsi" w:hAnsiTheme="minorHAnsi"/>
                <w:sz w:val="16"/>
                <w:szCs w:val="16"/>
              </w:rPr>
              <w:t xml:space="preserve"> Objectives and Targets</w:t>
            </w:r>
          </w:p>
          <w:p w14:paraId="3E2A06D3" w14:textId="63F3119A" w:rsidR="00EC4FF6" w:rsidRPr="005F4B66" w:rsidRDefault="00EC4FF6" w:rsidP="00EC4FF6">
            <w:pPr>
              <w:pStyle w:val="Style2"/>
              <w:tabs>
                <w:tab w:val="clear" w:pos="567"/>
              </w:tabs>
              <w:spacing w:before="0" w:after="0"/>
              <w:ind w:left="0"/>
              <w:jc w:val="left"/>
              <w:rPr>
                <w:rFonts w:asciiTheme="minorHAnsi" w:hAnsiTheme="minorHAnsi"/>
                <w:sz w:val="16"/>
                <w:szCs w:val="16"/>
              </w:rPr>
            </w:pPr>
            <w:r w:rsidRPr="005F4B66">
              <w:rPr>
                <w:rFonts w:asciiTheme="minorHAnsi" w:hAnsiTheme="minorHAnsi"/>
                <w:sz w:val="16"/>
                <w:szCs w:val="16"/>
              </w:rPr>
              <w:t xml:space="preserve">SCEE Project </w:t>
            </w:r>
            <w:r w:rsidR="00FC2748" w:rsidRPr="005F4B66">
              <w:rPr>
                <w:rFonts w:asciiTheme="minorHAnsi" w:hAnsiTheme="minorHAnsi"/>
                <w:sz w:val="16"/>
                <w:szCs w:val="16"/>
              </w:rPr>
              <w:t>HS</w:t>
            </w:r>
            <w:r w:rsidRPr="005F4B66">
              <w:rPr>
                <w:rFonts w:asciiTheme="minorHAnsi" w:hAnsiTheme="minorHAnsi"/>
                <w:sz w:val="16"/>
                <w:szCs w:val="16"/>
              </w:rPr>
              <w:t>EMP</w:t>
            </w:r>
          </w:p>
          <w:p w14:paraId="3E2A06D4" w14:textId="77777777" w:rsidR="00EC4FF6" w:rsidRPr="005F4B66" w:rsidRDefault="00EC4FF6" w:rsidP="00EC4FF6">
            <w:pPr>
              <w:pStyle w:val="Style2"/>
              <w:tabs>
                <w:tab w:val="clear" w:pos="567"/>
              </w:tabs>
              <w:spacing w:before="0" w:after="0"/>
              <w:ind w:left="0"/>
              <w:jc w:val="left"/>
              <w:rPr>
                <w:rFonts w:asciiTheme="minorHAnsi" w:hAnsiTheme="minorHAnsi"/>
                <w:sz w:val="16"/>
                <w:szCs w:val="16"/>
              </w:rPr>
            </w:pPr>
          </w:p>
          <w:p w14:paraId="3E2A06D5" w14:textId="7EF72FD6" w:rsidR="00EC4FF6" w:rsidRPr="005F4B66" w:rsidRDefault="00EC4FF6" w:rsidP="00EC4FF6">
            <w:pPr>
              <w:pStyle w:val="Style2"/>
              <w:tabs>
                <w:tab w:val="clear" w:pos="567"/>
              </w:tabs>
              <w:spacing w:before="0" w:after="0"/>
              <w:ind w:left="0"/>
              <w:jc w:val="left"/>
              <w:rPr>
                <w:rFonts w:asciiTheme="minorHAnsi" w:hAnsiTheme="minorHAnsi"/>
                <w:sz w:val="16"/>
                <w:szCs w:val="16"/>
              </w:rPr>
            </w:pPr>
            <w:r w:rsidRPr="005F4B66">
              <w:rPr>
                <w:rFonts w:asciiTheme="minorHAnsi" w:hAnsiTheme="minorHAnsi"/>
                <w:sz w:val="16"/>
                <w:szCs w:val="16"/>
              </w:rPr>
              <w:t xml:space="preserve">Client Project </w:t>
            </w:r>
            <w:r w:rsidR="00FC2748" w:rsidRPr="005F4B66">
              <w:rPr>
                <w:rFonts w:asciiTheme="minorHAnsi" w:hAnsiTheme="minorHAnsi"/>
                <w:sz w:val="16"/>
                <w:szCs w:val="16"/>
              </w:rPr>
              <w:t>HS</w:t>
            </w:r>
            <w:r w:rsidRPr="005F4B66">
              <w:rPr>
                <w:rFonts w:asciiTheme="minorHAnsi" w:hAnsiTheme="minorHAnsi"/>
                <w:sz w:val="16"/>
                <w:szCs w:val="16"/>
              </w:rPr>
              <w:t>EMP</w:t>
            </w:r>
          </w:p>
        </w:tc>
        <w:tc>
          <w:tcPr>
            <w:tcW w:w="2835" w:type="dxa"/>
          </w:tcPr>
          <w:p w14:paraId="3E2A06D6" w14:textId="77777777" w:rsidR="00EC4FF6" w:rsidRPr="005F4B66" w:rsidRDefault="00EC4FF6" w:rsidP="00EC4FF6">
            <w:pPr>
              <w:pStyle w:val="Style2"/>
              <w:tabs>
                <w:tab w:val="clear" w:pos="567"/>
              </w:tabs>
              <w:spacing w:after="0"/>
              <w:ind w:left="0"/>
              <w:jc w:val="left"/>
              <w:rPr>
                <w:rFonts w:asciiTheme="minorHAnsi" w:hAnsiTheme="minorHAnsi"/>
                <w:sz w:val="16"/>
                <w:szCs w:val="16"/>
              </w:rPr>
            </w:pPr>
            <w:r w:rsidRPr="005F4B66">
              <w:rPr>
                <w:rFonts w:asciiTheme="minorHAnsi" w:hAnsiTheme="minorHAnsi"/>
                <w:sz w:val="16"/>
                <w:szCs w:val="16"/>
              </w:rPr>
              <w:t>No. Environmental Toolbox Topics</w:t>
            </w:r>
          </w:p>
          <w:p w14:paraId="3E2A06D7" w14:textId="77777777" w:rsidR="00EC4FF6" w:rsidRPr="005F4B66" w:rsidRDefault="00EC4FF6" w:rsidP="00EC4FF6">
            <w:pPr>
              <w:pStyle w:val="Style2"/>
              <w:tabs>
                <w:tab w:val="clear" w:pos="567"/>
              </w:tabs>
              <w:spacing w:before="0" w:after="0"/>
              <w:ind w:left="0"/>
              <w:jc w:val="left"/>
              <w:rPr>
                <w:rFonts w:asciiTheme="minorHAnsi" w:hAnsiTheme="minorHAnsi"/>
                <w:sz w:val="16"/>
                <w:szCs w:val="16"/>
              </w:rPr>
            </w:pPr>
          </w:p>
          <w:p w14:paraId="3E2A06D8" w14:textId="784CD6E1" w:rsidR="00EC4FF6" w:rsidRDefault="00EC4FF6" w:rsidP="00FE1461">
            <w:pPr>
              <w:pStyle w:val="Style2"/>
              <w:tabs>
                <w:tab w:val="clear" w:pos="567"/>
              </w:tabs>
              <w:spacing w:before="0" w:after="0"/>
              <w:ind w:left="0"/>
              <w:jc w:val="left"/>
              <w:rPr>
                <w:rFonts w:asciiTheme="minorHAnsi" w:hAnsiTheme="minorHAnsi"/>
                <w:sz w:val="16"/>
                <w:szCs w:val="16"/>
              </w:rPr>
            </w:pPr>
            <w:r w:rsidRPr="005F4B66">
              <w:rPr>
                <w:rFonts w:asciiTheme="minorHAnsi" w:hAnsiTheme="minorHAnsi"/>
                <w:sz w:val="16"/>
                <w:szCs w:val="16"/>
              </w:rPr>
              <w:t xml:space="preserve">No. of SWMS / JHA’s with </w:t>
            </w:r>
            <w:r w:rsidR="00630404" w:rsidRPr="005F4B66">
              <w:rPr>
                <w:rFonts w:asciiTheme="minorHAnsi" w:hAnsiTheme="minorHAnsi"/>
                <w:sz w:val="16"/>
                <w:szCs w:val="16"/>
              </w:rPr>
              <w:t>environmental issues considered</w:t>
            </w:r>
          </w:p>
          <w:p w14:paraId="36DC68FB" w14:textId="77777777" w:rsidR="007F5130" w:rsidRPr="005F4B66" w:rsidRDefault="007F5130" w:rsidP="00FE1461">
            <w:pPr>
              <w:pStyle w:val="Style2"/>
              <w:tabs>
                <w:tab w:val="clear" w:pos="567"/>
              </w:tabs>
              <w:spacing w:before="0" w:after="0"/>
              <w:ind w:left="0"/>
              <w:jc w:val="left"/>
              <w:rPr>
                <w:rFonts w:asciiTheme="minorHAnsi" w:hAnsiTheme="minorHAnsi"/>
                <w:sz w:val="16"/>
                <w:szCs w:val="16"/>
              </w:rPr>
            </w:pPr>
          </w:p>
          <w:p w14:paraId="3E2A06D9" w14:textId="77777777" w:rsidR="00EC4FF6" w:rsidRPr="005F4B66" w:rsidRDefault="00EC4FF6" w:rsidP="00724E1B">
            <w:pPr>
              <w:pStyle w:val="Style2"/>
              <w:tabs>
                <w:tab w:val="clear" w:pos="567"/>
              </w:tabs>
              <w:spacing w:before="320"/>
              <w:ind w:left="0"/>
              <w:jc w:val="left"/>
              <w:rPr>
                <w:rFonts w:asciiTheme="minorHAnsi" w:hAnsiTheme="minorHAnsi"/>
                <w:sz w:val="16"/>
                <w:szCs w:val="16"/>
              </w:rPr>
            </w:pPr>
            <w:r w:rsidRPr="005F4B66">
              <w:rPr>
                <w:rFonts w:asciiTheme="minorHAnsi" w:hAnsiTheme="minorHAnsi"/>
                <w:sz w:val="16"/>
                <w:szCs w:val="16"/>
              </w:rPr>
              <w:t>No. environmental incidents reported</w:t>
            </w:r>
          </w:p>
        </w:tc>
        <w:tc>
          <w:tcPr>
            <w:tcW w:w="2410" w:type="dxa"/>
          </w:tcPr>
          <w:p w14:paraId="3E2A06DA" w14:textId="77777777" w:rsidR="00EC4FF6" w:rsidRPr="005F4B66" w:rsidRDefault="00EC4FF6" w:rsidP="00EC4FF6">
            <w:pPr>
              <w:pStyle w:val="Style2"/>
              <w:tabs>
                <w:tab w:val="clear" w:pos="567"/>
              </w:tabs>
              <w:spacing w:after="0"/>
              <w:ind w:left="0"/>
              <w:jc w:val="left"/>
              <w:rPr>
                <w:rFonts w:asciiTheme="minorHAnsi" w:hAnsiTheme="minorHAnsi"/>
                <w:sz w:val="16"/>
                <w:szCs w:val="16"/>
              </w:rPr>
            </w:pPr>
            <w:r w:rsidRPr="005F4B66">
              <w:rPr>
                <w:rFonts w:asciiTheme="minorHAnsi" w:hAnsiTheme="minorHAnsi"/>
                <w:sz w:val="16"/>
                <w:szCs w:val="16"/>
              </w:rPr>
              <w:t>2 x Environmental Toolboxes</w:t>
            </w:r>
          </w:p>
          <w:p w14:paraId="3E2A06DB" w14:textId="77777777" w:rsidR="00EC4FF6" w:rsidRPr="005F4B66" w:rsidRDefault="00EC4FF6" w:rsidP="00EC4FF6">
            <w:pPr>
              <w:pStyle w:val="Style2"/>
              <w:tabs>
                <w:tab w:val="clear" w:pos="567"/>
              </w:tabs>
              <w:spacing w:before="0" w:after="0"/>
              <w:ind w:left="0"/>
              <w:jc w:val="left"/>
              <w:rPr>
                <w:rFonts w:asciiTheme="minorHAnsi" w:hAnsiTheme="minorHAnsi"/>
                <w:sz w:val="16"/>
                <w:szCs w:val="16"/>
              </w:rPr>
            </w:pPr>
          </w:p>
          <w:p w14:paraId="411445B6" w14:textId="0A48E0A2" w:rsidR="000B6485" w:rsidRDefault="00EC4FF6" w:rsidP="000B6485">
            <w:pPr>
              <w:pStyle w:val="Style2"/>
              <w:tabs>
                <w:tab w:val="clear" w:pos="567"/>
              </w:tabs>
              <w:spacing w:before="0" w:after="0"/>
              <w:ind w:left="0"/>
              <w:jc w:val="left"/>
              <w:rPr>
                <w:rFonts w:asciiTheme="minorHAnsi" w:hAnsiTheme="minorHAnsi"/>
                <w:sz w:val="16"/>
                <w:szCs w:val="16"/>
              </w:rPr>
            </w:pPr>
            <w:r w:rsidRPr="005F4B66">
              <w:rPr>
                <w:rFonts w:asciiTheme="minorHAnsi" w:hAnsiTheme="minorHAnsi"/>
                <w:sz w:val="16"/>
                <w:szCs w:val="16"/>
              </w:rPr>
              <w:t>100% of SWMS/JHA’s with environmental issues</w:t>
            </w:r>
            <w:r w:rsidR="00630404" w:rsidRPr="005F4B66">
              <w:rPr>
                <w:rFonts w:asciiTheme="minorHAnsi" w:hAnsiTheme="minorHAnsi"/>
                <w:sz w:val="16"/>
                <w:szCs w:val="16"/>
              </w:rPr>
              <w:t>/controls</w:t>
            </w:r>
            <w:r w:rsidRPr="005F4B66">
              <w:rPr>
                <w:rFonts w:asciiTheme="minorHAnsi" w:hAnsiTheme="minorHAnsi"/>
                <w:sz w:val="16"/>
                <w:szCs w:val="16"/>
              </w:rPr>
              <w:t xml:space="preserve"> included.</w:t>
            </w:r>
          </w:p>
          <w:p w14:paraId="28DE6EC9" w14:textId="77777777" w:rsidR="007F5130" w:rsidRPr="005F4B66" w:rsidRDefault="007F5130" w:rsidP="000B6485">
            <w:pPr>
              <w:pStyle w:val="Style2"/>
              <w:tabs>
                <w:tab w:val="clear" w:pos="567"/>
              </w:tabs>
              <w:spacing w:before="0" w:after="0"/>
              <w:ind w:left="0"/>
              <w:jc w:val="left"/>
              <w:rPr>
                <w:rFonts w:asciiTheme="minorHAnsi" w:hAnsiTheme="minorHAnsi"/>
                <w:sz w:val="16"/>
                <w:szCs w:val="16"/>
              </w:rPr>
            </w:pPr>
          </w:p>
          <w:p w14:paraId="3E2A06DD" w14:textId="41C324D1" w:rsidR="00EC4FF6" w:rsidRPr="005F4B66" w:rsidRDefault="00812617" w:rsidP="000B6485">
            <w:pPr>
              <w:pStyle w:val="Style2"/>
              <w:tabs>
                <w:tab w:val="clear" w:pos="567"/>
              </w:tabs>
              <w:spacing w:before="0" w:after="0"/>
              <w:ind w:left="0"/>
              <w:jc w:val="left"/>
              <w:rPr>
                <w:rFonts w:asciiTheme="minorHAnsi" w:hAnsiTheme="minorHAnsi"/>
                <w:sz w:val="16"/>
                <w:szCs w:val="16"/>
              </w:rPr>
            </w:pPr>
            <w:r w:rsidRPr="005F4B66">
              <w:rPr>
                <w:rFonts w:asciiTheme="minorHAnsi" w:hAnsiTheme="minorHAnsi"/>
                <w:sz w:val="16"/>
                <w:szCs w:val="16"/>
              </w:rPr>
              <w:t>Nil</w:t>
            </w:r>
            <w:r w:rsidR="00EC4FF6" w:rsidRPr="005F4B66">
              <w:rPr>
                <w:rFonts w:asciiTheme="minorHAnsi" w:hAnsiTheme="minorHAnsi"/>
                <w:sz w:val="16"/>
                <w:szCs w:val="16"/>
              </w:rPr>
              <w:t xml:space="preserve"> </w:t>
            </w:r>
            <w:r w:rsidR="00630404" w:rsidRPr="005F4B66">
              <w:rPr>
                <w:rFonts w:asciiTheme="minorHAnsi" w:hAnsiTheme="minorHAnsi"/>
                <w:sz w:val="16"/>
                <w:szCs w:val="16"/>
              </w:rPr>
              <w:t xml:space="preserve">significant </w:t>
            </w:r>
            <w:r w:rsidR="00EC4FF6" w:rsidRPr="005F4B66">
              <w:rPr>
                <w:rFonts w:asciiTheme="minorHAnsi" w:hAnsiTheme="minorHAnsi"/>
                <w:sz w:val="16"/>
                <w:szCs w:val="16"/>
              </w:rPr>
              <w:t>environmental incidents</w:t>
            </w:r>
          </w:p>
        </w:tc>
      </w:tr>
    </w:tbl>
    <w:p w14:paraId="799AE2D8" w14:textId="77777777" w:rsidR="008376F7" w:rsidRPr="005F4B66" w:rsidRDefault="008376F7" w:rsidP="008376F7">
      <w:pPr>
        <w:pStyle w:val="Heading2Text"/>
        <w:spacing w:after="0"/>
        <w:ind w:left="426"/>
        <w:jc w:val="both"/>
      </w:pPr>
    </w:p>
    <w:p w14:paraId="3E2A06E0" w14:textId="21594AE4" w:rsidR="009D2215" w:rsidRPr="005F4B66" w:rsidRDefault="009D2215" w:rsidP="008F4476">
      <w:pPr>
        <w:pStyle w:val="Heading2Text"/>
        <w:ind w:left="426"/>
        <w:jc w:val="both"/>
      </w:pPr>
      <w:r w:rsidRPr="005F4B66">
        <w:t xml:space="preserve">SCEE </w:t>
      </w:r>
      <w:r w:rsidR="00D73C24" w:rsidRPr="005F4B66">
        <w:t xml:space="preserve">Executive Management </w:t>
      </w:r>
      <w:r w:rsidR="00EC4FF6" w:rsidRPr="005F4B66">
        <w:t>develops</w:t>
      </w:r>
      <w:r w:rsidR="00D73C24" w:rsidRPr="005F4B66">
        <w:t xml:space="preserve"> </w:t>
      </w:r>
      <w:r w:rsidR="003A55E9" w:rsidRPr="005F4B66">
        <w:t xml:space="preserve">and </w:t>
      </w:r>
      <w:r w:rsidR="00EC4FF6" w:rsidRPr="005F4B66">
        <w:t>endorses</w:t>
      </w:r>
      <w:r w:rsidR="00D73C24" w:rsidRPr="005F4B66">
        <w:t xml:space="preserve"> </w:t>
      </w:r>
      <w:r w:rsidRPr="005F4B66">
        <w:t xml:space="preserve">HSE </w:t>
      </w:r>
      <w:r w:rsidR="00812617" w:rsidRPr="005F4B66">
        <w:t>Objectives and T</w:t>
      </w:r>
      <w:r w:rsidRPr="005F4B66">
        <w:t>argets annually across the business</w:t>
      </w:r>
      <w:r w:rsidR="00D73C24" w:rsidRPr="005F4B66">
        <w:t xml:space="preserve"> to drive and improve HSE performance</w:t>
      </w:r>
      <w:r w:rsidRPr="005F4B66">
        <w:t xml:space="preserve">.  These are available on the SCEE Intranet and progress against these targets is </w:t>
      </w:r>
      <w:r w:rsidR="00EC4FF6" w:rsidRPr="005F4B66">
        <w:t xml:space="preserve">monitored and </w:t>
      </w:r>
      <w:r w:rsidRPr="005F4B66">
        <w:t>communicated periodically to site.</w:t>
      </w:r>
    </w:p>
    <w:p w14:paraId="3E2A06E1" w14:textId="1D91A55B" w:rsidR="00D73C24" w:rsidRPr="005F4B66" w:rsidRDefault="00D73C24" w:rsidP="004A2896">
      <w:pPr>
        <w:pStyle w:val="Heading2Reference"/>
        <w:ind w:left="0" w:firstLine="426"/>
        <w:jc w:val="both"/>
      </w:pPr>
      <w:r w:rsidRPr="005F4B66">
        <w:t>Refer:</w:t>
      </w:r>
      <w:r w:rsidRPr="005F4B66">
        <w:tab/>
      </w:r>
      <w:r w:rsidR="00510BAF" w:rsidRPr="005F4B66">
        <w:t>SCEE-BS-HS-STR-0001</w:t>
      </w:r>
      <w:r w:rsidR="00C23E38" w:rsidRPr="005F4B66">
        <w:t xml:space="preserve"> HSE</w:t>
      </w:r>
      <w:r w:rsidR="00812617" w:rsidRPr="005F4B66">
        <w:t xml:space="preserve"> Objectives and Targets </w:t>
      </w:r>
    </w:p>
    <w:p w14:paraId="3E2A06E2" w14:textId="77777777" w:rsidR="009D2215" w:rsidRPr="005F4B66" w:rsidRDefault="009D2215" w:rsidP="00291AD2">
      <w:pPr>
        <w:pStyle w:val="Heading1"/>
        <w:jc w:val="both"/>
      </w:pPr>
      <w:bookmarkStart w:id="289" w:name="_Toc403629947"/>
      <w:bookmarkStart w:id="290" w:name="_Toc403630647"/>
      <w:bookmarkStart w:id="291" w:name="_Toc403631418"/>
      <w:bookmarkStart w:id="292" w:name="_Toc403632318"/>
      <w:bookmarkStart w:id="293" w:name="_Toc403645366"/>
      <w:bookmarkStart w:id="294" w:name="_Toc403645814"/>
      <w:bookmarkStart w:id="295" w:name="_Toc403646603"/>
      <w:bookmarkStart w:id="296" w:name="_Toc403647376"/>
      <w:bookmarkStart w:id="297" w:name="_Toc403647824"/>
      <w:bookmarkStart w:id="298" w:name="_Toc404087992"/>
      <w:bookmarkStart w:id="299" w:name="_Toc404325594"/>
      <w:bookmarkStart w:id="300" w:name="_Toc404343681"/>
      <w:bookmarkStart w:id="301" w:name="_Toc404345793"/>
      <w:bookmarkStart w:id="302" w:name="_Toc403629948"/>
      <w:bookmarkStart w:id="303" w:name="_Toc403630648"/>
      <w:bookmarkStart w:id="304" w:name="_Toc403631419"/>
      <w:bookmarkStart w:id="305" w:name="_Toc403632319"/>
      <w:bookmarkStart w:id="306" w:name="_Toc403645367"/>
      <w:bookmarkStart w:id="307" w:name="_Toc403645815"/>
      <w:bookmarkStart w:id="308" w:name="_Toc403646604"/>
      <w:bookmarkStart w:id="309" w:name="_Toc403647377"/>
      <w:bookmarkStart w:id="310" w:name="_Toc403647825"/>
      <w:bookmarkStart w:id="311" w:name="_Toc404087993"/>
      <w:bookmarkStart w:id="312" w:name="_Toc404325595"/>
      <w:bookmarkStart w:id="313" w:name="_Toc404343682"/>
      <w:bookmarkStart w:id="314" w:name="_Toc404345794"/>
      <w:bookmarkStart w:id="315" w:name="_Toc403629949"/>
      <w:bookmarkStart w:id="316" w:name="_Toc403630649"/>
      <w:bookmarkStart w:id="317" w:name="_Toc403631420"/>
      <w:bookmarkStart w:id="318" w:name="_Toc403632320"/>
      <w:bookmarkStart w:id="319" w:name="_Toc403645368"/>
      <w:bookmarkStart w:id="320" w:name="_Toc403645816"/>
      <w:bookmarkStart w:id="321" w:name="_Toc403646605"/>
      <w:bookmarkStart w:id="322" w:name="_Toc403647378"/>
      <w:bookmarkStart w:id="323" w:name="_Toc403647826"/>
      <w:bookmarkStart w:id="324" w:name="_Toc404087994"/>
      <w:bookmarkStart w:id="325" w:name="_Toc404325596"/>
      <w:bookmarkStart w:id="326" w:name="_Toc404343683"/>
      <w:bookmarkStart w:id="327" w:name="_Toc404345795"/>
      <w:bookmarkStart w:id="328" w:name="_Toc403629950"/>
      <w:bookmarkStart w:id="329" w:name="_Toc403630650"/>
      <w:bookmarkStart w:id="330" w:name="_Toc403631421"/>
      <w:bookmarkStart w:id="331" w:name="_Toc403632321"/>
      <w:bookmarkStart w:id="332" w:name="_Toc403645369"/>
      <w:bookmarkStart w:id="333" w:name="_Toc403645817"/>
      <w:bookmarkStart w:id="334" w:name="_Toc403646606"/>
      <w:bookmarkStart w:id="335" w:name="_Toc403647379"/>
      <w:bookmarkStart w:id="336" w:name="_Toc403647827"/>
      <w:bookmarkStart w:id="337" w:name="_Toc404087995"/>
      <w:bookmarkStart w:id="338" w:name="_Toc404325597"/>
      <w:bookmarkStart w:id="339" w:name="_Toc404343684"/>
      <w:bookmarkStart w:id="340" w:name="_Toc404345796"/>
      <w:bookmarkStart w:id="341" w:name="_Toc403629951"/>
      <w:bookmarkStart w:id="342" w:name="_Toc403630651"/>
      <w:bookmarkStart w:id="343" w:name="_Toc403631422"/>
      <w:bookmarkStart w:id="344" w:name="_Toc403632322"/>
      <w:bookmarkStart w:id="345" w:name="_Toc403645370"/>
      <w:bookmarkStart w:id="346" w:name="_Toc403645818"/>
      <w:bookmarkStart w:id="347" w:name="_Toc403646607"/>
      <w:bookmarkStart w:id="348" w:name="_Toc403647380"/>
      <w:bookmarkStart w:id="349" w:name="_Toc403647828"/>
      <w:bookmarkStart w:id="350" w:name="_Toc404087996"/>
      <w:bookmarkStart w:id="351" w:name="_Toc404325598"/>
      <w:bookmarkStart w:id="352" w:name="_Toc404343685"/>
      <w:bookmarkStart w:id="353" w:name="_Toc404345797"/>
      <w:bookmarkStart w:id="354" w:name="_Toc403629952"/>
      <w:bookmarkStart w:id="355" w:name="_Toc403630652"/>
      <w:bookmarkStart w:id="356" w:name="_Toc403631423"/>
      <w:bookmarkStart w:id="357" w:name="_Toc403632323"/>
      <w:bookmarkStart w:id="358" w:name="_Toc403645371"/>
      <w:bookmarkStart w:id="359" w:name="_Toc403645819"/>
      <w:bookmarkStart w:id="360" w:name="_Toc403646608"/>
      <w:bookmarkStart w:id="361" w:name="_Toc403647381"/>
      <w:bookmarkStart w:id="362" w:name="_Toc403647829"/>
      <w:bookmarkStart w:id="363" w:name="_Toc404087997"/>
      <w:bookmarkStart w:id="364" w:name="_Toc404325599"/>
      <w:bookmarkStart w:id="365" w:name="_Toc404343686"/>
      <w:bookmarkStart w:id="366" w:name="_Toc404345798"/>
      <w:bookmarkStart w:id="367" w:name="_Toc403629953"/>
      <w:bookmarkStart w:id="368" w:name="_Toc403630653"/>
      <w:bookmarkStart w:id="369" w:name="_Toc403631424"/>
      <w:bookmarkStart w:id="370" w:name="_Toc403632324"/>
      <w:bookmarkStart w:id="371" w:name="_Toc403645372"/>
      <w:bookmarkStart w:id="372" w:name="_Toc403645820"/>
      <w:bookmarkStart w:id="373" w:name="_Toc403646609"/>
      <w:bookmarkStart w:id="374" w:name="_Toc403647382"/>
      <w:bookmarkStart w:id="375" w:name="_Toc403647830"/>
      <w:bookmarkStart w:id="376" w:name="_Toc404087998"/>
      <w:bookmarkStart w:id="377" w:name="_Toc404325600"/>
      <w:bookmarkStart w:id="378" w:name="_Toc404343687"/>
      <w:bookmarkStart w:id="379" w:name="_Toc404345799"/>
      <w:bookmarkStart w:id="380" w:name="_Toc227062739"/>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r w:rsidRPr="005F4B66">
        <w:t>Implementation</w:t>
      </w:r>
      <w:bookmarkEnd w:id="380"/>
    </w:p>
    <w:p w14:paraId="3E2A06E3" w14:textId="58A34586" w:rsidR="000353EF" w:rsidRPr="005F4B66" w:rsidRDefault="009D2215" w:rsidP="00291AD2">
      <w:pPr>
        <w:pStyle w:val="Heading1Text"/>
      </w:pPr>
      <w:r w:rsidRPr="005F4B66">
        <w:t xml:space="preserve">Project Management shall ensure all </w:t>
      </w:r>
      <w:r w:rsidR="00144202">
        <w:t>worker</w:t>
      </w:r>
      <w:r w:rsidRPr="005F4B66">
        <w:t xml:space="preserve">s are informed of their individual </w:t>
      </w:r>
      <w:r w:rsidR="00564087" w:rsidRPr="005F4B66">
        <w:t>responsibilities and</w:t>
      </w:r>
      <w:r w:rsidRPr="005F4B66">
        <w:t xml:space="preserve"> duties under th</w:t>
      </w:r>
      <w:r w:rsidR="00AB7F69" w:rsidRPr="005F4B66">
        <w:t>is</w:t>
      </w:r>
      <w:r w:rsidRPr="005F4B66">
        <w:t xml:space="preserve"> </w:t>
      </w:r>
      <w:r w:rsidR="00AB7F69" w:rsidRPr="005F4B66">
        <w:t>P</w:t>
      </w:r>
      <w:r w:rsidRPr="005F4B66">
        <w:t>lan</w:t>
      </w:r>
      <w:r w:rsidR="00AB7F69" w:rsidRPr="005F4B66">
        <w:t xml:space="preserve">. </w:t>
      </w:r>
      <w:r w:rsidR="000353EF" w:rsidRPr="005F4B66">
        <w:t xml:space="preserve">This shall form part of the formal induction program implemented on site. </w:t>
      </w:r>
    </w:p>
    <w:p w14:paraId="3E2A06E4" w14:textId="7AA9D48D" w:rsidR="00262579" w:rsidRDefault="00262579" w:rsidP="00291AD2">
      <w:pPr>
        <w:pStyle w:val="Heading1Text"/>
      </w:pPr>
      <w:r w:rsidRPr="005F4B66">
        <w:t xml:space="preserve">Key personnel </w:t>
      </w:r>
      <w:r w:rsidR="000353EF" w:rsidRPr="005F4B66">
        <w:t xml:space="preserve">shall </w:t>
      </w:r>
      <w:r w:rsidRPr="005F4B66">
        <w:t xml:space="preserve">sign responsibility statements to acknowledge </w:t>
      </w:r>
      <w:r w:rsidR="000353EF" w:rsidRPr="005F4B66">
        <w:t>an</w:t>
      </w:r>
      <w:r w:rsidRPr="005F4B66">
        <w:t xml:space="preserve"> understanding </w:t>
      </w:r>
      <w:r w:rsidR="000353EF" w:rsidRPr="005F4B66">
        <w:t>and commitment to t</w:t>
      </w:r>
      <w:r w:rsidRPr="005F4B66">
        <w:t xml:space="preserve">heir responsibilities under this </w:t>
      </w:r>
      <w:r w:rsidR="00057B15" w:rsidRPr="005F4B66">
        <w:t>HSEMP</w:t>
      </w:r>
      <w:r w:rsidRPr="005F4B66">
        <w:t xml:space="preserve">. Responsibility statements to be signed by key </w:t>
      </w:r>
      <w:r w:rsidR="00501DD9" w:rsidRPr="005F4B66">
        <w:t xml:space="preserve">project </w:t>
      </w:r>
      <w:r w:rsidRPr="005F4B66">
        <w:t xml:space="preserve">personnel are incorporated in this </w:t>
      </w:r>
      <w:r w:rsidR="00057B15" w:rsidRPr="005F4B66">
        <w:t>HSEMP</w:t>
      </w:r>
      <w:r w:rsidRPr="005F4B66">
        <w:t xml:space="preserve"> as Appendix A. </w:t>
      </w:r>
    </w:p>
    <w:p w14:paraId="3FDBE998" w14:textId="0EB783AD" w:rsidR="006C08A2" w:rsidRPr="005F4B66" w:rsidRDefault="006C08A2" w:rsidP="00291AD2">
      <w:pPr>
        <w:pStyle w:val="Heading1Text"/>
      </w:pPr>
      <w:r w:rsidRPr="006C08A2">
        <w:t>HSE Packs shall be established in the field containing relevant information for the project.  The packs as a minimum shall include the HSE Management Plan, CRAW, Relevant Procedures and Work Instructions.  These packs shall be located at each work front and made available to all SCEE workers and client when requested.</w:t>
      </w:r>
    </w:p>
    <w:p w14:paraId="7BDCE4A5" w14:textId="2BD696C1" w:rsidR="00FB719E" w:rsidRPr="005F4B66" w:rsidRDefault="006355EC" w:rsidP="00AD7848">
      <w:pPr>
        <w:pStyle w:val="Heading2Reference"/>
        <w:ind w:left="0" w:firstLine="426"/>
        <w:jc w:val="both"/>
      </w:pPr>
      <w:r w:rsidRPr="005F4B66">
        <w:t>Refer:</w:t>
      </w:r>
      <w:r w:rsidRPr="005F4B66">
        <w:tab/>
        <w:t xml:space="preserve">Appendix A </w:t>
      </w:r>
      <w:r w:rsidR="00B328E1" w:rsidRPr="005F4B66">
        <w:t xml:space="preserve">- Responsibility Statements </w:t>
      </w:r>
    </w:p>
    <w:p w14:paraId="3E2A06E6" w14:textId="77777777" w:rsidR="009D2215" w:rsidRPr="005F4B66" w:rsidRDefault="009D2215" w:rsidP="00291AD2">
      <w:pPr>
        <w:pStyle w:val="Heading2"/>
      </w:pPr>
      <w:bookmarkStart w:id="381" w:name="_Toc403629955"/>
      <w:bookmarkStart w:id="382" w:name="_Toc403630655"/>
      <w:bookmarkStart w:id="383" w:name="_Toc403631426"/>
      <w:bookmarkStart w:id="384" w:name="_Toc403632326"/>
      <w:bookmarkStart w:id="385" w:name="_Toc403645374"/>
      <w:bookmarkStart w:id="386" w:name="_Toc403645822"/>
      <w:bookmarkStart w:id="387" w:name="_Toc403646611"/>
      <w:bookmarkStart w:id="388" w:name="_Toc403647384"/>
      <w:bookmarkStart w:id="389" w:name="_Toc403647832"/>
      <w:bookmarkStart w:id="390" w:name="_Toc404088000"/>
      <w:bookmarkStart w:id="391" w:name="_Toc404325602"/>
      <w:bookmarkStart w:id="392" w:name="_Toc404343689"/>
      <w:bookmarkStart w:id="393" w:name="_Toc404345801"/>
      <w:bookmarkStart w:id="394" w:name="_Toc227062740"/>
      <w:bookmarkEnd w:id="381"/>
      <w:bookmarkEnd w:id="382"/>
      <w:bookmarkEnd w:id="383"/>
      <w:bookmarkEnd w:id="384"/>
      <w:bookmarkEnd w:id="385"/>
      <w:bookmarkEnd w:id="386"/>
      <w:bookmarkEnd w:id="387"/>
      <w:bookmarkEnd w:id="388"/>
      <w:bookmarkEnd w:id="389"/>
      <w:bookmarkEnd w:id="390"/>
      <w:bookmarkEnd w:id="391"/>
      <w:bookmarkEnd w:id="392"/>
      <w:bookmarkEnd w:id="393"/>
      <w:r w:rsidRPr="005F4B66">
        <w:t>Culture</w:t>
      </w:r>
      <w:bookmarkEnd w:id="394"/>
    </w:p>
    <w:p w14:paraId="3E2A06E7" w14:textId="77777777" w:rsidR="009D2215" w:rsidRPr="005F4B66" w:rsidRDefault="00812617" w:rsidP="007B48F4">
      <w:pPr>
        <w:pStyle w:val="Heading3Text"/>
        <w:ind w:left="1427"/>
        <w:jc w:val="both"/>
      </w:pPr>
      <w:r w:rsidRPr="005F4B66">
        <w:t>Project</w:t>
      </w:r>
      <w:r w:rsidR="009D2215" w:rsidRPr="005F4B66">
        <w:t xml:space="preserve"> Management will create and sustain a culture that supports the </w:t>
      </w:r>
      <w:r w:rsidR="006670A8" w:rsidRPr="005F4B66">
        <w:t xml:space="preserve">objectives of </w:t>
      </w:r>
      <w:r w:rsidR="004E1DAC" w:rsidRPr="005F4B66">
        <w:t xml:space="preserve">the </w:t>
      </w:r>
      <w:r w:rsidR="009D2215" w:rsidRPr="005F4B66">
        <w:t>H</w:t>
      </w:r>
      <w:r w:rsidR="003C6A92" w:rsidRPr="005F4B66">
        <w:t xml:space="preserve">ealth and Safety </w:t>
      </w:r>
      <w:r w:rsidR="009D2215" w:rsidRPr="005F4B66">
        <w:t>Management System (HSMS), based on:</w:t>
      </w:r>
    </w:p>
    <w:p w14:paraId="3E2A06E8" w14:textId="77777777" w:rsidR="009D2215" w:rsidRPr="005F4B66" w:rsidRDefault="009D2215" w:rsidP="007B48F4">
      <w:pPr>
        <w:pStyle w:val="Heading3Bulletts"/>
        <w:numPr>
          <w:ilvl w:val="0"/>
          <w:numId w:val="7"/>
        </w:numPr>
        <w:ind w:left="1800"/>
        <w:jc w:val="both"/>
      </w:pPr>
      <w:r w:rsidRPr="005F4B66">
        <w:t>A belief in the company’s desire to improve HSE performance</w:t>
      </w:r>
    </w:p>
    <w:p w14:paraId="3E2A06E9" w14:textId="77777777" w:rsidR="009D2215" w:rsidRPr="005F4B66" w:rsidRDefault="009D2215" w:rsidP="007B48F4">
      <w:pPr>
        <w:pStyle w:val="Heading3Bulletts"/>
        <w:numPr>
          <w:ilvl w:val="0"/>
          <w:numId w:val="7"/>
        </w:numPr>
        <w:ind w:left="1800"/>
        <w:jc w:val="both"/>
      </w:pPr>
      <w:r w:rsidRPr="005F4B66">
        <w:t>Motivation to improve personal HSE performance</w:t>
      </w:r>
    </w:p>
    <w:p w14:paraId="3E2A06EA" w14:textId="77777777" w:rsidR="009D2215" w:rsidRPr="005F4B66" w:rsidRDefault="009D2215" w:rsidP="007B48F4">
      <w:pPr>
        <w:pStyle w:val="Heading3Bulletts"/>
        <w:numPr>
          <w:ilvl w:val="0"/>
          <w:numId w:val="7"/>
        </w:numPr>
        <w:ind w:left="1800"/>
        <w:jc w:val="both"/>
      </w:pPr>
      <w:r w:rsidRPr="005F4B66">
        <w:t>Acceptance of individual responsibility and accountability for HSE performance</w:t>
      </w:r>
    </w:p>
    <w:p w14:paraId="3E2A06EB" w14:textId="5C7C3C8E" w:rsidR="009D2215" w:rsidRPr="005F4B66" w:rsidRDefault="009D2215" w:rsidP="007B48F4">
      <w:pPr>
        <w:pStyle w:val="Heading3Bulletts"/>
        <w:numPr>
          <w:ilvl w:val="0"/>
          <w:numId w:val="7"/>
        </w:numPr>
        <w:ind w:left="1800"/>
        <w:jc w:val="both"/>
      </w:pPr>
      <w:r w:rsidRPr="005F4B66">
        <w:t>Participation and involvement at all levels in HS</w:t>
      </w:r>
      <w:r w:rsidR="00291AD2" w:rsidRPr="005F4B66">
        <w:t>E</w:t>
      </w:r>
      <w:r w:rsidRPr="005F4B66">
        <w:t>MS development</w:t>
      </w:r>
    </w:p>
    <w:p w14:paraId="3E2A06EC" w14:textId="30EBADED" w:rsidR="009D2215" w:rsidRPr="005F4B66" w:rsidRDefault="009D2215" w:rsidP="007B48F4">
      <w:pPr>
        <w:pStyle w:val="Heading3Bulletts"/>
        <w:numPr>
          <w:ilvl w:val="0"/>
          <w:numId w:val="7"/>
        </w:numPr>
        <w:ind w:left="1800"/>
        <w:jc w:val="both"/>
      </w:pPr>
      <w:r w:rsidRPr="005F4B66">
        <w:t>A c</w:t>
      </w:r>
      <w:r w:rsidR="00B20985" w:rsidRPr="005F4B66">
        <w:t>ommitment to an effective HS</w:t>
      </w:r>
      <w:r w:rsidR="00291AD2" w:rsidRPr="005F4B66">
        <w:t>E</w:t>
      </w:r>
      <w:r w:rsidR="00B20985" w:rsidRPr="005F4B66">
        <w:t>MS</w:t>
      </w:r>
    </w:p>
    <w:p w14:paraId="3E2A06ED" w14:textId="77777777" w:rsidR="004C405A" w:rsidRPr="005F4B66" w:rsidRDefault="004C405A" w:rsidP="00291AD2">
      <w:pPr>
        <w:pStyle w:val="Heading3Bulletts"/>
        <w:numPr>
          <w:ilvl w:val="0"/>
          <w:numId w:val="0"/>
        </w:numPr>
        <w:ind w:left="1418"/>
        <w:jc w:val="both"/>
      </w:pPr>
    </w:p>
    <w:p w14:paraId="3E2A06EE" w14:textId="77777777" w:rsidR="004C405A" w:rsidRDefault="004C405A" w:rsidP="007B48F4">
      <w:pPr>
        <w:pStyle w:val="Heading2Text"/>
        <w:ind w:left="1427"/>
        <w:jc w:val="both"/>
      </w:pPr>
      <w:r w:rsidRPr="005F4B66">
        <w:t xml:space="preserve">The implementation of safety and health management on the project shall be in accordance with a fair and just approach. </w:t>
      </w:r>
      <w:r w:rsidR="00812617" w:rsidRPr="005F4B66">
        <w:t>A</w:t>
      </w:r>
      <w:r w:rsidRPr="005F4B66">
        <w:t>t risk behaviours are not to be tolerated and the proactive re-enforcement of positive behaviours shall be a focus on the project.</w:t>
      </w:r>
    </w:p>
    <w:p w14:paraId="798ACF0A" w14:textId="77777777" w:rsidR="00AF5C51" w:rsidRPr="005F4B66" w:rsidRDefault="00AF5C51" w:rsidP="007B48F4">
      <w:pPr>
        <w:pStyle w:val="Heading2Text"/>
        <w:ind w:left="1427"/>
        <w:jc w:val="both"/>
      </w:pPr>
    </w:p>
    <w:p w14:paraId="3E2A06EF" w14:textId="77777777" w:rsidR="004D5CEE" w:rsidRPr="005F4B66" w:rsidRDefault="004D5CEE" w:rsidP="00291AD2">
      <w:pPr>
        <w:pStyle w:val="Heading2"/>
      </w:pPr>
      <w:bookmarkStart w:id="395" w:name="_Toc227062741"/>
      <w:r w:rsidRPr="005F4B66">
        <w:lastRenderedPageBreak/>
        <w:t>Security</w:t>
      </w:r>
      <w:bookmarkEnd w:id="395"/>
    </w:p>
    <w:p w14:paraId="3E2A06F0" w14:textId="77777777" w:rsidR="004D5CEE" w:rsidRPr="005F4B66" w:rsidRDefault="004D5CEE" w:rsidP="007B48F4">
      <w:pPr>
        <w:pStyle w:val="Heading4Text"/>
        <w:ind w:left="1418" w:firstLine="9"/>
        <w:jc w:val="both"/>
      </w:pPr>
      <w:r w:rsidRPr="005F4B66">
        <w:t>SCEE Project Management shall implement a security program that consists of the following:</w:t>
      </w:r>
    </w:p>
    <w:p w14:paraId="3E2A06F1" w14:textId="7822B0C0" w:rsidR="004D5CEE" w:rsidRPr="005F4B66" w:rsidRDefault="004D5CEE" w:rsidP="007B48F4">
      <w:pPr>
        <w:pStyle w:val="Heading4Bulletts"/>
        <w:tabs>
          <w:tab w:val="clear" w:pos="1211"/>
        </w:tabs>
        <w:ind w:left="1800"/>
        <w:jc w:val="both"/>
      </w:pPr>
      <w:r w:rsidRPr="005F4B66">
        <w:t xml:space="preserve">Only nominated </w:t>
      </w:r>
      <w:r w:rsidR="00144202">
        <w:t>worker</w:t>
      </w:r>
      <w:r w:rsidRPr="005F4B66">
        <w:t>s (nominated by the Project Manager or designated persons) have access to office, storage areas and material and equipment sites</w:t>
      </w:r>
    </w:p>
    <w:p w14:paraId="3E2A06F2" w14:textId="77777777" w:rsidR="004D5CEE" w:rsidRPr="005F4B66" w:rsidRDefault="004D5CEE" w:rsidP="007B48F4">
      <w:pPr>
        <w:pStyle w:val="Heading4Bulletts"/>
        <w:tabs>
          <w:tab w:val="clear" w:pos="1211"/>
        </w:tabs>
        <w:ind w:left="1800"/>
        <w:jc w:val="both"/>
      </w:pPr>
      <w:r w:rsidRPr="005F4B66">
        <w:t>All offices, storage areas, material and equipment sites shall be kept locked after hours with keys issued to nominated persons</w:t>
      </w:r>
    </w:p>
    <w:p w14:paraId="3E2A06F3" w14:textId="77777777" w:rsidR="004D5CEE" w:rsidRPr="005F4B66" w:rsidRDefault="004D5CEE" w:rsidP="007B48F4">
      <w:pPr>
        <w:pStyle w:val="Heading4Bulletts"/>
        <w:tabs>
          <w:tab w:val="clear" w:pos="1211"/>
        </w:tabs>
        <w:ind w:left="1800"/>
        <w:jc w:val="both"/>
      </w:pPr>
      <w:r w:rsidRPr="005F4B66">
        <w:t>All personnel shall be made aware at their induction of the requirement to secure and return all plant equipment and materials to designated storage locations at the end of each workday</w:t>
      </w:r>
    </w:p>
    <w:p w14:paraId="3E2A06F4" w14:textId="77777777" w:rsidR="004D5CEE" w:rsidRPr="005F4B66" w:rsidRDefault="004D5CEE" w:rsidP="007B48F4">
      <w:pPr>
        <w:pStyle w:val="Heading4Bulletts"/>
        <w:tabs>
          <w:tab w:val="clear" w:pos="1211"/>
        </w:tabs>
        <w:ind w:left="1800"/>
        <w:jc w:val="both"/>
      </w:pPr>
      <w:r w:rsidRPr="005F4B66">
        <w:t xml:space="preserve">Supervisors shall ensure that there are no photographs taken of any part of the project that may conflict with legal obligations or requirements regarding the media or local community. </w:t>
      </w:r>
    </w:p>
    <w:p w14:paraId="3E2A06F5" w14:textId="77777777" w:rsidR="009D2215" w:rsidRPr="005F4B66" w:rsidRDefault="009D2215" w:rsidP="00291AD2">
      <w:pPr>
        <w:pStyle w:val="Heading2"/>
      </w:pPr>
      <w:bookmarkStart w:id="396" w:name="_Toc403629958"/>
      <w:bookmarkStart w:id="397" w:name="_Toc403630658"/>
      <w:bookmarkStart w:id="398" w:name="_Toc403631429"/>
      <w:bookmarkStart w:id="399" w:name="_Toc403632329"/>
      <w:bookmarkStart w:id="400" w:name="_Toc403645377"/>
      <w:bookmarkStart w:id="401" w:name="_Toc403645825"/>
      <w:bookmarkStart w:id="402" w:name="_Toc403646614"/>
      <w:bookmarkStart w:id="403" w:name="_Toc403647387"/>
      <w:bookmarkStart w:id="404" w:name="_Toc403647835"/>
      <w:bookmarkStart w:id="405" w:name="_Toc404088003"/>
      <w:bookmarkStart w:id="406" w:name="_Toc404325605"/>
      <w:bookmarkStart w:id="407" w:name="_Toc404343692"/>
      <w:bookmarkStart w:id="408" w:name="_Toc404345804"/>
      <w:bookmarkStart w:id="409" w:name="_Toc227062742"/>
      <w:bookmarkEnd w:id="396"/>
      <w:bookmarkEnd w:id="397"/>
      <w:bookmarkEnd w:id="398"/>
      <w:bookmarkEnd w:id="399"/>
      <w:bookmarkEnd w:id="400"/>
      <w:bookmarkEnd w:id="401"/>
      <w:bookmarkEnd w:id="402"/>
      <w:bookmarkEnd w:id="403"/>
      <w:bookmarkEnd w:id="404"/>
      <w:bookmarkEnd w:id="405"/>
      <w:bookmarkEnd w:id="406"/>
      <w:bookmarkEnd w:id="407"/>
      <w:bookmarkEnd w:id="408"/>
      <w:r w:rsidRPr="005F4B66">
        <w:t>Safety Requirements for Purchasing</w:t>
      </w:r>
      <w:bookmarkEnd w:id="409"/>
    </w:p>
    <w:p w14:paraId="3E2A06F6" w14:textId="13FE1737" w:rsidR="009D2215" w:rsidRPr="005F4B66" w:rsidRDefault="009D2215" w:rsidP="007B48F4">
      <w:pPr>
        <w:pStyle w:val="Heading3Text"/>
        <w:ind w:left="1427"/>
        <w:jc w:val="both"/>
      </w:pPr>
      <w:r w:rsidRPr="005F4B66">
        <w:t xml:space="preserve">Equipment and material specifications should be in place for all types of plant, </w:t>
      </w:r>
      <w:r w:rsidR="00410CCD" w:rsidRPr="005F4B66">
        <w:t>equipment,</w:t>
      </w:r>
      <w:r w:rsidRPr="005F4B66">
        <w:t xml:space="preserve"> and materials to ensure compliance with the relevant </w:t>
      </w:r>
      <w:r w:rsidR="004477B1" w:rsidRPr="005F4B66">
        <w:t xml:space="preserve">site and </w:t>
      </w:r>
      <w:r w:rsidRPr="005F4B66">
        <w:t>legislative requirements and good industry practice.</w:t>
      </w:r>
    </w:p>
    <w:p w14:paraId="3E2A06F7" w14:textId="77777777" w:rsidR="005C1B50" w:rsidRPr="005F4B66" w:rsidRDefault="004C405A" w:rsidP="007B48F4">
      <w:pPr>
        <w:pStyle w:val="Heading3Text"/>
        <w:ind w:left="1427"/>
        <w:jc w:val="both"/>
      </w:pPr>
      <w:r w:rsidRPr="005F4B66">
        <w:t>E</w:t>
      </w:r>
      <w:r w:rsidR="009D2215" w:rsidRPr="005F4B66">
        <w:t xml:space="preserve">quipment and material specifications </w:t>
      </w:r>
      <w:r w:rsidRPr="005F4B66">
        <w:t>shall be</w:t>
      </w:r>
      <w:r w:rsidR="009D2215" w:rsidRPr="005F4B66">
        <w:t xml:space="preserve"> clearly communicated to p</w:t>
      </w:r>
      <w:r w:rsidRPr="005F4B66">
        <w:t xml:space="preserve">rocurement </w:t>
      </w:r>
      <w:r w:rsidR="009D2215" w:rsidRPr="005F4B66">
        <w:t xml:space="preserve">personnel </w:t>
      </w:r>
      <w:r w:rsidR="005C1B50" w:rsidRPr="005F4B66">
        <w:t xml:space="preserve">to ensure </w:t>
      </w:r>
      <w:r w:rsidR="009D2215" w:rsidRPr="005F4B66">
        <w:t>that equipment and material purchases</w:t>
      </w:r>
      <w:r w:rsidR="005C1B50" w:rsidRPr="005F4B66">
        <w:t xml:space="preserve"> (including chemicals) satisfy </w:t>
      </w:r>
      <w:r w:rsidR="009D2215" w:rsidRPr="005F4B66">
        <w:t xml:space="preserve">  SCEE</w:t>
      </w:r>
      <w:r w:rsidR="005C1B50" w:rsidRPr="005F4B66">
        <w:t>, R</w:t>
      </w:r>
      <w:r w:rsidR="009D2215" w:rsidRPr="005F4B66">
        <w:t xml:space="preserve">egulatory and Client </w:t>
      </w:r>
      <w:r w:rsidR="005C1B50" w:rsidRPr="005F4B66">
        <w:t>specifications</w:t>
      </w:r>
      <w:r w:rsidR="009D2215" w:rsidRPr="005F4B66">
        <w:t xml:space="preserve">.  </w:t>
      </w:r>
      <w:r w:rsidR="005C1B50" w:rsidRPr="005F4B66">
        <w:t>Information concerning prohibited tools shall be provided to the procurement department.</w:t>
      </w:r>
    </w:p>
    <w:p w14:paraId="3E2A06F8" w14:textId="7C653F22" w:rsidR="009D2215" w:rsidRPr="005F4B66" w:rsidRDefault="009D2215" w:rsidP="007B48F4">
      <w:pPr>
        <w:pStyle w:val="Heading3Text"/>
        <w:ind w:left="1427"/>
        <w:jc w:val="both"/>
      </w:pPr>
      <w:r w:rsidRPr="005F4B66">
        <w:t xml:space="preserve">All chemicals that are purchased by SCEE must be approved by the Client before being used on site, have an </w:t>
      </w:r>
      <w:r w:rsidR="007066C0" w:rsidRPr="005F4B66">
        <w:t>up-to-date</w:t>
      </w:r>
      <w:r w:rsidRPr="005F4B66">
        <w:t xml:space="preserve"> </w:t>
      </w:r>
      <w:r w:rsidR="00AD1564" w:rsidRPr="005F4B66">
        <w:t>Safety Data Sheet (</w:t>
      </w:r>
      <w:r w:rsidRPr="005F4B66">
        <w:t>SDS</w:t>
      </w:r>
      <w:r w:rsidR="00AD1564" w:rsidRPr="005F4B66">
        <w:t>)</w:t>
      </w:r>
      <w:r w:rsidRPr="005F4B66">
        <w:t xml:space="preserve"> and be stored appropriately on site.  </w:t>
      </w:r>
    </w:p>
    <w:p w14:paraId="3E2A06F9" w14:textId="6ADF4DEF" w:rsidR="009D2215" w:rsidRPr="005F4B66" w:rsidRDefault="009D2215" w:rsidP="007B48F4">
      <w:pPr>
        <w:pStyle w:val="Heading3Text"/>
        <w:ind w:left="1427"/>
        <w:jc w:val="both"/>
      </w:pPr>
      <w:r w:rsidRPr="005F4B66">
        <w:t xml:space="preserve">Formal inspections of all equipment and materials </w:t>
      </w:r>
      <w:r w:rsidR="005C1B50" w:rsidRPr="005F4B66">
        <w:t xml:space="preserve">with the potential </w:t>
      </w:r>
      <w:r w:rsidRPr="005F4B66">
        <w:t xml:space="preserve">to impact </w:t>
      </w:r>
      <w:r w:rsidR="00144202">
        <w:t>worker</w:t>
      </w:r>
      <w:r w:rsidRPr="005F4B66">
        <w:t xml:space="preserve"> safety or health shall be conducted when it arrives at a project to check compliance against the purchasing specifications.  Where appropriate, consideration shall also be given to using alternative </w:t>
      </w:r>
      <w:r w:rsidR="005C1B50" w:rsidRPr="005F4B66">
        <w:t>equipment or materials</w:t>
      </w:r>
      <w:r w:rsidRPr="005F4B66">
        <w:t xml:space="preserve">, which are safer and less hazardous than those being currently used.  </w:t>
      </w:r>
    </w:p>
    <w:p w14:paraId="3A96BEF6" w14:textId="10379ABB" w:rsidR="00A11823" w:rsidRDefault="6BF2A763" w:rsidP="007B48F4">
      <w:pPr>
        <w:pStyle w:val="Heading3Text"/>
        <w:ind w:left="1427"/>
        <w:jc w:val="both"/>
        <w:rPr>
          <w:rFonts w:ascii="Calibri" w:hAnsi="Calibri" w:cs="Calibri"/>
          <w:color w:val="984806" w:themeColor="accent6" w:themeShade="80"/>
        </w:rPr>
      </w:pPr>
      <w:r w:rsidRPr="2FB2F147">
        <w:rPr>
          <w:rFonts w:ascii="Calibri" w:hAnsi="Calibri" w:cs="Calibri"/>
          <w:color w:val="984806" w:themeColor="accent6" w:themeShade="80"/>
        </w:rPr>
        <w:t>Refer:</w:t>
      </w:r>
      <w:r w:rsidR="00A11823">
        <w:tab/>
      </w:r>
      <w:r w:rsidRPr="2FB2F147">
        <w:rPr>
          <w:rFonts w:ascii="Calibri" w:hAnsi="Calibri" w:cs="Calibri"/>
          <w:color w:val="984806" w:themeColor="accent6" w:themeShade="80"/>
        </w:rPr>
        <w:t>RTIO-HSE-0101789 Contractor Management – Supply of Equipment and Materials</w:t>
      </w:r>
    </w:p>
    <w:p w14:paraId="3AB3071C" w14:textId="18D005F0" w:rsidR="00D108A8" w:rsidRPr="00D108A8" w:rsidRDefault="00D108A8" w:rsidP="00D108A8">
      <w:pPr>
        <w:rPr>
          <w:rFonts w:ascii="Calibri" w:hAnsi="Calibri" w:cs="Calibri"/>
          <w:color w:val="984806" w:themeColor="accent6" w:themeShade="80"/>
        </w:rPr>
      </w:pPr>
      <w:r>
        <w:rPr>
          <w:rFonts w:ascii="Calibri" w:hAnsi="Calibri" w:cs="Calibri"/>
          <w:color w:val="984806" w:themeColor="accent6" w:themeShade="80"/>
        </w:rPr>
        <w:br w:type="page"/>
      </w:r>
    </w:p>
    <w:p w14:paraId="3E2A06FB" w14:textId="1A1CEBC3" w:rsidR="009D2215" w:rsidRPr="005F4B66" w:rsidRDefault="009D2215" w:rsidP="00291AD2">
      <w:pPr>
        <w:pStyle w:val="Heading2"/>
      </w:pPr>
      <w:bookmarkStart w:id="410" w:name="_Toc403629960"/>
      <w:bookmarkStart w:id="411" w:name="_Toc403630660"/>
      <w:bookmarkStart w:id="412" w:name="_Toc403631431"/>
      <w:bookmarkStart w:id="413" w:name="_Toc403632331"/>
      <w:bookmarkStart w:id="414" w:name="_Toc403645379"/>
      <w:bookmarkStart w:id="415" w:name="_Toc403645827"/>
      <w:bookmarkStart w:id="416" w:name="_Toc403646616"/>
      <w:bookmarkStart w:id="417" w:name="_Toc403647389"/>
      <w:bookmarkStart w:id="418" w:name="_Toc403647837"/>
      <w:bookmarkStart w:id="419" w:name="_Toc404088005"/>
      <w:bookmarkStart w:id="420" w:name="_Toc404325607"/>
      <w:bookmarkStart w:id="421" w:name="_Toc404343694"/>
      <w:bookmarkStart w:id="422" w:name="_Toc404345806"/>
      <w:bookmarkStart w:id="423" w:name="_Toc227062743"/>
      <w:bookmarkEnd w:id="410"/>
      <w:bookmarkEnd w:id="411"/>
      <w:bookmarkEnd w:id="412"/>
      <w:bookmarkEnd w:id="413"/>
      <w:bookmarkEnd w:id="414"/>
      <w:bookmarkEnd w:id="415"/>
      <w:bookmarkEnd w:id="416"/>
      <w:bookmarkEnd w:id="417"/>
      <w:bookmarkEnd w:id="418"/>
      <w:bookmarkEnd w:id="419"/>
      <w:bookmarkEnd w:id="420"/>
      <w:bookmarkEnd w:id="421"/>
      <w:bookmarkEnd w:id="422"/>
      <w:r w:rsidRPr="005F4B66">
        <w:lastRenderedPageBreak/>
        <w:t>Registers</w:t>
      </w:r>
      <w:bookmarkEnd w:id="423"/>
    </w:p>
    <w:p w14:paraId="6907564B" w14:textId="77777777" w:rsidR="00100D07" w:rsidRDefault="00100D07" w:rsidP="00100D07">
      <w:pPr>
        <w:pStyle w:val="BodyText2"/>
        <w:spacing w:after="120"/>
        <w:ind w:left="1427"/>
        <w:rPr>
          <w:rFonts w:asciiTheme="minorHAnsi" w:eastAsiaTheme="minorHAnsi" w:hAnsiTheme="minorHAnsi" w:cstheme="minorBidi"/>
          <w:spacing w:val="0"/>
          <w:sz w:val="22"/>
          <w:szCs w:val="22"/>
        </w:rPr>
      </w:pPr>
      <w:bookmarkStart w:id="424" w:name="_Toc403629962"/>
      <w:bookmarkStart w:id="425" w:name="_Toc403630662"/>
      <w:bookmarkStart w:id="426" w:name="_Toc403631433"/>
      <w:bookmarkStart w:id="427" w:name="_Toc403632333"/>
      <w:bookmarkStart w:id="428" w:name="_Toc403645381"/>
      <w:bookmarkStart w:id="429" w:name="_Toc403645829"/>
      <w:bookmarkStart w:id="430" w:name="_Toc403646618"/>
      <w:bookmarkStart w:id="431" w:name="_Toc403647391"/>
      <w:bookmarkStart w:id="432" w:name="_Toc403647839"/>
      <w:bookmarkStart w:id="433" w:name="_Toc404088007"/>
      <w:bookmarkStart w:id="434" w:name="_Toc404325609"/>
      <w:bookmarkStart w:id="435" w:name="_Toc404343696"/>
      <w:bookmarkStart w:id="436" w:name="_Toc404345808"/>
      <w:bookmarkStart w:id="437" w:name="_Toc403629963"/>
      <w:bookmarkStart w:id="438" w:name="_Toc403630663"/>
      <w:bookmarkStart w:id="439" w:name="_Toc403631434"/>
      <w:bookmarkStart w:id="440" w:name="_Toc403632334"/>
      <w:bookmarkStart w:id="441" w:name="_Toc403645382"/>
      <w:bookmarkStart w:id="442" w:name="_Toc403645830"/>
      <w:bookmarkStart w:id="443" w:name="_Toc403646619"/>
      <w:bookmarkStart w:id="444" w:name="_Toc403647392"/>
      <w:bookmarkStart w:id="445" w:name="_Toc403647840"/>
      <w:bookmarkStart w:id="446" w:name="_Toc404088008"/>
      <w:bookmarkStart w:id="447" w:name="_Toc404325610"/>
      <w:bookmarkStart w:id="448" w:name="_Toc404343697"/>
      <w:bookmarkStart w:id="449" w:name="_Toc404345809"/>
      <w:bookmarkStart w:id="450" w:name="_Toc403629964"/>
      <w:bookmarkStart w:id="451" w:name="_Toc403630664"/>
      <w:bookmarkStart w:id="452" w:name="_Toc403631435"/>
      <w:bookmarkStart w:id="453" w:name="_Toc403632335"/>
      <w:bookmarkStart w:id="454" w:name="_Toc403645383"/>
      <w:bookmarkStart w:id="455" w:name="_Toc403645831"/>
      <w:bookmarkStart w:id="456" w:name="_Toc403646620"/>
      <w:bookmarkStart w:id="457" w:name="_Toc403647393"/>
      <w:bookmarkStart w:id="458" w:name="_Toc403647841"/>
      <w:bookmarkStart w:id="459" w:name="_Toc404088009"/>
      <w:bookmarkStart w:id="460" w:name="_Toc404325611"/>
      <w:bookmarkStart w:id="461" w:name="_Toc404343698"/>
      <w:bookmarkStart w:id="462" w:name="_Toc404345810"/>
      <w:bookmarkStart w:id="463" w:name="_Toc403629965"/>
      <w:bookmarkStart w:id="464" w:name="_Toc403630665"/>
      <w:bookmarkStart w:id="465" w:name="_Toc403631436"/>
      <w:bookmarkStart w:id="466" w:name="_Toc403632336"/>
      <w:bookmarkStart w:id="467" w:name="_Toc403645384"/>
      <w:bookmarkStart w:id="468" w:name="_Toc403645832"/>
      <w:bookmarkStart w:id="469" w:name="_Toc403646621"/>
      <w:bookmarkStart w:id="470" w:name="_Toc403647394"/>
      <w:bookmarkStart w:id="471" w:name="_Toc403647842"/>
      <w:bookmarkStart w:id="472" w:name="_Toc404088010"/>
      <w:bookmarkStart w:id="473" w:name="_Toc404325612"/>
      <w:bookmarkStart w:id="474" w:name="_Toc404343699"/>
      <w:bookmarkStart w:id="475" w:name="_Toc404345811"/>
      <w:bookmarkStart w:id="476" w:name="_Toc403629966"/>
      <w:bookmarkStart w:id="477" w:name="_Toc403630666"/>
      <w:bookmarkStart w:id="478" w:name="_Toc403631437"/>
      <w:bookmarkStart w:id="479" w:name="_Toc403632337"/>
      <w:bookmarkStart w:id="480" w:name="_Toc403645385"/>
      <w:bookmarkStart w:id="481" w:name="_Toc403645833"/>
      <w:bookmarkStart w:id="482" w:name="_Toc403646622"/>
      <w:bookmarkStart w:id="483" w:name="_Toc403647395"/>
      <w:bookmarkStart w:id="484" w:name="_Toc403647843"/>
      <w:bookmarkStart w:id="485" w:name="_Toc404088011"/>
      <w:bookmarkStart w:id="486" w:name="_Toc404325613"/>
      <w:bookmarkStart w:id="487" w:name="_Toc404343700"/>
      <w:bookmarkStart w:id="488" w:name="_Toc404345812"/>
      <w:bookmarkStart w:id="489" w:name="_Toc403629967"/>
      <w:bookmarkStart w:id="490" w:name="_Toc403630667"/>
      <w:bookmarkStart w:id="491" w:name="_Toc403631438"/>
      <w:bookmarkStart w:id="492" w:name="_Toc403632338"/>
      <w:bookmarkStart w:id="493" w:name="_Toc403645386"/>
      <w:bookmarkStart w:id="494" w:name="_Toc403645834"/>
      <w:bookmarkStart w:id="495" w:name="_Toc403646623"/>
      <w:bookmarkStart w:id="496" w:name="_Toc403647396"/>
      <w:bookmarkStart w:id="497" w:name="_Toc403647844"/>
      <w:bookmarkStart w:id="498" w:name="_Toc404088012"/>
      <w:bookmarkStart w:id="499" w:name="_Toc404325614"/>
      <w:bookmarkStart w:id="500" w:name="_Toc404343701"/>
      <w:bookmarkStart w:id="501" w:name="_Toc404345813"/>
      <w:bookmarkStart w:id="502" w:name="_Toc403629968"/>
      <w:bookmarkStart w:id="503" w:name="_Toc403630668"/>
      <w:bookmarkStart w:id="504" w:name="_Toc403631439"/>
      <w:bookmarkStart w:id="505" w:name="_Toc403632339"/>
      <w:bookmarkStart w:id="506" w:name="_Toc403645387"/>
      <w:bookmarkStart w:id="507" w:name="_Toc403645835"/>
      <w:bookmarkStart w:id="508" w:name="_Toc403646624"/>
      <w:bookmarkStart w:id="509" w:name="_Toc403647397"/>
      <w:bookmarkStart w:id="510" w:name="_Toc403647845"/>
      <w:bookmarkStart w:id="511" w:name="_Toc404088013"/>
      <w:bookmarkStart w:id="512" w:name="_Toc404325615"/>
      <w:bookmarkStart w:id="513" w:name="_Toc404343702"/>
      <w:bookmarkStart w:id="514" w:name="_Toc404345814"/>
      <w:bookmarkStart w:id="515" w:name="_Toc403629969"/>
      <w:bookmarkStart w:id="516" w:name="_Toc403630669"/>
      <w:bookmarkStart w:id="517" w:name="_Toc403631440"/>
      <w:bookmarkStart w:id="518" w:name="_Toc403632340"/>
      <w:bookmarkStart w:id="519" w:name="_Toc403645388"/>
      <w:bookmarkStart w:id="520" w:name="_Toc403645836"/>
      <w:bookmarkStart w:id="521" w:name="_Toc403646625"/>
      <w:bookmarkStart w:id="522" w:name="_Toc403647398"/>
      <w:bookmarkStart w:id="523" w:name="_Toc403647846"/>
      <w:bookmarkStart w:id="524" w:name="_Toc404088014"/>
      <w:bookmarkStart w:id="525" w:name="_Toc404325616"/>
      <w:bookmarkStart w:id="526" w:name="_Toc404343703"/>
      <w:bookmarkStart w:id="527" w:name="_Toc404345815"/>
      <w:bookmarkStart w:id="528" w:name="_Toc403629970"/>
      <w:bookmarkStart w:id="529" w:name="_Toc403630670"/>
      <w:bookmarkStart w:id="530" w:name="_Toc403631441"/>
      <w:bookmarkStart w:id="531" w:name="_Toc403632341"/>
      <w:bookmarkStart w:id="532" w:name="_Toc403645389"/>
      <w:bookmarkStart w:id="533" w:name="_Toc403645837"/>
      <w:bookmarkStart w:id="534" w:name="_Toc403646626"/>
      <w:bookmarkStart w:id="535" w:name="_Toc403647399"/>
      <w:bookmarkStart w:id="536" w:name="_Toc403647847"/>
      <w:bookmarkStart w:id="537" w:name="_Toc404088015"/>
      <w:bookmarkStart w:id="538" w:name="_Toc404325617"/>
      <w:bookmarkStart w:id="539" w:name="_Toc404343704"/>
      <w:bookmarkStart w:id="540" w:name="_Toc404345816"/>
      <w:bookmarkStart w:id="541" w:name="_Toc403629971"/>
      <w:bookmarkStart w:id="542" w:name="_Toc403630671"/>
      <w:bookmarkStart w:id="543" w:name="_Toc403631442"/>
      <w:bookmarkStart w:id="544" w:name="_Toc403632342"/>
      <w:bookmarkStart w:id="545" w:name="_Toc403645390"/>
      <w:bookmarkStart w:id="546" w:name="_Toc403645838"/>
      <w:bookmarkStart w:id="547" w:name="_Toc403646627"/>
      <w:bookmarkStart w:id="548" w:name="_Toc403647400"/>
      <w:bookmarkStart w:id="549" w:name="_Toc403647848"/>
      <w:bookmarkStart w:id="550" w:name="_Toc404088016"/>
      <w:bookmarkStart w:id="551" w:name="_Toc404325618"/>
      <w:bookmarkStart w:id="552" w:name="_Toc404343705"/>
      <w:bookmarkStart w:id="553" w:name="_Toc404345817"/>
      <w:bookmarkStart w:id="554" w:name="_Toc403629972"/>
      <w:bookmarkStart w:id="555" w:name="_Toc403630672"/>
      <w:bookmarkStart w:id="556" w:name="_Toc403631443"/>
      <w:bookmarkStart w:id="557" w:name="_Toc403632343"/>
      <w:bookmarkStart w:id="558" w:name="_Toc403645391"/>
      <w:bookmarkStart w:id="559" w:name="_Toc403645839"/>
      <w:bookmarkStart w:id="560" w:name="_Toc403646628"/>
      <w:bookmarkStart w:id="561" w:name="_Toc403647401"/>
      <w:bookmarkStart w:id="562" w:name="_Toc403647849"/>
      <w:bookmarkStart w:id="563" w:name="_Toc404088017"/>
      <w:bookmarkStart w:id="564" w:name="_Toc404325619"/>
      <w:bookmarkStart w:id="565" w:name="_Toc404343706"/>
      <w:bookmarkStart w:id="566" w:name="_Toc404345818"/>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r w:rsidRPr="00724E1B">
        <w:rPr>
          <w:rFonts w:asciiTheme="minorHAnsi" w:eastAsiaTheme="minorHAnsi" w:hAnsiTheme="minorHAnsi" w:cstheme="minorBidi"/>
          <w:spacing w:val="0"/>
          <w:sz w:val="22"/>
          <w:szCs w:val="22"/>
        </w:rPr>
        <w:t xml:space="preserve">Compliance registers </w:t>
      </w:r>
      <w:r w:rsidRPr="00A30629">
        <w:rPr>
          <w:rFonts w:asciiTheme="minorHAnsi" w:eastAsiaTheme="minorHAnsi" w:hAnsiTheme="minorHAnsi" w:cstheme="minorBidi"/>
          <w:spacing w:val="0"/>
          <w:sz w:val="22"/>
          <w:szCs w:val="22"/>
        </w:rPr>
        <w:t xml:space="preserve">shall be maintained </w:t>
      </w:r>
      <w:r w:rsidRPr="00724E1B">
        <w:rPr>
          <w:rFonts w:asciiTheme="minorHAnsi" w:eastAsiaTheme="minorHAnsi" w:hAnsiTheme="minorHAnsi" w:cstheme="minorBidi"/>
          <w:spacing w:val="0"/>
          <w:sz w:val="22"/>
          <w:szCs w:val="22"/>
        </w:rPr>
        <w:t xml:space="preserve">for all relevant activities in accordance with </w:t>
      </w:r>
      <w:r>
        <w:rPr>
          <w:rFonts w:asciiTheme="minorHAnsi" w:eastAsiaTheme="minorHAnsi" w:hAnsiTheme="minorHAnsi" w:cstheme="minorBidi"/>
          <w:spacing w:val="0"/>
          <w:sz w:val="22"/>
          <w:szCs w:val="22"/>
        </w:rPr>
        <w:t>applicable</w:t>
      </w:r>
      <w:r w:rsidRPr="00724E1B">
        <w:rPr>
          <w:rFonts w:asciiTheme="minorHAnsi" w:eastAsiaTheme="minorHAnsi" w:hAnsiTheme="minorHAnsi" w:cstheme="minorBidi"/>
          <w:spacing w:val="0"/>
          <w:sz w:val="22"/>
          <w:szCs w:val="22"/>
        </w:rPr>
        <w:t xml:space="preserve"> </w:t>
      </w:r>
      <w:r>
        <w:rPr>
          <w:rFonts w:asciiTheme="minorHAnsi" w:eastAsiaTheme="minorHAnsi" w:hAnsiTheme="minorHAnsi" w:cstheme="minorBidi"/>
          <w:spacing w:val="0"/>
          <w:sz w:val="22"/>
          <w:szCs w:val="22"/>
        </w:rPr>
        <w:t xml:space="preserve">health and safety legislation and site requirements. </w:t>
      </w:r>
    </w:p>
    <w:p w14:paraId="6CBE49D8" w14:textId="12875B56" w:rsidR="00100D07" w:rsidRPr="00724E1B" w:rsidRDefault="42FD99EE" w:rsidP="00100D07">
      <w:pPr>
        <w:pStyle w:val="BodyText2"/>
        <w:spacing w:after="120"/>
        <w:ind w:left="1427"/>
      </w:pPr>
      <w:r w:rsidRPr="2FB2F147">
        <w:rPr>
          <w:rFonts w:asciiTheme="minorHAnsi" w:eastAsiaTheme="minorEastAsia" w:hAnsiTheme="minorHAnsi" w:cstheme="minorBidi"/>
          <w:spacing w:val="0"/>
          <w:sz w:val="22"/>
          <w:szCs w:val="22"/>
        </w:rPr>
        <w:t xml:space="preserve">The below registers will be </w:t>
      </w:r>
      <w:r w:rsidRPr="2FB2F147">
        <w:rPr>
          <w:rFonts w:asciiTheme="minorHAnsi" w:eastAsiaTheme="minorEastAsia" w:hAnsiTheme="minorHAnsi" w:cstheme="minorBidi"/>
          <w:sz w:val="22"/>
          <w:szCs w:val="22"/>
        </w:rPr>
        <w:t xml:space="preserve">maintained in Stems </w:t>
      </w:r>
    </w:p>
    <w:tbl>
      <w:tblPr>
        <w:tblpPr w:leftFromText="180" w:rightFromText="180" w:vertAnchor="text" w:horzAnchor="page" w:tblpX="2573" w:tblpY="103"/>
        <w:tblW w:w="574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835"/>
        <w:gridCol w:w="2906"/>
      </w:tblGrid>
      <w:tr w:rsidR="00100D07" w:rsidRPr="00A30629" w14:paraId="50CC55EA" w14:textId="77777777" w:rsidTr="0061096D">
        <w:trPr>
          <w:trHeight w:val="495"/>
        </w:trPr>
        <w:tc>
          <w:tcPr>
            <w:tcW w:w="2835" w:type="dxa"/>
            <w:shd w:val="clear" w:color="auto" w:fill="000000"/>
            <w:vAlign w:val="center"/>
          </w:tcPr>
          <w:p w14:paraId="1512D548" w14:textId="77777777" w:rsidR="00100D07" w:rsidRPr="00A30629" w:rsidRDefault="00100D07" w:rsidP="0061096D">
            <w:pPr>
              <w:spacing w:after="0"/>
              <w:jc w:val="center"/>
              <w:rPr>
                <w:b/>
                <w:bCs/>
                <w:color w:val="FFFFFF"/>
                <w:sz w:val="16"/>
                <w:szCs w:val="16"/>
              </w:rPr>
            </w:pPr>
            <w:r w:rsidRPr="00A30629">
              <w:rPr>
                <w:b/>
                <w:bCs/>
                <w:color w:val="FFFFFF"/>
                <w:sz w:val="16"/>
                <w:szCs w:val="16"/>
              </w:rPr>
              <w:t>Register Name</w:t>
            </w:r>
          </w:p>
        </w:tc>
        <w:tc>
          <w:tcPr>
            <w:tcW w:w="2906" w:type="dxa"/>
            <w:shd w:val="clear" w:color="auto" w:fill="000000"/>
            <w:vAlign w:val="center"/>
          </w:tcPr>
          <w:p w14:paraId="0E8CF62A" w14:textId="77777777" w:rsidR="00100D07" w:rsidRPr="00A30629" w:rsidRDefault="00100D07" w:rsidP="0061096D">
            <w:pPr>
              <w:spacing w:after="0"/>
              <w:jc w:val="center"/>
              <w:rPr>
                <w:b/>
                <w:bCs/>
                <w:color w:val="FFFFFF"/>
                <w:sz w:val="16"/>
                <w:szCs w:val="16"/>
              </w:rPr>
            </w:pPr>
            <w:r w:rsidRPr="00A30629">
              <w:rPr>
                <w:b/>
                <w:bCs/>
                <w:color w:val="FFFFFF"/>
                <w:sz w:val="16"/>
                <w:szCs w:val="16"/>
              </w:rPr>
              <w:t>Comments</w:t>
            </w:r>
          </w:p>
        </w:tc>
      </w:tr>
      <w:tr w:rsidR="00100D07" w:rsidRPr="00A30629" w14:paraId="257168D2" w14:textId="77777777" w:rsidTr="0061096D">
        <w:trPr>
          <w:trHeight w:val="470"/>
        </w:trPr>
        <w:tc>
          <w:tcPr>
            <w:tcW w:w="2835" w:type="dxa"/>
            <w:vAlign w:val="center"/>
          </w:tcPr>
          <w:p w14:paraId="4A08D5BD" w14:textId="77777777" w:rsidR="00100D07" w:rsidRPr="00A30629" w:rsidRDefault="00100D07" w:rsidP="0061096D">
            <w:pPr>
              <w:spacing w:after="0"/>
              <w:rPr>
                <w:sz w:val="16"/>
                <w:szCs w:val="16"/>
              </w:rPr>
            </w:pPr>
            <w:r w:rsidRPr="00724E1B">
              <w:rPr>
                <w:sz w:val="16"/>
                <w:szCs w:val="16"/>
              </w:rPr>
              <w:t>Induction, Training and Competency</w:t>
            </w:r>
          </w:p>
        </w:tc>
        <w:tc>
          <w:tcPr>
            <w:tcW w:w="2906" w:type="dxa"/>
            <w:vAlign w:val="center"/>
          </w:tcPr>
          <w:p w14:paraId="4FFC846F" w14:textId="77777777" w:rsidR="00100D07" w:rsidRPr="0046137A" w:rsidRDefault="00100D07" w:rsidP="0061096D">
            <w:pPr>
              <w:spacing w:after="0"/>
              <w:jc w:val="center"/>
              <w:rPr>
                <w:color w:val="000000" w:themeColor="text1"/>
                <w:sz w:val="16"/>
                <w:szCs w:val="16"/>
              </w:rPr>
            </w:pPr>
            <w:r w:rsidRPr="00B70A02">
              <w:rPr>
                <w:sz w:val="16"/>
                <w:szCs w:val="16"/>
              </w:rPr>
              <w:t>Project Training Matrix</w:t>
            </w:r>
          </w:p>
        </w:tc>
      </w:tr>
      <w:tr w:rsidR="00100D07" w:rsidRPr="00A30629" w14:paraId="586C888C" w14:textId="77777777" w:rsidTr="0061096D">
        <w:trPr>
          <w:trHeight w:val="397"/>
        </w:trPr>
        <w:tc>
          <w:tcPr>
            <w:tcW w:w="2835" w:type="dxa"/>
            <w:vAlign w:val="center"/>
          </w:tcPr>
          <w:p w14:paraId="0ACF199B" w14:textId="77777777" w:rsidR="00100D07" w:rsidRPr="00D86335" w:rsidRDefault="00100D07" w:rsidP="0061096D">
            <w:pPr>
              <w:spacing w:after="0"/>
              <w:rPr>
                <w:iCs/>
                <w:sz w:val="16"/>
                <w:szCs w:val="16"/>
              </w:rPr>
            </w:pPr>
            <w:r w:rsidRPr="00D86335">
              <w:rPr>
                <w:iCs/>
                <w:sz w:val="16"/>
                <w:szCs w:val="16"/>
              </w:rPr>
              <w:t>Action</w:t>
            </w:r>
            <w:r>
              <w:rPr>
                <w:iCs/>
                <w:sz w:val="16"/>
                <w:szCs w:val="16"/>
              </w:rPr>
              <w:t>s</w:t>
            </w:r>
            <w:r w:rsidRPr="00D86335">
              <w:rPr>
                <w:iCs/>
                <w:sz w:val="16"/>
                <w:szCs w:val="16"/>
              </w:rPr>
              <w:t xml:space="preserve"> Register</w:t>
            </w:r>
          </w:p>
        </w:tc>
        <w:tc>
          <w:tcPr>
            <w:tcW w:w="2906" w:type="dxa"/>
            <w:vAlign w:val="center"/>
          </w:tcPr>
          <w:p w14:paraId="46161691" w14:textId="77777777" w:rsidR="00100D07" w:rsidRPr="00D86335" w:rsidRDefault="00100D07" w:rsidP="0061096D">
            <w:pPr>
              <w:spacing w:after="0"/>
              <w:jc w:val="center"/>
              <w:rPr>
                <w:iCs/>
                <w:sz w:val="16"/>
                <w:szCs w:val="16"/>
              </w:rPr>
            </w:pPr>
            <w:r w:rsidRPr="00D86335">
              <w:rPr>
                <w:iCs/>
                <w:sz w:val="16"/>
                <w:szCs w:val="16"/>
              </w:rPr>
              <w:t>Maintained in STEMS</w:t>
            </w:r>
          </w:p>
        </w:tc>
      </w:tr>
      <w:tr w:rsidR="00100D07" w:rsidRPr="00A30629" w14:paraId="1EE98D36" w14:textId="77777777" w:rsidTr="0061096D">
        <w:trPr>
          <w:trHeight w:val="397"/>
        </w:trPr>
        <w:tc>
          <w:tcPr>
            <w:tcW w:w="2835" w:type="dxa"/>
            <w:vAlign w:val="center"/>
          </w:tcPr>
          <w:p w14:paraId="56BF54D3" w14:textId="77777777" w:rsidR="00100D07" w:rsidRPr="00D86335" w:rsidRDefault="00100D07" w:rsidP="0061096D">
            <w:pPr>
              <w:spacing w:after="0"/>
              <w:rPr>
                <w:iCs/>
                <w:sz w:val="16"/>
                <w:szCs w:val="16"/>
              </w:rPr>
            </w:pPr>
            <w:r>
              <w:rPr>
                <w:iCs/>
                <w:sz w:val="16"/>
                <w:szCs w:val="16"/>
              </w:rPr>
              <w:t>Hazard Register</w:t>
            </w:r>
          </w:p>
        </w:tc>
        <w:tc>
          <w:tcPr>
            <w:tcW w:w="2906" w:type="dxa"/>
            <w:vAlign w:val="center"/>
          </w:tcPr>
          <w:p w14:paraId="0526070F" w14:textId="77777777" w:rsidR="00100D07" w:rsidRPr="00D86335" w:rsidRDefault="00100D07" w:rsidP="0061096D">
            <w:pPr>
              <w:spacing w:after="0"/>
              <w:jc w:val="center"/>
              <w:rPr>
                <w:iCs/>
                <w:sz w:val="16"/>
                <w:szCs w:val="16"/>
              </w:rPr>
            </w:pPr>
            <w:r w:rsidRPr="00D86335">
              <w:rPr>
                <w:iCs/>
                <w:sz w:val="16"/>
                <w:szCs w:val="16"/>
              </w:rPr>
              <w:t>Maintained in STEMS</w:t>
            </w:r>
          </w:p>
        </w:tc>
      </w:tr>
      <w:tr w:rsidR="00100D07" w:rsidRPr="00A30629" w14:paraId="6244C298" w14:textId="77777777" w:rsidTr="0061096D">
        <w:trPr>
          <w:trHeight w:val="397"/>
        </w:trPr>
        <w:tc>
          <w:tcPr>
            <w:tcW w:w="2835" w:type="dxa"/>
            <w:vAlign w:val="center"/>
          </w:tcPr>
          <w:p w14:paraId="00DB2464" w14:textId="77777777" w:rsidR="00100D07" w:rsidRPr="00D86335" w:rsidRDefault="00100D07" w:rsidP="0061096D">
            <w:pPr>
              <w:spacing w:after="0"/>
              <w:rPr>
                <w:iCs/>
                <w:sz w:val="16"/>
                <w:szCs w:val="16"/>
              </w:rPr>
            </w:pPr>
            <w:r w:rsidRPr="00D86335">
              <w:rPr>
                <w:iCs/>
                <w:sz w:val="16"/>
                <w:szCs w:val="16"/>
              </w:rPr>
              <w:t>Event Register</w:t>
            </w:r>
          </w:p>
        </w:tc>
        <w:tc>
          <w:tcPr>
            <w:tcW w:w="2906" w:type="dxa"/>
            <w:vAlign w:val="center"/>
          </w:tcPr>
          <w:p w14:paraId="720FC6A6" w14:textId="77777777" w:rsidR="00100D07" w:rsidRPr="00D86335" w:rsidRDefault="00100D07" w:rsidP="0061096D">
            <w:pPr>
              <w:spacing w:after="0"/>
              <w:jc w:val="center"/>
              <w:rPr>
                <w:iCs/>
                <w:sz w:val="16"/>
                <w:szCs w:val="16"/>
              </w:rPr>
            </w:pPr>
            <w:r w:rsidRPr="00D86335">
              <w:rPr>
                <w:iCs/>
                <w:sz w:val="16"/>
                <w:szCs w:val="16"/>
              </w:rPr>
              <w:t>Maintained in STEMS</w:t>
            </w:r>
          </w:p>
        </w:tc>
      </w:tr>
    </w:tbl>
    <w:p w14:paraId="19F6B711" w14:textId="0FFE7384" w:rsidR="00100D07" w:rsidRDefault="00100D07" w:rsidP="2FB2F147">
      <w:pPr>
        <w:pStyle w:val="Heading3Text"/>
        <w:spacing w:after="0"/>
        <w:ind w:left="0"/>
        <w:rPr>
          <w:i/>
          <w:iCs/>
          <w:sz w:val="16"/>
          <w:szCs w:val="16"/>
        </w:rPr>
      </w:pPr>
    </w:p>
    <w:p w14:paraId="18929B56" w14:textId="77777777" w:rsidR="00100D07" w:rsidRDefault="00100D07" w:rsidP="00100D07">
      <w:pPr>
        <w:pStyle w:val="Heading2Reference"/>
        <w:ind w:left="707" w:firstLine="720"/>
        <w:jc w:val="both"/>
      </w:pPr>
    </w:p>
    <w:p w14:paraId="11E3BC0B" w14:textId="77777777" w:rsidR="005A7733" w:rsidRDefault="005A7733" w:rsidP="00100D07">
      <w:pPr>
        <w:pStyle w:val="Heading2Reference"/>
        <w:ind w:left="707" w:firstLine="720"/>
        <w:jc w:val="both"/>
      </w:pPr>
    </w:p>
    <w:p w14:paraId="02E67BF8" w14:textId="77777777" w:rsidR="005A7733" w:rsidRDefault="005A7733" w:rsidP="00100D07">
      <w:pPr>
        <w:pStyle w:val="Heading2Reference"/>
        <w:ind w:left="707" w:firstLine="720"/>
        <w:jc w:val="both"/>
      </w:pPr>
    </w:p>
    <w:p w14:paraId="169FFC8E" w14:textId="77777777" w:rsidR="005A7733" w:rsidRDefault="005A7733" w:rsidP="00100D07">
      <w:pPr>
        <w:pStyle w:val="Heading2Reference"/>
        <w:ind w:left="707" w:firstLine="720"/>
        <w:jc w:val="both"/>
      </w:pPr>
    </w:p>
    <w:p w14:paraId="66CAFD0D" w14:textId="77777777" w:rsidR="005A7733" w:rsidRDefault="005A7733" w:rsidP="00100D07">
      <w:pPr>
        <w:pStyle w:val="Heading2Reference"/>
        <w:ind w:left="707" w:firstLine="720"/>
        <w:jc w:val="both"/>
      </w:pPr>
    </w:p>
    <w:p w14:paraId="79B1876D" w14:textId="77777777" w:rsidR="005A7733" w:rsidRDefault="005A7733" w:rsidP="00100D07">
      <w:pPr>
        <w:pStyle w:val="Heading2Reference"/>
        <w:ind w:left="707" w:firstLine="720"/>
        <w:jc w:val="both"/>
      </w:pPr>
    </w:p>
    <w:p w14:paraId="7FE1113E" w14:textId="77777777" w:rsidR="00D108A8" w:rsidRDefault="00D108A8" w:rsidP="00100D07">
      <w:pPr>
        <w:pStyle w:val="Heading2Reference"/>
        <w:ind w:left="707" w:firstLine="720"/>
        <w:jc w:val="both"/>
      </w:pPr>
    </w:p>
    <w:p w14:paraId="11DC7651" w14:textId="77777777" w:rsidR="00D108A8" w:rsidRDefault="00D108A8" w:rsidP="00100D07">
      <w:pPr>
        <w:pStyle w:val="Heading2Reference"/>
        <w:ind w:left="707" w:firstLine="720"/>
        <w:jc w:val="both"/>
      </w:pPr>
    </w:p>
    <w:p w14:paraId="76103502" w14:textId="77777777" w:rsidR="00D108A8" w:rsidRDefault="00D108A8" w:rsidP="00100D07">
      <w:pPr>
        <w:pStyle w:val="Heading2Reference"/>
        <w:ind w:left="707" w:firstLine="720"/>
        <w:jc w:val="both"/>
      </w:pPr>
    </w:p>
    <w:p w14:paraId="4B5DE6C4" w14:textId="145AC7D9" w:rsidR="00100D07" w:rsidRDefault="00100D07" w:rsidP="00100D07">
      <w:pPr>
        <w:pStyle w:val="Heading2Reference"/>
        <w:ind w:left="707" w:firstLine="720"/>
        <w:jc w:val="both"/>
      </w:pPr>
      <w:r>
        <w:t>Refer:</w:t>
      </w:r>
      <w:r>
        <w:tab/>
        <w:t xml:space="preserve">SCE-BS-HS-TEM-0065 SCEE Electrical Master HSE Registers </w:t>
      </w:r>
    </w:p>
    <w:p w14:paraId="3E2A0765" w14:textId="77777777" w:rsidR="009D2215" w:rsidRPr="005F4B66" w:rsidRDefault="009D2215" w:rsidP="00291AD2">
      <w:pPr>
        <w:pStyle w:val="Heading2"/>
      </w:pPr>
      <w:bookmarkStart w:id="567" w:name="_Toc227062744"/>
      <w:r w:rsidRPr="005F4B66">
        <w:t>Preventative Maintenance and Inspections</w:t>
      </w:r>
      <w:bookmarkEnd w:id="567"/>
    </w:p>
    <w:p w14:paraId="3E2A0766" w14:textId="3D490504" w:rsidR="009D2215" w:rsidRPr="005F4B66" w:rsidRDefault="0046137A" w:rsidP="007B48F4">
      <w:pPr>
        <w:pStyle w:val="Heading3Text"/>
        <w:ind w:left="1427"/>
        <w:jc w:val="both"/>
      </w:pPr>
      <w:r w:rsidRPr="005F4B66">
        <w:t>A</w:t>
      </w:r>
      <w:r w:rsidR="009D2215" w:rsidRPr="005F4B66">
        <w:t xml:space="preserve"> complete list of all mobile and portable plant on the Project </w:t>
      </w:r>
      <w:r w:rsidRPr="005F4B66">
        <w:t>will be maintained in</w:t>
      </w:r>
      <w:r w:rsidR="009D2215" w:rsidRPr="005F4B66">
        <w:t xml:space="preserve"> the </w:t>
      </w:r>
      <w:r w:rsidR="0063531B" w:rsidRPr="005F4B66">
        <w:t xml:space="preserve">SCEE </w:t>
      </w:r>
      <w:r w:rsidR="009D2215" w:rsidRPr="005F4B66">
        <w:t xml:space="preserve">asset management </w:t>
      </w:r>
      <w:r w:rsidR="0063531B" w:rsidRPr="005F4B66">
        <w:t>system</w:t>
      </w:r>
      <w:r w:rsidR="009D2215" w:rsidRPr="005F4B66">
        <w:t xml:space="preserve">. This list will form the basis of the formal maintenance log and </w:t>
      </w:r>
      <w:r w:rsidR="00697BFB" w:rsidRPr="005F4B66">
        <w:t>maintenance,</w:t>
      </w:r>
      <w:r w:rsidR="009D2215" w:rsidRPr="005F4B66">
        <w:t xml:space="preserve"> and inspections will be scheduled as a preventative measure for plant and vehicles. </w:t>
      </w:r>
    </w:p>
    <w:p w14:paraId="3E2A0767" w14:textId="1E21CA09" w:rsidR="009D2215" w:rsidRPr="005F4B66" w:rsidRDefault="009D2215" w:rsidP="007B48F4">
      <w:pPr>
        <w:pStyle w:val="Heading3Text"/>
        <w:ind w:left="1427"/>
        <w:jc w:val="both"/>
      </w:pPr>
      <w:r w:rsidRPr="005F4B66">
        <w:t xml:space="preserve">The maintenance system will be supported </w:t>
      </w:r>
      <w:r w:rsidR="00D108A8" w:rsidRPr="005F4B66">
        <w:t>daily</w:t>
      </w:r>
      <w:r w:rsidRPr="005F4B66">
        <w:t xml:space="preserve"> through the mandatory </w:t>
      </w:r>
      <w:r w:rsidR="005F3CE6" w:rsidRPr="005F4B66">
        <w:t>p</w:t>
      </w:r>
      <w:r w:rsidRPr="005F4B66">
        <w:t>re-</w:t>
      </w:r>
      <w:r w:rsidR="005F3CE6" w:rsidRPr="005F4B66">
        <w:t>s</w:t>
      </w:r>
      <w:r w:rsidRPr="005F4B66">
        <w:t>tart checks required to be completed by all operators. The overall preventative maintenance process is actioned through:</w:t>
      </w:r>
    </w:p>
    <w:p w14:paraId="3E2A0768" w14:textId="77777777" w:rsidR="009D2215" w:rsidRPr="005F4B66" w:rsidRDefault="009D2215" w:rsidP="007B48F4">
      <w:pPr>
        <w:pStyle w:val="Heading3Bulletts"/>
        <w:tabs>
          <w:tab w:val="clear" w:pos="1211"/>
        </w:tabs>
        <w:ind w:left="1800"/>
        <w:jc w:val="both"/>
      </w:pPr>
      <w:r w:rsidRPr="005F4B66">
        <w:t>Vehicle maintenance &amp; Inspections</w:t>
      </w:r>
    </w:p>
    <w:p w14:paraId="3E2A0769" w14:textId="01E3BA1F" w:rsidR="009D2215" w:rsidRPr="005F4B66" w:rsidRDefault="00BC16F3" w:rsidP="007B48F4">
      <w:pPr>
        <w:pStyle w:val="Heading3Bulletts"/>
        <w:tabs>
          <w:tab w:val="clear" w:pos="1211"/>
        </w:tabs>
        <w:ind w:left="1800"/>
        <w:jc w:val="both"/>
      </w:pPr>
      <w:r w:rsidRPr="005F4B66">
        <w:t>Plant maintenance</w:t>
      </w:r>
      <w:r w:rsidR="009D2215" w:rsidRPr="005F4B66">
        <w:t xml:space="preserve"> &amp; Inspections</w:t>
      </w:r>
    </w:p>
    <w:p w14:paraId="3E2A076A" w14:textId="77777777" w:rsidR="009D2215" w:rsidRPr="005F4B66" w:rsidRDefault="009D2215" w:rsidP="007B48F4">
      <w:pPr>
        <w:pStyle w:val="Heading3Bulletts"/>
        <w:tabs>
          <w:tab w:val="clear" w:pos="1211"/>
        </w:tabs>
        <w:ind w:left="1800"/>
        <w:jc w:val="both"/>
      </w:pPr>
      <w:r w:rsidRPr="005F4B66">
        <w:t>Quarterly Inspection and tagging of electrical, lifting equipment, ladders, harnesses and lanyards</w:t>
      </w:r>
    </w:p>
    <w:p w14:paraId="3E2A076B" w14:textId="77777777" w:rsidR="009D2215" w:rsidRPr="005F4B66" w:rsidRDefault="009D2215" w:rsidP="007B48F4">
      <w:pPr>
        <w:pStyle w:val="Heading3Bulletts"/>
        <w:tabs>
          <w:tab w:val="clear" w:pos="1211"/>
        </w:tabs>
        <w:ind w:left="1800"/>
        <w:jc w:val="both"/>
      </w:pPr>
      <w:r w:rsidRPr="005F4B66">
        <w:t>RCD Operational Checking</w:t>
      </w:r>
    </w:p>
    <w:p w14:paraId="3E2A076C" w14:textId="77777777" w:rsidR="009D2215" w:rsidRPr="005F4B66" w:rsidRDefault="009D2215" w:rsidP="007B48F4">
      <w:pPr>
        <w:pStyle w:val="Heading3Bulletts"/>
        <w:tabs>
          <w:tab w:val="clear" w:pos="1211"/>
        </w:tabs>
        <w:ind w:left="1800"/>
        <w:jc w:val="both"/>
      </w:pPr>
      <w:r w:rsidRPr="005F4B66">
        <w:t>Pre-start Checks on all vehicles, plant and equipment</w:t>
      </w:r>
    </w:p>
    <w:p w14:paraId="3E2A076D" w14:textId="77777777" w:rsidR="009D2215" w:rsidRPr="005F4B66" w:rsidRDefault="009D2215" w:rsidP="007B48F4">
      <w:pPr>
        <w:pStyle w:val="Heading3Bulletts"/>
        <w:tabs>
          <w:tab w:val="clear" w:pos="1211"/>
        </w:tabs>
        <w:ind w:left="1800"/>
        <w:jc w:val="both"/>
      </w:pPr>
      <w:r w:rsidRPr="005F4B66">
        <w:t>Fire Extinguisher audits</w:t>
      </w:r>
    </w:p>
    <w:p w14:paraId="3E2A076E" w14:textId="77777777" w:rsidR="009D2215" w:rsidRPr="005F4B66" w:rsidRDefault="009D2215" w:rsidP="007B48F4">
      <w:pPr>
        <w:pStyle w:val="Heading3Bulletts"/>
        <w:tabs>
          <w:tab w:val="clear" w:pos="1211"/>
        </w:tabs>
        <w:ind w:left="1800"/>
        <w:jc w:val="both"/>
      </w:pPr>
      <w:r w:rsidRPr="005F4B66">
        <w:t>Training needs analysis</w:t>
      </w:r>
    </w:p>
    <w:p w14:paraId="3E2A076F" w14:textId="77777777" w:rsidR="00DC3DC0" w:rsidRPr="005F4B66" w:rsidRDefault="00DC3DC0" w:rsidP="00291AD2">
      <w:pPr>
        <w:pStyle w:val="Heading3Bulletts"/>
        <w:numPr>
          <w:ilvl w:val="0"/>
          <w:numId w:val="0"/>
        </w:numPr>
        <w:ind w:left="1701"/>
        <w:jc w:val="both"/>
      </w:pPr>
    </w:p>
    <w:p w14:paraId="3E2A0770" w14:textId="55BE06AB" w:rsidR="009D2215" w:rsidRDefault="009D2215" w:rsidP="007B48F4">
      <w:pPr>
        <w:pStyle w:val="Heading3Text"/>
        <w:ind w:left="1440"/>
        <w:jc w:val="both"/>
      </w:pPr>
      <w:r w:rsidRPr="005F4B66">
        <w:t xml:space="preserve">Copies of all inspections are recorded in </w:t>
      </w:r>
      <w:r w:rsidR="0063531B" w:rsidRPr="005F4B66">
        <w:t>the asset management system</w:t>
      </w:r>
      <w:r w:rsidRPr="005F4B66">
        <w:t xml:space="preserve">, which the Site Manager </w:t>
      </w:r>
      <w:r w:rsidR="00FB49BD" w:rsidRPr="005F4B66">
        <w:t xml:space="preserve">and HSE Advisor </w:t>
      </w:r>
      <w:r w:rsidR="00D108A8" w:rsidRPr="005F4B66">
        <w:t>can review</w:t>
      </w:r>
      <w:r w:rsidRPr="005F4B66">
        <w:t xml:space="preserve"> at any time and, in collaboration with the site Supervisors, assess the upcoming impact of maintenance activities on the work activities and schedule according to priorities and legislative compliance.</w:t>
      </w:r>
    </w:p>
    <w:p w14:paraId="3E2A0771" w14:textId="77777777" w:rsidR="009D2215" w:rsidRPr="005F4B66" w:rsidRDefault="009D2215" w:rsidP="00564087">
      <w:pPr>
        <w:pStyle w:val="Heading2"/>
      </w:pPr>
      <w:bookmarkStart w:id="568" w:name="_Toc227062745"/>
      <w:r w:rsidRPr="005F4B66">
        <w:t>Subcontractors</w:t>
      </w:r>
      <w:bookmarkEnd w:id="568"/>
    </w:p>
    <w:p w14:paraId="3E2A0772" w14:textId="7349DCDF" w:rsidR="009D2215" w:rsidRPr="005F4B66" w:rsidRDefault="009D2215" w:rsidP="007B48F4">
      <w:pPr>
        <w:pStyle w:val="Heading3Text"/>
        <w:ind w:left="1440"/>
        <w:jc w:val="both"/>
      </w:pPr>
      <w:r w:rsidRPr="005F4B66">
        <w:t xml:space="preserve">In assessing and awarding subcontracts the SCEE Project Manager / Project </w:t>
      </w:r>
      <w:proofErr w:type="gramStart"/>
      <w:r w:rsidRPr="005F4B66">
        <w:t>Supervisor  shall</w:t>
      </w:r>
      <w:proofErr w:type="gramEnd"/>
      <w:r w:rsidRPr="005F4B66">
        <w:t xml:space="preserve"> consider all aspects of proposed work methods, materials and manpower to ensure that the </w:t>
      </w:r>
      <w:r w:rsidRPr="005F4B66">
        <w:lastRenderedPageBreak/>
        <w:t xml:space="preserve">subcontractor </w:t>
      </w:r>
      <w:proofErr w:type="gramStart"/>
      <w:r w:rsidRPr="005F4B66">
        <w:t>is capable of performing</w:t>
      </w:r>
      <w:proofErr w:type="gramEnd"/>
      <w:r w:rsidRPr="005F4B66">
        <w:t xml:space="preserve"> the work in a safe manner and without risk to its own </w:t>
      </w:r>
      <w:r w:rsidR="00144202">
        <w:t>worker</w:t>
      </w:r>
      <w:r w:rsidRPr="005F4B66">
        <w:t>s SCEE personnel or others on the project.</w:t>
      </w:r>
    </w:p>
    <w:p w14:paraId="3E2A0773" w14:textId="77777777" w:rsidR="009D2215" w:rsidRPr="005F4B66" w:rsidRDefault="009D2215" w:rsidP="007B48F4">
      <w:pPr>
        <w:pStyle w:val="Heading3Text"/>
        <w:ind w:firstLine="22"/>
        <w:jc w:val="both"/>
      </w:pPr>
      <w:r w:rsidRPr="005F4B66">
        <w:t>Subcontractors shall:</w:t>
      </w:r>
    </w:p>
    <w:p w14:paraId="3E2A0774" w14:textId="77777777" w:rsidR="009D2215" w:rsidRPr="005F4B66" w:rsidRDefault="009D2215" w:rsidP="007B48F4">
      <w:pPr>
        <w:pStyle w:val="Heading3Bulletts"/>
        <w:tabs>
          <w:tab w:val="clear" w:pos="1211"/>
        </w:tabs>
        <w:ind w:left="1800"/>
        <w:jc w:val="both"/>
      </w:pPr>
      <w:r w:rsidRPr="005F4B66">
        <w:t xml:space="preserve">Participate in the SCEE </w:t>
      </w:r>
      <w:r w:rsidR="0093544C" w:rsidRPr="005F4B66">
        <w:t xml:space="preserve">and client </w:t>
      </w:r>
      <w:r w:rsidRPr="005F4B66">
        <w:t>inductions prior to</w:t>
      </w:r>
      <w:r w:rsidR="00AD1564" w:rsidRPr="005F4B66">
        <w:t xml:space="preserve"> commencing work on the project</w:t>
      </w:r>
    </w:p>
    <w:p w14:paraId="3E2A0775" w14:textId="725E105B" w:rsidR="009D2215" w:rsidRPr="005F4B66" w:rsidRDefault="009D2215" w:rsidP="007B48F4">
      <w:pPr>
        <w:pStyle w:val="Heading3Bulletts"/>
        <w:tabs>
          <w:tab w:val="clear" w:pos="1211"/>
        </w:tabs>
        <w:ind w:left="1800"/>
        <w:jc w:val="both"/>
      </w:pPr>
      <w:r w:rsidRPr="005F4B66">
        <w:t xml:space="preserve">Provide copies of current insurances </w:t>
      </w:r>
      <w:r w:rsidR="0038458D" w:rsidRPr="005F4B66">
        <w:t>i.e.,</w:t>
      </w:r>
      <w:r w:rsidRPr="005F4B66">
        <w:t xml:space="preserve"> workers compensation, public liability, motor ve</w:t>
      </w:r>
      <w:r w:rsidR="00AD1564" w:rsidRPr="005F4B66">
        <w:t>hicle registration and licences</w:t>
      </w:r>
    </w:p>
    <w:p w14:paraId="3E2A0776" w14:textId="77777777" w:rsidR="009D2215" w:rsidRPr="005F4B66" w:rsidRDefault="009D2215" w:rsidP="007B48F4">
      <w:pPr>
        <w:pStyle w:val="Heading3Bulletts"/>
        <w:tabs>
          <w:tab w:val="clear" w:pos="1211"/>
        </w:tabs>
        <w:ind w:left="1800"/>
        <w:jc w:val="both"/>
      </w:pPr>
      <w:r w:rsidRPr="005F4B66">
        <w:t>Liaise with the SCEE Project Manager / Supervisor on all aspects of their work to ensure smooth integration and prevention of conflict with SCEE work p</w:t>
      </w:r>
      <w:r w:rsidR="00AD1564" w:rsidRPr="005F4B66">
        <w:t>ersonnel and any subcontractors</w:t>
      </w:r>
    </w:p>
    <w:p w14:paraId="3E2A0777" w14:textId="77777777" w:rsidR="009D2215" w:rsidRPr="005F4B66" w:rsidRDefault="009D2215" w:rsidP="007B48F4">
      <w:pPr>
        <w:pStyle w:val="Heading3Bulletts"/>
        <w:tabs>
          <w:tab w:val="clear" w:pos="1211"/>
        </w:tabs>
        <w:ind w:left="1800"/>
        <w:jc w:val="both"/>
      </w:pPr>
      <w:r w:rsidRPr="005F4B66">
        <w:t xml:space="preserve">Participate in </w:t>
      </w:r>
      <w:r w:rsidR="0093544C" w:rsidRPr="005F4B66">
        <w:t xml:space="preserve">Prestart and </w:t>
      </w:r>
      <w:r w:rsidRPr="005F4B66">
        <w:t xml:space="preserve">Toolbox meetings and any general </w:t>
      </w:r>
      <w:r w:rsidR="0093544C" w:rsidRPr="005F4B66">
        <w:t xml:space="preserve">HSE </w:t>
      </w:r>
      <w:r w:rsidRPr="005F4B66">
        <w:t>training conducted w</w:t>
      </w:r>
      <w:r w:rsidR="00AD1564" w:rsidRPr="005F4B66">
        <w:t xml:space="preserve">hile </w:t>
      </w:r>
      <w:r w:rsidR="00FB49BD" w:rsidRPr="005F4B66">
        <w:t xml:space="preserve">on the </w:t>
      </w:r>
      <w:r w:rsidR="00AD1564" w:rsidRPr="005F4B66">
        <w:t>project as applicable</w:t>
      </w:r>
    </w:p>
    <w:p w14:paraId="3E2A0778" w14:textId="77777777" w:rsidR="009D2215" w:rsidRPr="005F4B66" w:rsidRDefault="009D2215" w:rsidP="007B48F4">
      <w:pPr>
        <w:pStyle w:val="Heading3Bulletts"/>
        <w:tabs>
          <w:tab w:val="clear" w:pos="1211"/>
        </w:tabs>
        <w:ind w:left="1800"/>
        <w:jc w:val="both"/>
      </w:pPr>
      <w:r w:rsidRPr="005F4B66">
        <w:t xml:space="preserve">Provide </w:t>
      </w:r>
      <w:r w:rsidR="003C6A92" w:rsidRPr="005F4B66">
        <w:t>safety data sheets (</w:t>
      </w:r>
      <w:r w:rsidRPr="005F4B66">
        <w:t xml:space="preserve">SDS) for all chemicals and hazardous </w:t>
      </w:r>
      <w:r w:rsidR="00FB49BD" w:rsidRPr="005F4B66">
        <w:t>materi</w:t>
      </w:r>
      <w:r w:rsidR="0093544C" w:rsidRPr="005F4B66">
        <w:t>a</w:t>
      </w:r>
      <w:r w:rsidR="00FB49BD" w:rsidRPr="005F4B66">
        <w:t xml:space="preserve">ls </w:t>
      </w:r>
      <w:r w:rsidRPr="005F4B66">
        <w:t>it plans to use, discuss methods of storage, use training and safety precautions and obtain approval from the SCEE Project Manager / Project Supervisor before bringi</w:t>
      </w:r>
      <w:r w:rsidR="00AD1564" w:rsidRPr="005F4B66">
        <w:t xml:space="preserve">ng the </w:t>
      </w:r>
      <w:r w:rsidR="00FB49BD" w:rsidRPr="005F4B66">
        <w:t xml:space="preserve">material </w:t>
      </w:r>
      <w:r w:rsidR="00AD1564" w:rsidRPr="005F4B66">
        <w:t>onto the project</w:t>
      </w:r>
    </w:p>
    <w:p w14:paraId="3E2A0779" w14:textId="77777777" w:rsidR="009D2215" w:rsidRPr="005F4B66" w:rsidRDefault="009D2215" w:rsidP="007B48F4">
      <w:pPr>
        <w:pStyle w:val="Heading3Bulletts"/>
        <w:tabs>
          <w:tab w:val="clear" w:pos="1211"/>
        </w:tabs>
        <w:ind w:left="1800"/>
        <w:jc w:val="both"/>
      </w:pPr>
      <w:r w:rsidRPr="005F4B66">
        <w:t xml:space="preserve">Provide information on quantities of all hazardous </w:t>
      </w:r>
      <w:r w:rsidR="00FB49BD" w:rsidRPr="005F4B66">
        <w:t xml:space="preserve">materials </w:t>
      </w:r>
      <w:r w:rsidRPr="005F4B66">
        <w:t xml:space="preserve">on </w:t>
      </w:r>
      <w:r w:rsidR="00FB49BD" w:rsidRPr="005F4B66">
        <w:t>the</w:t>
      </w:r>
      <w:r w:rsidRPr="005F4B66">
        <w:t xml:space="preserve"> project site for inclusion in the SCEE </w:t>
      </w:r>
      <w:r w:rsidR="00AD1564" w:rsidRPr="005F4B66">
        <w:t>hazardous substance register</w:t>
      </w:r>
    </w:p>
    <w:p w14:paraId="3E2A077A" w14:textId="77777777" w:rsidR="0093544C" w:rsidRPr="005F4B66" w:rsidRDefault="009D2215" w:rsidP="007B48F4">
      <w:pPr>
        <w:pStyle w:val="Heading3Bulletts"/>
        <w:tabs>
          <w:tab w:val="clear" w:pos="1211"/>
        </w:tabs>
        <w:ind w:left="1800"/>
        <w:jc w:val="both"/>
      </w:pPr>
      <w:r w:rsidRPr="005F4B66">
        <w:t xml:space="preserve">Report all </w:t>
      </w:r>
      <w:r w:rsidR="00FB49BD" w:rsidRPr="005F4B66">
        <w:t xml:space="preserve">incidents </w:t>
      </w:r>
      <w:r w:rsidRPr="005F4B66">
        <w:t xml:space="preserve">to the SCEE Project Manager / Project Supervisor </w:t>
      </w:r>
    </w:p>
    <w:p w14:paraId="3E2A077B" w14:textId="77777777" w:rsidR="009D2215" w:rsidRPr="005F4B66" w:rsidRDefault="00FB49BD" w:rsidP="007B48F4">
      <w:pPr>
        <w:pStyle w:val="Heading3Bulletts"/>
        <w:tabs>
          <w:tab w:val="clear" w:pos="1211"/>
        </w:tabs>
        <w:ind w:left="1800"/>
        <w:jc w:val="both"/>
      </w:pPr>
      <w:r w:rsidRPr="005F4B66">
        <w:t>C</w:t>
      </w:r>
      <w:r w:rsidR="009D2215" w:rsidRPr="005F4B66">
        <w:t>ooperate with SCEE project team in all matters relating to safety and health and comply with all reasonable instructions from the SCEE Project Manager / Project Supervisor or</w:t>
      </w:r>
      <w:r w:rsidRPr="005F4B66">
        <w:t xml:space="preserve"> their</w:t>
      </w:r>
      <w:r w:rsidR="009D2215" w:rsidRPr="005F4B66">
        <w:t xml:space="preserve"> delegated representativ</w:t>
      </w:r>
      <w:r w:rsidR="00AD1564" w:rsidRPr="005F4B66">
        <w:t>e</w:t>
      </w:r>
    </w:p>
    <w:p w14:paraId="3E2A077C" w14:textId="60A17909" w:rsidR="009D2215" w:rsidRPr="005F4B66" w:rsidRDefault="009D2215" w:rsidP="007B48F4">
      <w:pPr>
        <w:pStyle w:val="Heading3Bulletts"/>
        <w:tabs>
          <w:tab w:val="clear" w:pos="1211"/>
        </w:tabs>
        <w:ind w:left="1800"/>
        <w:jc w:val="both"/>
      </w:pPr>
      <w:r w:rsidRPr="005F4B66">
        <w:t>Sign and abide by th</w:t>
      </w:r>
      <w:r w:rsidR="00AD1564" w:rsidRPr="005F4B66">
        <w:t>e SCEE sub-contractor agreement</w:t>
      </w:r>
    </w:p>
    <w:p w14:paraId="3E2A077D" w14:textId="77777777" w:rsidR="00FB49BD" w:rsidRPr="005F4B66" w:rsidRDefault="00FB49BD" w:rsidP="00291AD2">
      <w:pPr>
        <w:pStyle w:val="Heading3Bulletts"/>
        <w:numPr>
          <w:ilvl w:val="0"/>
          <w:numId w:val="0"/>
        </w:numPr>
        <w:ind w:left="1701"/>
        <w:jc w:val="both"/>
      </w:pPr>
    </w:p>
    <w:p w14:paraId="3E2A077E" w14:textId="15F99A63" w:rsidR="009D2215" w:rsidRPr="005F4B66" w:rsidRDefault="0093544C" w:rsidP="007B48F4">
      <w:pPr>
        <w:pStyle w:val="Heading3Bulletts"/>
        <w:numPr>
          <w:ilvl w:val="0"/>
          <w:numId w:val="0"/>
        </w:numPr>
        <w:ind w:left="1440"/>
        <w:jc w:val="both"/>
      </w:pPr>
      <w:r w:rsidRPr="005F4B66">
        <w:t>SCEE s</w:t>
      </w:r>
      <w:r w:rsidR="009D2215" w:rsidRPr="005F4B66">
        <w:t>ubcontractor</w:t>
      </w:r>
      <w:r w:rsidR="00E11428" w:rsidRPr="005F4B66">
        <w:t xml:space="preserve">s </w:t>
      </w:r>
      <w:r w:rsidRPr="005F4B66">
        <w:t>shall b</w:t>
      </w:r>
      <w:r w:rsidR="009D2215" w:rsidRPr="005F4B66">
        <w:t xml:space="preserve">e required to complete </w:t>
      </w:r>
      <w:r w:rsidRPr="005F4B66">
        <w:t xml:space="preserve">SCEE </w:t>
      </w:r>
      <w:r w:rsidR="009D2215" w:rsidRPr="005F4B66">
        <w:t xml:space="preserve">site </w:t>
      </w:r>
      <w:r w:rsidRPr="005F4B66">
        <w:t xml:space="preserve">specific </w:t>
      </w:r>
      <w:r w:rsidR="00AE5DF2" w:rsidRPr="005F4B66">
        <w:t>inductions,</w:t>
      </w:r>
      <w:r w:rsidRPr="005F4B66">
        <w:t xml:space="preserve"> and any client specified inductions prior to commencing </w:t>
      </w:r>
      <w:r w:rsidR="00AD1564" w:rsidRPr="005F4B66">
        <w:t>work on the project</w:t>
      </w:r>
      <w:r w:rsidRPr="005F4B66">
        <w:t xml:space="preserve">. </w:t>
      </w:r>
    </w:p>
    <w:p w14:paraId="734830FC" w14:textId="338C1A80" w:rsidR="008759C9" w:rsidRPr="005F4B66" w:rsidRDefault="008759C9" w:rsidP="007B48F4">
      <w:pPr>
        <w:pStyle w:val="Heading3Bulletts"/>
        <w:numPr>
          <w:ilvl w:val="0"/>
          <w:numId w:val="0"/>
        </w:numPr>
        <w:ind w:left="1440"/>
        <w:jc w:val="both"/>
      </w:pPr>
    </w:p>
    <w:p w14:paraId="20E16A28" w14:textId="447C559E" w:rsidR="008759C9" w:rsidRPr="005F4B66" w:rsidRDefault="008759C9" w:rsidP="007B48F4">
      <w:pPr>
        <w:pStyle w:val="Heading3Bulletts"/>
        <w:numPr>
          <w:ilvl w:val="0"/>
          <w:numId w:val="0"/>
        </w:numPr>
        <w:ind w:left="1440"/>
        <w:jc w:val="both"/>
      </w:pPr>
      <w:r w:rsidRPr="005F4B66">
        <w:t>SCEE will supervise all subcontractors being brought to site and will ensure they are non-working supervisor/s in accordance with the Department of Mines, Industry Regulation and Safety supervision guidelines.</w:t>
      </w:r>
    </w:p>
    <w:p w14:paraId="77D264FC" w14:textId="79FAAE06" w:rsidR="0009539A" w:rsidRPr="005F4B66" w:rsidRDefault="009D2215" w:rsidP="007B48F4">
      <w:pPr>
        <w:pStyle w:val="Heading3Reference"/>
        <w:spacing w:before="200"/>
        <w:ind w:firstLine="22"/>
        <w:jc w:val="both"/>
      </w:pPr>
      <w:r w:rsidRPr="005F4B66">
        <w:t>Refer:</w:t>
      </w:r>
      <w:r w:rsidRPr="005F4B66">
        <w:tab/>
      </w:r>
      <w:r w:rsidR="0009539A" w:rsidRPr="005F4B66">
        <w:t>SCEE-BS-PRO-PRO-0004 Supplier and Subcontractor Selection and Review</w:t>
      </w:r>
    </w:p>
    <w:p w14:paraId="5D790EE8" w14:textId="77777777" w:rsidR="0009539A" w:rsidRPr="005F4B66" w:rsidRDefault="0009539A" w:rsidP="0009539A">
      <w:pPr>
        <w:pStyle w:val="Heading3Reference"/>
        <w:ind w:left="2138" w:firstLine="22"/>
        <w:jc w:val="both"/>
      </w:pPr>
      <w:r w:rsidRPr="005F4B66">
        <w:t>SCEE-OP-OP-PRO-0010 Subcontractor Management</w:t>
      </w:r>
    </w:p>
    <w:p w14:paraId="083DC1C3" w14:textId="77777777" w:rsidR="0009539A" w:rsidRPr="005F4B66" w:rsidRDefault="0009539A" w:rsidP="0009539A">
      <w:pPr>
        <w:pStyle w:val="Heading3Reference"/>
        <w:ind w:left="2116" w:firstLine="44"/>
        <w:jc w:val="both"/>
      </w:pPr>
      <w:r w:rsidRPr="005F4B66">
        <w:t>SCEE-BS-PO-TEM-0017 Subcontractor Questionnaire</w:t>
      </w:r>
    </w:p>
    <w:p w14:paraId="3E2A0783" w14:textId="40722451" w:rsidR="009D2215" w:rsidRPr="005F4B66" w:rsidRDefault="0009539A" w:rsidP="0009539A">
      <w:pPr>
        <w:pStyle w:val="Heading3Reference"/>
        <w:ind w:left="2160"/>
        <w:jc w:val="both"/>
      </w:pPr>
      <w:r w:rsidRPr="005F4B66">
        <w:t xml:space="preserve">SCEE-OP-OP-LIS-0001 Subcontractor Management Checklist </w:t>
      </w:r>
      <w:r w:rsidR="009D2215" w:rsidRPr="005F4B66">
        <w:t>Structure and Responsibility</w:t>
      </w:r>
    </w:p>
    <w:p w14:paraId="3BE22355" w14:textId="62623317" w:rsidR="00FB719E" w:rsidRDefault="00F73706" w:rsidP="00AD7848">
      <w:pPr>
        <w:pStyle w:val="Heading3Reference"/>
        <w:ind w:left="2160"/>
        <w:jc w:val="both"/>
      </w:pPr>
      <w:r w:rsidRPr="005F4B66">
        <w:t>RTIO-HSE-0101789 Contractor Management – Supply of Equipment and Materials</w:t>
      </w:r>
    </w:p>
    <w:p w14:paraId="3E2A0784" w14:textId="77777777" w:rsidR="004102F0" w:rsidRPr="005F4B66" w:rsidRDefault="004102F0">
      <w:pPr>
        <w:pStyle w:val="Heading2"/>
      </w:pPr>
      <w:bookmarkStart w:id="569" w:name="_Toc227062746"/>
      <w:r w:rsidRPr="005F4B66">
        <w:t>HSE Management System Structure</w:t>
      </w:r>
      <w:bookmarkEnd w:id="569"/>
      <w:r w:rsidRPr="005F4B66">
        <w:t xml:space="preserve"> </w:t>
      </w:r>
    </w:p>
    <w:p w14:paraId="3E2A0785" w14:textId="7218BEE6" w:rsidR="00A47D41" w:rsidRDefault="00A47D41" w:rsidP="007B48F4">
      <w:pPr>
        <w:ind w:left="1440"/>
        <w:jc w:val="both"/>
      </w:pPr>
      <w:r w:rsidRPr="005F4B66">
        <w:t xml:space="preserve">SCEE’s HSE management system complies with the requirements of AS/NZ ISO 9001, AS/NZ ISO 14001 and AS/NZ </w:t>
      </w:r>
      <w:r w:rsidR="005758DC">
        <w:t>ISO 45001</w:t>
      </w:r>
      <w:r w:rsidRPr="005F4B66">
        <w:t xml:space="preserve">. The HSE Management System is hierarchical, where documentation is developed to have a relationship and support the requirements of the levels above. </w:t>
      </w:r>
    </w:p>
    <w:p w14:paraId="3E2A078D" w14:textId="29D69A47" w:rsidR="004102F0" w:rsidRDefault="00A47D41" w:rsidP="00724E1B">
      <w:pPr>
        <w:ind w:left="567"/>
      </w:pPr>
      <w:r w:rsidRPr="005F4B66">
        <w:t xml:space="preserve"> </w:t>
      </w:r>
    </w:p>
    <w:p w14:paraId="0333EF98" w14:textId="77777777" w:rsidR="004B577F" w:rsidRDefault="004B577F" w:rsidP="00724E1B">
      <w:pPr>
        <w:ind w:left="567"/>
      </w:pPr>
    </w:p>
    <w:p w14:paraId="4DCCA892" w14:textId="28E953C3" w:rsidR="00165D41" w:rsidRDefault="001D6097" w:rsidP="001D6097">
      <w:pPr>
        <w:tabs>
          <w:tab w:val="left" w:pos="1560"/>
        </w:tabs>
        <w:ind w:left="567"/>
      </w:pPr>
      <w:r w:rsidRPr="005F4B66">
        <w:rPr>
          <w:noProof/>
          <w:lang w:eastAsia="en-AU"/>
        </w:rPr>
        <w:drawing>
          <wp:anchor distT="0" distB="0" distL="114300" distR="114300" simplePos="0" relativeHeight="251658242" behindDoc="0" locked="0" layoutInCell="1" allowOverlap="1" wp14:anchorId="3E2A0C80" wp14:editId="1A3F1BA3">
            <wp:simplePos x="0" y="0"/>
            <wp:positionH relativeFrom="margin">
              <wp:align>center</wp:align>
            </wp:positionH>
            <wp:positionV relativeFrom="paragraph">
              <wp:posOffset>-224155</wp:posOffset>
            </wp:positionV>
            <wp:extent cx="3076827" cy="2066307"/>
            <wp:effectExtent l="0" t="0" r="9525" b="0"/>
            <wp:wrapNone/>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HSEMS Structure_001.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3076827" cy="2066307"/>
                    </a:xfrm>
                    <a:prstGeom prst="rect">
                      <a:avLst/>
                    </a:prstGeom>
                  </pic:spPr>
                </pic:pic>
              </a:graphicData>
            </a:graphic>
            <wp14:sizeRelH relativeFrom="page">
              <wp14:pctWidth>0</wp14:pctWidth>
            </wp14:sizeRelH>
            <wp14:sizeRelV relativeFrom="page">
              <wp14:pctHeight>0</wp14:pctHeight>
            </wp14:sizeRelV>
          </wp:anchor>
        </w:drawing>
      </w:r>
      <w:r>
        <w:tab/>
      </w:r>
    </w:p>
    <w:p w14:paraId="598BC303" w14:textId="5678A86A" w:rsidR="001D6097" w:rsidRDefault="001D6097" w:rsidP="001D6097">
      <w:pPr>
        <w:tabs>
          <w:tab w:val="left" w:pos="1560"/>
        </w:tabs>
        <w:ind w:left="567"/>
      </w:pPr>
    </w:p>
    <w:p w14:paraId="3A71133C" w14:textId="77777777" w:rsidR="001D6097" w:rsidRDefault="001D6097" w:rsidP="001D6097">
      <w:pPr>
        <w:tabs>
          <w:tab w:val="left" w:pos="1560"/>
        </w:tabs>
        <w:ind w:left="567"/>
      </w:pPr>
    </w:p>
    <w:p w14:paraId="7EABEBEC" w14:textId="16C081EA" w:rsidR="001D6097" w:rsidRDefault="001D6097" w:rsidP="001D6097">
      <w:pPr>
        <w:tabs>
          <w:tab w:val="left" w:pos="1560"/>
        </w:tabs>
        <w:ind w:left="567"/>
      </w:pPr>
    </w:p>
    <w:p w14:paraId="53A3FD3E" w14:textId="77777777" w:rsidR="001D6097" w:rsidRDefault="001D6097" w:rsidP="001D6097">
      <w:pPr>
        <w:tabs>
          <w:tab w:val="left" w:pos="1560"/>
        </w:tabs>
        <w:ind w:left="567"/>
      </w:pPr>
    </w:p>
    <w:p w14:paraId="37DFC109" w14:textId="77777777" w:rsidR="001D6097" w:rsidRDefault="001D6097" w:rsidP="001D6097">
      <w:pPr>
        <w:tabs>
          <w:tab w:val="left" w:pos="1560"/>
        </w:tabs>
        <w:ind w:left="567"/>
      </w:pPr>
    </w:p>
    <w:p w14:paraId="3E2A078E" w14:textId="19449D33" w:rsidR="00CD084D" w:rsidRPr="005F4B66" w:rsidRDefault="00CD084D" w:rsidP="00724E1B">
      <w:pPr>
        <w:pStyle w:val="Heading2"/>
      </w:pPr>
      <w:bookmarkStart w:id="570" w:name="_Toc227062747"/>
      <w:r w:rsidRPr="005F4B66">
        <w:t>Document and Data Control</w:t>
      </w:r>
      <w:bookmarkEnd w:id="570"/>
    </w:p>
    <w:p w14:paraId="3E2A078F" w14:textId="77777777" w:rsidR="00CD084D" w:rsidRPr="005F4B66" w:rsidRDefault="00CD084D" w:rsidP="00F73706">
      <w:pPr>
        <w:pStyle w:val="Heading2Text"/>
        <w:ind w:firstLine="447"/>
        <w:jc w:val="both"/>
      </w:pPr>
      <w:r w:rsidRPr="005F4B66">
        <w:t xml:space="preserve">All SCEE HSE documentation and support material can be accessed on the SCEE Intranet. </w:t>
      </w:r>
    </w:p>
    <w:p w14:paraId="3E2A0790" w14:textId="77777777" w:rsidR="00CD084D" w:rsidRPr="005F4B66" w:rsidRDefault="00CD084D" w:rsidP="00F73706">
      <w:pPr>
        <w:pStyle w:val="Heading2Text"/>
        <w:ind w:left="1440"/>
        <w:jc w:val="both"/>
      </w:pPr>
      <w:r w:rsidRPr="005F4B66">
        <w:t xml:space="preserve">All project documentation shall be established, recorded, controlled and maintained in accordance with SCEE Document and Data Control procedures. </w:t>
      </w:r>
    </w:p>
    <w:p w14:paraId="3E2A0791" w14:textId="1376E7F1" w:rsidR="00CD084D" w:rsidRPr="005F4B66" w:rsidRDefault="00CD084D" w:rsidP="00F73706">
      <w:pPr>
        <w:pStyle w:val="Heading2Text"/>
        <w:ind w:left="1440"/>
        <w:jc w:val="both"/>
      </w:pPr>
      <w:r w:rsidRPr="005F4B66">
        <w:t xml:space="preserve">The Project HSE Advisor is responsible for the management of HSE records and associated </w:t>
      </w:r>
      <w:r w:rsidR="00AE5DF2" w:rsidRPr="005F4B66">
        <w:t>documents,</w:t>
      </w:r>
      <w:r w:rsidRPr="005F4B66">
        <w:t xml:space="preserve"> and these documents shall be accessible for audit purposes. </w:t>
      </w:r>
    </w:p>
    <w:p w14:paraId="61F1E354" w14:textId="029DFDC1" w:rsidR="0009539A" w:rsidRDefault="00CD084D" w:rsidP="00F73706">
      <w:pPr>
        <w:pStyle w:val="Heading2Reference"/>
        <w:ind w:firstLine="447"/>
        <w:jc w:val="both"/>
      </w:pPr>
      <w:r w:rsidRPr="005F4B66">
        <w:t>Refer:</w:t>
      </w:r>
      <w:r w:rsidRPr="005F4B66">
        <w:tab/>
      </w:r>
      <w:r w:rsidR="00695B0C" w:rsidRPr="005F4B66">
        <w:t>SCEE-BS-PC-PRO-0010 Project Document and Data Control</w:t>
      </w:r>
    </w:p>
    <w:p w14:paraId="3E2A0793" w14:textId="3C36DCD3" w:rsidR="0012232F" w:rsidRPr="005F4B66" w:rsidRDefault="0012232F" w:rsidP="00F73706">
      <w:pPr>
        <w:pStyle w:val="Heading2"/>
      </w:pPr>
      <w:bookmarkStart w:id="571" w:name="_Toc227062748"/>
      <w:r w:rsidRPr="005F4B66">
        <w:t>Records and Records Management</w:t>
      </w:r>
      <w:bookmarkEnd w:id="571"/>
    </w:p>
    <w:p w14:paraId="3E2A0794" w14:textId="77777777" w:rsidR="0012232F" w:rsidRPr="005F4B66" w:rsidRDefault="0012232F" w:rsidP="00F73706">
      <w:pPr>
        <w:pStyle w:val="BodyText2"/>
        <w:spacing w:after="120"/>
        <w:ind w:left="1427"/>
        <w:rPr>
          <w:rFonts w:asciiTheme="minorHAnsi" w:hAnsiTheme="minorHAnsi"/>
          <w:sz w:val="22"/>
          <w:szCs w:val="22"/>
        </w:rPr>
      </w:pPr>
      <w:r w:rsidRPr="005F4B66">
        <w:rPr>
          <w:rFonts w:asciiTheme="minorHAnsi" w:hAnsiTheme="minorHAnsi"/>
          <w:sz w:val="22"/>
          <w:szCs w:val="22"/>
        </w:rPr>
        <w:tab/>
        <w:t>The Project Manager and Project HSE Advisor are responsible for the management of records and documents associated with HSE requirements and activities of the project.</w:t>
      </w:r>
    </w:p>
    <w:p w14:paraId="3E2A0795" w14:textId="7003FC6A" w:rsidR="0012232F" w:rsidRPr="005F4B66" w:rsidRDefault="0012232F" w:rsidP="00F73706">
      <w:pPr>
        <w:pStyle w:val="Heading3Text"/>
        <w:ind w:left="1427"/>
        <w:jc w:val="both"/>
      </w:pPr>
      <w:r w:rsidRPr="005F4B66">
        <w:t xml:space="preserve">Safety records shall be stored and maintained in such a way that they are readily retrievable for audit purposes and protected against damage, </w:t>
      </w:r>
      <w:r w:rsidR="00BC16F3" w:rsidRPr="005F4B66">
        <w:t>deterioration,</w:t>
      </w:r>
      <w:r w:rsidRPr="005F4B66">
        <w:t xml:space="preserve"> or loss. Records to be retained include, but should not be limited to the following:</w:t>
      </w:r>
    </w:p>
    <w:p w14:paraId="3E2A0796" w14:textId="77777777" w:rsidR="0012232F" w:rsidRPr="005F4B66" w:rsidRDefault="0012232F" w:rsidP="00F73706">
      <w:pPr>
        <w:pStyle w:val="Heading3Bulletts"/>
        <w:tabs>
          <w:tab w:val="clear" w:pos="1211"/>
        </w:tabs>
        <w:ind w:left="1843" w:hanging="403"/>
        <w:jc w:val="both"/>
      </w:pPr>
      <w:r w:rsidRPr="005F4B66">
        <w:t>Client Communications</w:t>
      </w:r>
    </w:p>
    <w:p w14:paraId="3E2A0797" w14:textId="77777777" w:rsidR="0012232F" w:rsidRPr="005F4B66" w:rsidRDefault="0012232F" w:rsidP="00F73706">
      <w:pPr>
        <w:pStyle w:val="Heading3Bulletts"/>
        <w:tabs>
          <w:tab w:val="clear" w:pos="1211"/>
        </w:tabs>
        <w:ind w:left="1843" w:hanging="403"/>
        <w:jc w:val="both"/>
      </w:pPr>
      <w:r w:rsidRPr="005F4B66">
        <w:t>Competency Records</w:t>
      </w:r>
    </w:p>
    <w:p w14:paraId="3E2A0798" w14:textId="77777777" w:rsidR="0012232F" w:rsidRPr="005F4B66" w:rsidRDefault="0012232F" w:rsidP="00F73706">
      <w:pPr>
        <w:pStyle w:val="Heading3Bulletts"/>
        <w:tabs>
          <w:tab w:val="clear" w:pos="1211"/>
        </w:tabs>
        <w:ind w:left="1843" w:hanging="403"/>
        <w:jc w:val="both"/>
      </w:pPr>
      <w:r w:rsidRPr="005F4B66">
        <w:t>HSE Meeting Minutes</w:t>
      </w:r>
    </w:p>
    <w:p w14:paraId="3E2A0799" w14:textId="77777777" w:rsidR="0012232F" w:rsidRPr="005F4B66" w:rsidRDefault="0012232F" w:rsidP="00F73706">
      <w:pPr>
        <w:pStyle w:val="Heading3Bulletts"/>
        <w:tabs>
          <w:tab w:val="clear" w:pos="1211"/>
        </w:tabs>
        <w:ind w:left="1843" w:hanging="403"/>
        <w:jc w:val="both"/>
      </w:pPr>
      <w:r w:rsidRPr="005F4B66">
        <w:t>Training Records</w:t>
      </w:r>
    </w:p>
    <w:p w14:paraId="3E2A079A" w14:textId="77777777" w:rsidR="0012232F" w:rsidRPr="005F4B66" w:rsidRDefault="0012232F" w:rsidP="00F73706">
      <w:pPr>
        <w:pStyle w:val="Heading3Bulletts"/>
        <w:tabs>
          <w:tab w:val="clear" w:pos="1211"/>
        </w:tabs>
        <w:ind w:left="1843" w:hanging="403"/>
        <w:jc w:val="both"/>
      </w:pPr>
      <w:r w:rsidRPr="005F4B66">
        <w:t xml:space="preserve">Incident Reports and Investigations </w:t>
      </w:r>
    </w:p>
    <w:p w14:paraId="3E2A079B" w14:textId="77777777" w:rsidR="0012232F" w:rsidRPr="005F4B66" w:rsidRDefault="0012232F" w:rsidP="00F73706">
      <w:pPr>
        <w:pStyle w:val="Heading3Bulletts"/>
        <w:tabs>
          <w:tab w:val="clear" w:pos="1211"/>
        </w:tabs>
        <w:ind w:left="1843" w:hanging="403"/>
        <w:jc w:val="both"/>
      </w:pPr>
      <w:r w:rsidRPr="005F4B66">
        <w:t>Workplace inspections</w:t>
      </w:r>
    </w:p>
    <w:p w14:paraId="3E2A079C" w14:textId="77777777" w:rsidR="0012232F" w:rsidRPr="005F4B66" w:rsidRDefault="0012232F" w:rsidP="00F73706">
      <w:pPr>
        <w:pStyle w:val="Heading3Bulletts"/>
        <w:tabs>
          <w:tab w:val="clear" w:pos="1211"/>
        </w:tabs>
        <w:ind w:left="1843" w:hanging="403"/>
        <w:jc w:val="both"/>
      </w:pPr>
      <w:r w:rsidRPr="005F4B66">
        <w:t xml:space="preserve">Plant &amp; Equipment inspections </w:t>
      </w:r>
    </w:p>
    <w:p w14:paraId="3E2A079D" w14:textId="77777777" w:rsidR="0012232F" w:rsidRPr="005F4B66" w:rsidRDefault="0012232F" w:rsidP="007B48F4">
      <w:pPr>
        <w:pStyle w:val="Heading3Bulletts"/>
        <w:tabs>
          <w:tab w:val="clear" w:pos="1211"/>
        </w:tabs>
        <w:ind w:left="1843" w:hanging="403"/>
        <w:jc w:val="both"/>
      </w:pPr>
      <w:r w:rsidRPr="005F4B66">
        <w:t xml:space="preserve">HSE Reports </w:t>
      </w:r>
    </w:p>
    <w:p w14:paraId="3E2A079E" w14:textId="77777777" w:rsidR="0012232F" w:rsidRPr="005F4B66" w:rsidRDefault="0012232F" w:rsidP="007B48F4">
      <w:pPr>
        <w:pStyle w:val="Heading3Bulletts"/>
        <w:tabs>
          <w:tab w:val="clear" w:pos="1211"/>
        </w:tabs>
        <w:ind w:left="1843" w:hanging="403"/>
        <w:jc w:val="both"/>
      </w:pPr>
      <w:r w:rsidRPr="005F4B66">
        <w:t>Permits / SWMS/ JHA’s</w:t>
      </w:r>
    </w:p>
    <w:p w14:paraId="3E2A079F" w14:textId="77777777" w:rsidR="0012232F" w:rsidRPr="005F4B66" w:rsidRDefault="0012232F" w:rsidP="007B48F4">
      <w:pPr>
        <w:pStyle w:val="Heading3Bulletts"/>
        <w:tabs>
          <w:tab w:val="clear" w:pos="1211"/>
        </w:tabs>
        <w:ind w:left="1843" w:hanging="403"/>
        <w:jc w:val="both"/>
      </w:pPr>
      <w:r w:rsidRPr="005F4B66">
        <w:t xml:space="preserve">Risk Assessments </w:t>
      </w:r>
    </w:p>
    <w:p w14:paraId="3E2A07A0" w14:textId="77777777" w:rsidR="0012232F" w:rsidRPr="005F4B66" w:rsidRDefault="0012232F" w:rsidP="007B48F4">
      <w:pPr>
        <w:pStyle w:val="Heading3Bulletts"/>
        <w:tabs>
          <w:tab w:val="clear" w:pos="1211"/>
        </w:tabs>
        <w:ind w:left="1843" w:hanging="403"/>
        <w:jc w:val="both"/>
      </w:pPr>
      <w:r w:rsidRPr="005F4B66">
        <w:t>Safety and Health Management Plans</w:t>
      </w:r>
    </w:p>
    <w:p w14:paraId="3E2A07A1" w14:textId="77777777" w:rsidR="0012232F" w:rsidRPr="005F4B66" w:rsidRDefault="0012232F" w:rsidP="007B48F4">
      <w:pPr>
        <w:pStyle w:val="Heading3Bulletts"/>
        <w:tabs>
          <w:tab w:val="clear" w:pos="1211"/>
        </w:tabs>
        <w:ind w:left="1843" w:hanging="403"/>
        <w:jc w:val="both"/>
      </w:pPr>
      <w:r w:rsidRPr="005F4B66">
        <w:t>Corrective action register</w:t>
      </w:r>
    </w:p>
    <w:p w14:paraId="3E2A07A2" w14:textId="77777777" w:rsidR="0012232F" w:rsidRPr="005F4B66" w:rsidRDefault="0012232F" w:rsidP="007B48F4">
      <w:pPr>
        <w:pStyle w:val="Heading3Bulletts"/>
        <w:tabs>
          <w:tab w:val="clear" w:pos="1211"/>
        </w:tabs>
        <w:ind w:left="1843" w:hanging="403"/>
        <w:jc w:val="both"/>
      </w:pPr>
      <w:r w:rsidRPr="005F4B66">
        <w:t xml:space="preserve">Audits </w:t>
      </w:r>
    </w:p>
    <w:p w14:paraId="0DDD7BBA" w14:textId="77777777" w:rsidR="001441CC" w:rsidRDefault="001441CC" w:rsidP="00291AD2">
      <w:pPr>
        <w:pStyle w:val="BodyText2"/>
        <w:spacing w:after="120"/>
        <w:ind w:left="1440"/>
        <w:rPr>
          <w:rFonts w:asciiTheme="minorHAnsi" w:hAnsiTheme="minorHAnsi"/>
          <w:sz w:val="22"/>
          <w:szCs w:val="22"/>
        </w:rPr>
      </w:pPr>
    </w:p>
    <w:p w14:paraId="3E2A07A4" w14:textId="52BBE8C4" w:rsidR="0012232F" w:rsidRPr="005F4B66" w:rsidRDefault="0012232F" w:rsidP="00291AD2">
      <w:pPr>
        <w:pStyle w:val="BodyText2"/>
        <w:spacing w:after="120"/>
        <w:ind w:left="1440"/>
        <w:rPr>
          <w:rFonts w:asciiTheme="minorHAnsi" w:hAnsiTheme="minorHAnsi"/>
          <w:sz w:val="22"/>
          <w:szCs w:val="22"/>
        </w:rPr>
      </w:pPr>
      <w:r w:rsidRPr="005F4B66">
        <w:rPr>
          <w:rFonts w:asciiTheme="minorHAnsi" w:hAnsiTheme="minorHAnsi"/>
          <w:sz w:val="22"/>
          <w:szCs w:val="22"/>
        </w:rPr>
        <w:t>All HSE records are to be retained and archived</w:t>
      </w:r>
      <w:r w:rsidR="00F66D1C" w:rsidRPr="005F4B66">
        <w:rPr>
          <w:rFonts w:asciiTheme="minorHAnsi" w:hAnsiTheme="minorHAnsi"/>
          <w:sz w:val="22"/>
          <w:szCs w:val="22"/>
        </w:rPr>
        <w:t xml:space="preserve"> in accordance with the SCEE quality management system requirements. </w:t>
      </w:r>
      <w:r w:rsidRPr="005F4B66">
        <w:rPr>
          <w:rFonts w:asciiTheme="minorHAnsi" w:hAnsiTheme="minorHAnsi"/>
          <w:sz w:val="22"/>
          <w:szCs w:val="22"/>
        </w:rPr>
        <w:t xml:space="preserve">As a minimum all records are to be maintained for the life of the project </w:t>
      </w:r>
      <w:r w:rsidR="00F66D1C" w:rsidRPr="005F4B66">
        <w:rPr>
          <w:rFonts w:asciiTheme="minorHAnsi" w:hAnsiTheme="minorHAnsi"/>
          <w:sz w:val="22"/>
          <w:szCs w:val="22"/>
        </w:rPr>
        <w:t xml:space="preserve">plus retention periods determined by record management procedures </w:t>
      </w:r>
      <w:r w:rsidRPr="005F4B66">
        <w:rPr>
          <w:rFonts w:asciiTheme="minorHAnsi" w:hAnsiTheme="minorHAnsi"/>
          <w:sz w:val="22"/>
          <w:szCs w:val="22"/>
        </w:rPr>
        <w:t>and / or in accordance with requirements determi</w:t>
      </w:r>
      <w:r w:rsidR="00F66D1C" w:rsidRPr="005F4B66">
        <w:rPr>
          <w:rFonts w:asciiTheme="minorHAnsi" w:hAnsiTheme="minorHAnsi"/>
          <w:sz w:val="22"/>
          <w:szCs w:val="22"/>
        </w:rPr>
        <w:t>ned by l</w:t>
      </w:r>
      <w:r w:rsidRPr="005F4B66">
        <w:rPr>
          <w:rFonts w:asciiTheme="minorHAnsi" w:hAnsiTheme="minorHAnsi"/>
          <w:sz w:val="22"/>
          <w:szCs w:val="22"/>
        </w:rPr>
        <w:t>egislation.</w:t>
      </w:r>
      <w:r w:rsidR="00F66D1C" w:rsidRPr="005F4B66">
        <w:rPr>
          <w:rFonts w:asciiTheme="minorHAnsi" w:hAnsiTheme="minorHAnsi"/>
          <w:sz w:val="22"/>
          <w:szCs w:val="22"/>
        </w:rPr>
        <w:tab/>
      </w:r>
    </w:p>
    <w:p w14:paraId="35E5F9A8" w14:textId="283622E2" w:rsidR="008759C9" w:rsidRPr="005F4B66" w:rsidRDefault="008759C9" w:rsidP="00291AD2">
      <w:pPr>
        <w:pStyle w:val="BodyText2"/>
        <w:spacing w:after="120"/>
        <w:ind w:left="1440"/>
      </w:pPr>
      <w:r w:rsidRPr="005F4B66">
        <w:rPr>
          <w:rFonts w:asciiTheme="minorHAnsi" w:hAnsiTheme="minorHAnsi"/>
          <w:sz w:val="22"/>
          <w:szCs w:val="22"/>
        </w:rPr>
        <w:t>HSE records shall be provided to the RTIO Project Advisor for retention in accordance with RTIO document retention requirements.</w:t>
      </w:r>
    </w:p>
    <w:p w14:paraId="3E2A07A5" w14:textId="2DCDFECA" w:rsidR="0012232F" w:rsidRPr="005F4B66" w:rsidRDefault="0012232F" w:rsidP="00291AD2">
      <w:pPr>
        <w:pStyle w:val="Heading3Reference"/>
        <w:jc w:val="both"/>
      </w:pPr>
      <w:r w:rsidRPr="005F4B66">
        <w:t xml:space="preserve">Refer: </w:t>
      </w:r>
      <w:r w:rsidRPr="005F4B66">
        <w:tab/>
      </w:r>
      <w:r w:rsidR="00695B0C" w:rsidRPr="005F4B66">
        <w:t>SCEE-BS-PC-PRO-0007 SCEE Project Data Numbering Procedure</w:t>
      </w:r>
    </w:p>
    <w:p w14:paraId="3E2A07A6" w14:textId="723B534F" w:rsidR="0012232F" w:rsidRDefault="0012232F" w:rsidP="00291AD2">
      <w:pPr>
        <w:pStyle w:val="Heading3Reference"/>
        <w:jc w:val="both"/>
      </w:pPr>
      <w:r w:rsidRPr="005F4B66">
        <w:tab/>
      </w:r>
      <w:r w:rsidRPr="005F4B66">
        <w:tab/>
      </w:r>
      <w:r w:rsidR="00695B0C" w:rsidRPr="005F4B66">
        <w:t>SCEE-BS-PC-LIS-0004 SCEE Project Documents Overview</w:t>
      </w:r>
    </w:p>
    <w:p w14:paraId="3E2A07AB" w14:textId="77777777" w:rsidR="009D2215" w:rsidRPr="005F4B66" w:rsidRDefault="009D2215" w:rsidP="00724E1B">
      <w:pPr>
        <w:pStyle w:val="Heading2"/>
      </w:pPr>
      <w:bookmarkStart w:id="572" w:name="_Toc404343714"/>
      <w:bookmarkStart w:id="573" w:name="_Toc404345826"/>
      <w:bookmarkStart w:id="574" w:name="_Toc403629980"/>
      <w:bookmarkStart w:id="575" w:name="_Toc403630680"/>
      <w:bookmarkStart w:id="576" w:name="_Toc403631451"/>
      <w:bookmarkStart w:id="577" w:name="_Toc403632351"/>
      <w:bookmarkStart w:id="578" w:name="_Toc403645399"/>
      <w:bookmarkStart w:id="579" w:name="_Toc403645847"/>
      <w:bookmarkStart w:id="580" w:name="_Toc403646636"/>
      <w:bookmarkStart w:id="581" w:name="_Toc403647409"/>
      <w:bookmarkStart w:id="582" w:name="_Toc403647857"/>
      <w:bookmarkStart w:id="583" w:name="_Toc404088025"/>
      <w:bookmarkStart w:id="584" w:name="_Toc404325627"/>
      <w:bookmarkStart w:id="585" w:name="_Toc404343715"/>
      <w:bookmarkStart w:id="586" w:name="_Toc404345827"/>
      <w:bookmarkStart w:id="587" w:name="_Toc403629981"/>
      <w:bookmarkStart w:id="588" w:name="_Toc403630681"/>
      <w:bookmarkStart w:id="589" w:name="_Toc403631452"/>
      <w:bookmarkStart w:id="590" w:name="_Toc403632352"/>
      <w:bookmarkStart w:id="591" w:name="_Toc403645400"/>
      <w:bookmarkStart w:id="592" w:name="_Toc403645848"/>
      <w:bookmarkStart w:id="593" w:name="_Toc403646637"/>
      <w:bookmarkStart w:id="594" w:name="_Toc403647410"/>
      <w:bookmarkStart w:id="595" w:name="_Toc403647858"/>
      <w:bookmarkStart w:id="596" w:name="_Toc404088026"/>
      <w:bookmarkStart w:id="597" w:name="_Toc404325628"/>
      <w:bookmarkStart w:id="598" w:name="_Toc404343716"/>
      <w:bookmarkStart w:id="599" w:name="_Toc404345828"/>
      <w:bookmarkStart w:id="600" w:name="_Toc403629982"/>
      <w:bookmarkStart w:id="601" w:name="_Toc403630682"/>
      <w:bookmarkStart w:id="602" w:name="_Toc403631453"/>
      <w:bookmarkStart w:id="603" w:name="_Toc403632353"/>
      <w:bookmarkStart w:id="604" w:name="_Toc403645401"/>
      <w:bookmarkStart w:id="605" w:name="_Toc403645849"/>
      <w:bookmarkStart w:id="606" w:name="_Toc403646638"/>
      <w:bookmarkStart w:id="607" w:name="_Toc403647411"/>
      <w:bookmarkStart w:id="608" w:name="_Toc403647859"/>
      <w:bookmarkStart w:id="609" w:name="_Toc404088027"/>
      <w:bookmarkStart w:id="610" w:name="_Toc404325629"/>
      <w:bookmarkStart w:id="611" w:name="_Toc404343717"/>
      <w:bookmarkStart w:id="612" w:name="_Toc404345829"/>
      <w:bookmarkStart w:id="613" w:name="_Toc403629983"/>
      <w:bookmarkStart w:id="614" w:name="_Toc403630683"/>
      <w:bookmarkStart w:id="615" w:name="_Toc403631454"/>
      <w:bookmarkStart w:id="616" w:name="_Toc403632354"/>
      <w:bookmarkStart w:id="617" w:name="_Toc403645402"/>
      <w:bookmarkStart w:id="618" w:name="_Toc403645850"/>
      <w:bookmarkStart w:id="619" w:name="_Toc403646639"/>
      <w:bookmarkStart w:id="620" w:name="_Toc403647412"/>
      <w:bookmarkStart w:id="621" w:name="_Toc403647860"/>
      <w:bookmarkStart w:id="622" w:name="_Toc404088028"/>
      <w:bookmarkStart w:id="623" w:name="_Toc404325630"/>
      <w:bookmarkStart w:id="624" w:name="_Toc404343718"/>
      <w:bookmarkStart w:id="625" w:name="_Toc404345830"/>
      <w:bookmarkStart w:id="626" w:name="_Toc403629984"/>
      <w:bookmarkStart w:id="627" w:name="_Toc403630684"/>
      <w:bookmarkStart w:id="628" w:name="_Toc403631455"/>
      <w:bookmarkStart w:id="629" w:name="_Toc403632355"/>
      <w:bookmarkStart w:id="630" w:name="_Toc403645403"/>
      <w:bookmarkStart w:id="631" w:name="_Toc403645851"/>
      <w:bookmarkStart w:id="632" w:name="_Toc403646640"/>
      <w:bookmarkStart w:id="633" w:name="_Toc403647413"/>
      <w:bookmarkStart w:id="634" w:name="_Toc403647861"/>
      <w:bookmarkStart w:id="635" w:name="_Toc404088029"/>
      <w:bookmarkStart w:id="636" w:name="_Toc404325631"/>
      <w:bookmarkStart w:id="637" w:name="_Toc404343719"/>
      <w:bookmarkStart w:id="638" w:name="_Toc404345831"/>
      <w:bookmarkStart w:id="639" w:name="_Toc403629985"/>
      <w:bookmarkStart w:id="640" w:name="_Toc403630685"/>
      <w:bookmarkStart w:id="641" w:name="_Toc403631456"/>
      <w:bookmarkStart w:id="642" w:name="_Toc403632356"/>
      <w:bookmarkStart w:id="643" w:name="_Toc403645404"/>
      <w:bookmarkStart w:id="644" w:name="_Toc403645852"/>
      <w:bookmarkStart w:id="645" w:name="_Toc403646641"/>
      <w:bookmarkStart w:id="646" w:name="_Toc403647414"/>
      <w:bookmarkStart w:id="647" w:name="_Toc403647862"/>
      <w:bookmarkStart w:id="648" w:name="_Toc404088030"/>
      <w:bookmarkStart w:id="649" w:name="_Toc404325632"/>
      <w:bookmarkStart w:id="650" w:name="_Toc404343720"/>
      <w:bookmarkStart w:id="651" w:name="_Toc404345832"/>
      <w:bookmarkStart w:id="652" w:name="_Toc403629986"/>
      <w:bookmarkStart w:id="653" w:name="_Toc403630686"/>
      <w:bookmarkStart w:id="654" w:name="_Toc403631457"/>
      <w:bookmarkStart w:id="655" w:name="_Toc403632357"/>
      <w:bookmarkStart w:id="656" w:name="_Toc403645405"/>
      <w:bookmarkStart w:id="657" w:name="_Toc403645853"/>
      <w:bookmarkStart w:id="658" w:name="_Toc403646642"/>
      <w:bookmarkStart w:id="659" w:name="_Toc403647415"/>
      <w:bookmarkStart w:id="660" w:name="_Toc403647863"/>
      <w:bookmarkStart w:id="661" w:name="_Toc404088031"/>
      <w:bookmarkStart w:id="662" w:name="_Toc404325633"/>
      <w:bookmarkStart w:id="663" w:name="_Toc404343721"/>
      <w:bookmarkStart w:id="664" w:name="_Toc404345833"/>
      <w:bookmarkStart w:id="665" w:name="_Toc403629987"/>
      <w:bookmarkStart w:id="666" w:name="_Toc403630687"/>
      <w:bookmarkStart w:id="667" w:name="_Toc403631458"/>
      <w:bookmarkStart w:id="668" w:name="_Toc403632358"/>
      <w:bookmarkStart w:id="669" w:name="_Toc403645406"/>
      <w:bookmarkStart w:id="670" w:name="_Toc403645854"/>
      <w:bookmarkStart w:id="671" w:name="_Toc403646643"/>
      <w:bookmarkStart w:id="672" w:name="_Toc403647416"/>
      <w:bookmarkStart w:id="673" w:name="_Toc403647864"/>
      <w:bookmarkStart w:id="674" w:name="_Toc404088032"/>
      <w:bookmarkStart w:id="675" w:name="_Toc404325634"/>
      <w:bookmarkStart w:id="676" w:name="_Toc404343722"/>
      <w:bookmarkStart w:id="677" w:name="_Toc404345834"/>
      <w:bookmarkStart w:id="678" w:name="_Toc403629988"/>
      <w:bookmarkStart w:id="679" w:name="_Toc403630688"/>
      <w:bookmarkStart w:id="680" w:name="_Toc403631459"/>
      <w:bookmarkStart w:id="681" w:name="_Toc403632359"/>
      <w:bookmarkStart w:id="682" w:name="_Toc403645407"/>
      <w:bookmarkStart w:id="683" w:name="_Toc403645855"/>
      <w:bookmarkStart w:id="684" w:name="_Toc403646644"/>
      <w:bookmarkStart w:id="685" w:name="_Toc403647417"/>
      <w:bookmarkStart w:id="686" w:name="_Toc403647865"/>
      <w:bookmarkStart w:id="687" w:name="_Toc404088033"/>
      <w:bookmarkStart w:id="688" w:name="_Toc404325635"/>
      <w:bookmarkStart w:id="689" w:name="_Toc404343723"/>
      <w:bookmarkStart w:id="690" w:name="_Toc404345835"/>
      <w:bookmarkStart w:id="691" w:name="_Toc403629989"/>
      <w:bookmarkStart w:id="692" w:name="_Toc403630689"/>
      <w:bookmarkStart w:id="693" w:name="_Toc403631460"/>
      <w:bookmarkStart w:id="694" w:name="_Toc403632360"/>
      <w:bookmarkStart w:id="695" w:name="_Toc403645408"/>
      <w:bookmarkStart w:id="696" w:name="_Toc403645856"/>
      <w:bookmarkStart w:id="697" w:name="_Toc403646645"/>
      <w:bookmarkStart w:id="698" w:name="_Toc403647418"/>
      <w:bookmarkStart w:id="699" w:name="_Toc403647866"/>
      <w:bookmarkStart w:id="700" w:name="_Toc404088034"/>
      <w:bookmarkStart w:id="701" w:name="_Toc404325636"/>
      <w:bookmarkStart w:id="702" w:name="_Toc404343724"/>
      <w:bookmarkStart w:id="703" w:name="_Toc404345836"/>
      <w:bookmarkStart w:id="704" w:name="_Toc227062749"/>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bookmarkEnd w:id="703"/>
      <w:r w:rsidRPr="005F4B66">
        <w:t>Responsibility and Accountability</w:t>
      </w:r>
      <w:bookmarkEnd w:id="704"/>
    </w:p>
    <w:p w14:paraId="3E2A07AC" w14:textId="0C15EF25" w:rsidR="009D2215" w:rsidRPr="005F4B66" w:rsidRDefault="00146EE4" w:rsidP="008F1FD5">
      <w:pPr>
        <w:pStyle w:val="Heading3"/>
      </w:pPr>
      <w:bookmarkStart w:id="705" w:name="_Toc227062750"/>
      <w:r w:rsidRPr="005F4B66">
        <w:t xml:space="preserve">HSE </w:t>
      </w:r>
      <w:r w:rsidR="009D2215" w:rsidRPr="005F4B66">
        <w:t xml:space="preserve">Responsibilities for All SCEE </w:t>
      </w:r>
      <w:r w:rsidR="00144202">
        <w:t>Worker</w:t>
      </w:r>
      <w:r w:rsidR="009D2215" w:rsidRPr="005F4B66">
        <w:t>s</w:t>
      </w:r>
      <w:bookmarkEnd w:id="705"/>
    </w:p>
    <w:p w14:paraId="3E2A07AD" w14:textId="4FA4AE65" w:rsidR="009D2215" w:rsidRPr="005F4B66" w:rsidRDefault="009D2215" w:rsidP="00A01BF3">
      <w:pPr>
        <w:pStyle w:val="Heading4Text"/>
        <w:jc w:val="both"/>
      </w:pPr>
      <w:r w:rsidRPr="005F4B66">
        <w:t xml:space="preserve">All </w:t>
      </w:r>
      <w:r w:rsidR="009049B8" w:rsidRPr="005F4B66">
        <w:t xml:space="preserve">SCEE </w:t>
      </w:r>
      <w:r w:rsidR="00144202">
        <w:t>worker</w:t>
      </w:r>
      <w:r w:rsidRPr="005F4B66">
        <w:t xml:space="preserve">s </w:t>
      </w:r>
      <w:r w:rsidR="009049B8" w:rsidRPr="005F4B66">
        <w:t xml:space="preserve">(including subcontractors) </w:t>
      </w:r>
      <w:r w:rsidRPr="005F4B66">
        <w:t xml:space="preserve">shall assist in the prevention of </w:t>
      </w:r>
      <w:r w:rsidR="006D130A" w:rsidRPr="005F4B66">
        <w:t>event</w:t>
      </w:r>
      <w:r w:rsidRPr="005F4B66">
        <w:t>s by:</w:t>
      </w:r>
    </w:p>
    <w:p w14:paraId="3E2A07AE" w14:textId="77777777" w:rsidR="009D2215" w:rsidRPr="005F4B66" w:rsidRDefault="009D2215" w:rsidP="00A01BF3">
      <w:pPr>
        <w:pStyle w:val="Heading4Bulletts"/>
        <w:tabs>
          <w:tab w:val="clear" w:pos="1211"/>
        </w:tabs>
        <w:ind w:left="2268" w:hanging="425"/>
        <w:jc w:val="both"/>
      </w:pPr>
      <w:r w:rsidRPr="005F4B66">
        <w:t>Being responsible for their own safety and health and that of others in the workplace</w:t>
      </w:r>
    </w:p>
    <w:p w14:paraId="3E2A07AF" w14:textId="77777777" w:rsidR="009D2215" w:rsidRPr="005F4B66" w:rsidRDefault="009D2215" w:rsidP="00A01BF3">
      <w:pPr>
        <w:pStyle w:val="Heading4Bulletts"/>
        <w:tabs>
          <w:tab w:val="clear" w:pos="1211"/>
        </w:tabs>
        <w:ind w:left="2268" w:hanging="425"/>
        <w:jc w:val="both"/>
      </w:pPr>
      <w:r w:rsidRPr="005F4B66">
        <w:t xml:space="preserve">Showing an understanding and </w:t>
      </w:r>
      <w:r w:rsidR="001D01B1" w:rsidRPr="005F4B66">
        <w:t xml:space="preserve">demonstrating a </w:t>
      </w:r>
      <w:r w:rsidRPr="005F4B66">
        <w:t>commitment to preventing injuries, minimising damage and avoiding interruption to the organisation</w:t>
      </w:r>
    </w:p>
    <w:p w14:paraId="3E2A07B0" w14:textId="77777777" w:rsidR="009D2215" w:rsidRPr="005F4B66" w:rsidRDefault="009D2215" w:rsidP="00A01BF3">
      <w:pPr>
        <w:pStyle w:val="Heading4Bulletts"/>
        <w:tabs>
          <w:tab w:val="clear" w:pos="1211"/>
        </w:tabs>
        <w:ind w:left="2268" w:hanging="425"/>
        <w:jc w:val="both"/>
      </w:pPr>
      <w:r w:rsidRPr="005F4B66">
        <w:t>Keeping the workplace in a clean and tidy condition and not interfering with or misusing protective equipment (personal or mechanical) that has been provided or installed for the purpose of safety and health</w:t>
      </w:r>
    </w:p>
    <w:p w14:paraId="3E2A07B1" w14:textId="77777777" w:rsidR="009D2215" w:rsidRPr="005F4B66" w:rsidRDefault="009D2215" w:rsidP="00A01BF3">
      <w:pPr>
        <w:pStyle w:val="Heading4Bulletts"/>
        <w:tabs>
          <w:tab w:val="clear" w:pos="1211"/>
        </w:tabs>
        <w:ind w:left="2268" w:hanging="425"/>
        <w:jc w:val="both"/>
      </w:pPr>
      <w:r w:rsidRPr="005F4B66">
        <w:t>Using all personal and mechanical protective equipment issued or supplied as per the workplace requirements</w:t>
      </w:r>
    </w:p>
    <w:p w14:paraId="3E2A07B2" w14:textId="77777777" w:rsidR="009D2215" w:rsidRPr="005F4B66" w:rsidRDefault="009D2215" w:rsidP="00A01BF3">
      <w:pPr>
        <w:pStyle w:val="Heading4Bulletts"/>
        <w:tabs>
          <w:tab w:val="clear" w:pos="1211"/>
        </w:tabs>
        <w:ind w:left="2268" w:hanging="425"/>
        <w:jc w:val="both"/>
      </w:pPr>
      <w:r w:rsidRPr="005F4B66">
        <w:t xml:space="preserve">Attending prestart meetings and </w:t>
      </w:r>
      <w:r w:rsidR="001D01B1" w:rsidRPr="005F4B66">
        <w:t xml:space="preserve">participating in </w:t>
      </w:r>
      <w:r w:rsidRPr="005F4B66">
        <w:t>pre-start tasks</w:t>
      </w:r>
    </w:p>
    <w:p w14:paraId="3E2A07B3" w14:textId="77777777" w:rsidR="009D2215" w:rsidRPr="005F4B66" w:rsidRDefault="009D2215" w:rsidP="004258C4">
      <w:pPr>
        <w:pStyle w:val="Heading4Bulletts"/>
        <w:tabs>
          <w:tab w:val="clear" w:pos="1211"/>
        </w:tabs>
        <w:ind w:left="2268" w:hanging="425"/>
        <w:jc w:val="both"/>
      </w:pPr>
      <w:r w:rsidRPr="005F4B66">
        <w:t>Attending safety presentations and toolbox meetings</w:t>
      </w:r>
    </w:p>
    <w:p w14:paraId="3E2A07B4" w14:textId="77777777" w:rsidR="009D2215" w:rsidRPr="005F4B66" w:rsidRDefault="009D2215" w:rsidP="004258C4">
      <w:pPr>
        <w:pStyle w:val="Heading4Bulletts"/>
        <w:tabs>
          <w:tab w:val="clear" w:pos="1211"/>
        </w:tabs>
        <w:ind w:left="2268" w:hanging="425"/>
        <w:jc w:val="both"/>
      </w:pPr>
      <w:r w:rsidRPr="005F4B66">
        <w:t>Complying with the requirements for the protection of the environment</w:t>
      </w:r>
    </w:p>
    <w:p w14:paraId="3DD82494" w14:textId="3A337B91" w:rsidR="00291AD2" w:rsidRPr="005F4B66" w:rsidRDefault="00291AD2" w:rsidP="004258C4">
      <w:pPr>
        <w:pStyle w:val="ListParagraph"/>
        <w:numPr>
          <w:ilvl w:val="0"/>
          <w:numId w:val="12"/>
        </w:numPr>
        <w:spacing w:before="60" w:after="0" w:line="240" w:lineRule="auto"/>
        <w:ind w:left="2268" w:hanging="425"/>
        <w:jc w:val="both"/>
        <w:rPr>
          <w:color w:val="000000"/>
        </w:rPr>
      </w:pPr>
      <w:r w:rsidRPr="005F4B66">
        <w:rPr>
          <w:color w:val="000000"/>
        </w:rPr>
        <w:t>Being responsible for their own environmental impact and that of others in the workplace</w:t>
      </w:r>
    </w:p>
    <w:p w14:paraId="641838B9" w14:textId="43937865" w:rsidR="004258C4" w:rsidRPr="005F4B66" w:rsidRDefault="004258C4" w:rsidP="004258C4">
      <w:pPr>
        <w:pStyle w:val="ListParagraph"/>
        <w:numPr>
          <w:ilvl w:val="0"/>
          <w:numId w:val="12"/>
        </w:numPr>
        <w:spacing w:before="60" w:after="0" w:line="240" w:lineRule="auto"/>
        <w:ind w:left="2268" w:hanging="425"/>
        <w:jc w:val="both"/>
        <w:rPr>
          <w:color w:val="000000"/>
        </w:rPr>
      </w:pPr>
      <w:r w:rsidRPr="005F4B66">
        <w:rPr>
          <w:color w:val="000000"/>
        </w:rPr>
        <w:t>Comply with the requirements of the RTIO Critical Risk Management process</w:t>
      </w:r>
    </w:p>
    <w:p w14:paraId="01A43D84" w14:textId="24FC05C8" w:rsidR="00291AD2" w:rsidRPr="005F4B66" w:rsidRDefault="00291AD2" w:rsidP="004258C4">
      <w:pPr>
        <w:pStyle w:val="ListParagraph"/>
        <w:numPr>
          <w:ilvl w:val="0"/>
          <w:numId w:val="12"/>
        </w:numPr>
        <w:tabs>
          <w:tab w:val="left" w:pos="426"/>
        </w:tabs>
        <w:spacing w:after="0" w:line="240" w:lineRule="auto"/>
        <w:ind w:left="2268" w:hanging="425"/>
        <w:jc w:val="both"/>
        <w:rPr>
          <w:color w:val="000000"/>
        </w:rPr>
      </w:pPr>
      <w:r w:rsidRPr="005F4B66">
        <w:rPr>
          <w:color w:val="000000"/>
        </w:rPr>
        <w:t>Demonstrate environmental awareness</w:t>
      </w:r>
    </w:p>
    <w:p w14:paraId="3A634FBD" w14:textId="7E9CE6B7" w:rsidR="00291AD2" w:rsidRPr="005F4B66" w:rsidRDefault="00291AD2" w:rsidP="004258C4">
      <w:pPr>
        <w:pStyle w:val="Heading4Bulletts"/>
        <w:tabs>
          <w:tab w:val="clear" w:pos="1211"/>
        </w:tabs>
        <w:ind w:left="2268" w:hanging="425"/>
        <w:jc w:val="both"/>
      </w:pPr>
      <w:r w:rsidRPr="005F4B66">
        <w:rPr>
          <w:color w:val="000000"/>
        </w:rPr>
        <w:t>Working in accordance with SCEE and requirements that have been produced to ensure the protection of the environment</w:t>
      </w:r>
    </w:p>
    <w:p w14:paraId="3E2A07B5" w14:textId="77777777" w:rsidR="009D2215" w:rsidRPr="005F4B66" w:rsidRDefault="001D01B1" w:rsidP="004258C4">
      <w:pPr>
        <w:pStyle w:val="Heading4Bulletts"/>
        <w:tabs>
          <w:tab w:val="clear" w:pos="1211"/>
        </w:tabs>
        <w:ind w:left="2268" w:hanging="425"/>
        <w:jc w:val="both"/>
      </w:pPr>
      <w:r w:rsidRPr="005F4B66">
        <w:t>I</w:t>
      </w:r>
      <w:r w:rsidR="009D2215" w:rsidRPr="005F4B66">
        <w:t xml:space="preserve">mmediately </w:t>
      </w:r>
      <w:r w:rsidRPr="005F4B66">
        <w:t xml:space="preserve">reporting </w:t>
      </w:r>
      <w:r w:rsidR="009D2215" w:rsidRPr="005F4B66">
        <w:t xml:space="preserve">all </w:t>
      </w:r>
      <w:r w:rsidR="006D130A" w:rsidRPr="005F4B66">
        <w:t>event</w:t>
      </w:r>
      <w:r w:rsidR="009D2215" w:rsidRPr="005F4B66">
        <w:t>s, incidents or unsafe conditions that occur in the workplace</w:t>
      </w:r>
    </w:p>
    <w:p w14:paraId="3E2A07B6" w14:textId="0CBDE2D4" w:rsidR="009D2215" w:rsidRPr="005F4B66" w:rsidRDefault="009D2215" w:rsidP="004258C4">
      <w:pPr>
        <w:pStyle w:val="Heading4Bulletts"/>
        <w:tabs>
          <w:tab w:val="clear" w:pos="1211"/>
        </w:tabs>
        <w:ind w:left="2268" w:hanging="425"/>
        <w:jc w:val="both"/>
      </w:pPr>
      <w:r w:rsidRPr="005F4B66">
        <w:t xml:space="preserve">Working in accordance with SCEE procedures and requirements that have been produced to ensure the safety and health of all </w:t>
      </w:r>
      <w:r w:rsidR="00144202">
        <w:t>worker</w:t>
      </w:r>
      <w:r w:rsidRPr="005F4B66">
        <w:t>s and others</w:t>
      </w:r>
    </w:p>
    <w:p w14:paraId="3E2A07B7" w14:textId="23AB5307" w:rsidR="009D2215" w:rsidRPr="005F4B66" w:rsidRDefault="009D2215" w:rsidP="00A01BF3">
      <w:pPr>
        <w:pStyle w:val="Heading4Bulletts"/>
        <w:tabs>
          <w:tab w:val="clear" w:pos="1211"/>
        </w:tabs>
        <w:ind w:left="2268" w:hanging="425"/>
        <w:jc w:val="both"/>
      </w:pPr>
      <w:r w:rsidRPr="005F4B66">
        <w:t xml:space="preserve">Complying with the requirements of all statutory </w:t>
      </w:r>
      <w:r w:rsidR="00291AD2" w:rsidRPr="005F4B66">
        <w:t>HSE</w:t>
      </w:r>
      <w:r w:rsidR="00AD1564" w:rsidRPr="005F4B66">
        <w:t xml:space="preserve"> legislation where applicable</w:t>
      </w:r>
    </w:p>
    <w:p w14:paraId="3E2A07B8" w14:textId="77777777" w:rsidR="009D2215" w:rsidRPr="005F4B66" w:rsidRDefault="009D2215" w:rsidP="00A01BF3">
      <w:pPr>
        <w:pStyle w:val="Heading4Bulletts"/>
        <w:tabs>
          <w:tab w:val="clear" w:pos="1211"/>
        </w:tabs>
        <w:ind w:left="2268" w:hanging="425"/>
        <w:jc w:val="both"/>
      </w:pPr>
      <w:r w:rsidRPr="005F4B66">
        <w:t>Participat</w:t>
      </w:r>
      <w:r w:rsidR="001D01B1" w:rsidRPr="005F4B66">
        <w:t xml:space="preserve">ing </w:t>
      </w:r>
      <w:r w:rsidRPr="005F4B66">
        <w:t>in Fitness for Work testing as requested</w:t>
      </w:r>
    </w:p>
    <w:p w14:paraId="3E2A07B9" w14:textId="77777777" w:rsidR="009D2215" w:rsidRPr="005F4B66" w:rsidRDefault="009D2215" w:rsidP="00A01BF3">
      <w:pPr>
        <w:pStyle w:val="Heading4Bulletts"/>
        <w:tabs>
          <w:tab w:val="clear" w:pos="1211"/>
        </w:tabs>
        <w:ind w:left="2268" w:hanging="425"/>
        <w:jc w:val="both"/>
      </w:pPr>
      <w:r w:rsidRPr="005F4B66">
        <w:t>Adhering to permit requirements</w:t>
      </w:r>
    </w:p>
    <w:p w14:paraId="3E2A07BA" w14:textId="77777777" w:rsidR="009D2215" w:rsidRPr="005F4B66" w:rsidRDefault="009D2215" w:rsidP="00A01BF3">
      <w:pPr>
        <w:pStyle w:val="Heading4Bulletts"/>
        <w:tabs>
          <w:tab w:val="clear" w:pos="1211"/>
        </w:tabs>
        <w:ind w:left="2268" w:hanging="425"/>
        <w:jc w:val="both"/>
      </w:pPr>
      <w:r w:rsidRPr="005F4B66">
        <w:t xml:space="preserve">Assisting management in achieving the </w:t>
      </w:r>
      <w:r w:rsidR="001D01B1" w:rsidRPr="005F4B66">
        <w:t xml:space="preserve">project HSE </w:t>
      </w:r>
      <w:r w:rsidRPr="005F4B66">
        <w:t>goals</w:t>
      </w:r>
      <w:r w:rsidR="001D01B1" w:rsidRPr="005F4B66">
        <w:t xml:space="preserve"> and</w:t>
      </w:r>
      <w:r w:rsidRPr="005F4B66">
        <w:t xml:space="preserve"> objectives </w:t>
      </w:r>
    </w:p>
    <w:p w14:paraId="3E2A07BB" w14:textId="77777777" w:rsidR="009D2215" w:rsidRPr="005F4B66" w:rsidRDefault="009D2215" w:rsidP="00A01BF3">
      <w:pPr>
        <w:pStyle w:val="Heading4Bulletts"/>
        <w:tabs>
          <w:tab w:val="clear" w:pos="1211"/>
        </w:tabs>
        <w:ind w:left="2268" w:hanging="425"/>
        <w:jc w:val="both"/>
      </w:pPr>
      <w:r w:rsidRPr="005F4B66">
        <w:t>Immediately stopping any “Unsafe Behaviour” identified during daily work activities</w:t>
      </w:r>
    </w:p>
    <w:p w14:paraId="3E2A07BC" w14:textId="178DEA54" w:rsidR="009D2215" w:rsidRPr="005F4B66" w:rsidRDefault="009D2215" w:rsidP="00A01BF3">
      <w:pPr>
        <w:pStyle w:val="Heading4Bulletts"/>
        <w:tabs>
          <w:tab w:val="clear" w:pos="1211"/>
        </w:tabs>
        <w:ind w:left="2268" w:hanging="425"/>
        <w:jc w:val="both"/>
      </w:pPr>
      <w:r w:rsidRPr="005F4B66">
        <w:lastRenderedPageBreak/>
        <w:t xml:space="preserve">Understanding the </w:t>
      </w:r>
      <w:r w:rsidR="00291AD2" w:rsidRPr="005F4B66">
        <w:t xml:space="preserve">Heath, </w:t>
      </w:r>
      <w:r w:rsidRPr="005F4B66">
        <w:t>Safety</w:t>
      </w:r>
      <w:r w:rsidR="00291AD2" w:rsidRPr="005F4B66">
        <w:t xml:space="preserve"> and Environment Management Plan </w:t>
      </w:r>
      <w:r w:rsidRPr="005F4B66">
        <w:t>and Quality Plan as it relates to their position</w:t>
      </w:r>
    </w:p>
    <w:p w14:paraId="7E25FD00" w14:textId="77777777" w:rsidR="00F73706" w:rsidRPr="005F4B66" w:rsidRDefault="00F73706" w:rsidP="00F73706">
      <w:pPr>
        <w:pStyle w:val="Heading4Bulletts"/>
        <w:numPr>
          <w:ilvl w:val="0"/>
          <w:numId w:val="0"/>
        </w:numPr>
        <w:ind w:left="1211" w:hanging="360"/>
        <w:jc w:val="both"/>
      </w:pPr>
    </w:p>
    <w:p w14:paraId="504B943B" w14:textId="67C5883E" w:rsidR="00F73706" w:rsidRPr="005F4B66" w:rsidRDefault="00F73706" w:rsidP="007F1B6E">
      <w:pPr>
        <w:autoSpaceDE w:val="0"/>
        <w:autoSpaceDN w:val="0"/>
        <w:adjustRightInd w:val="0"/>
        <w:spacing w:after="0" w:line="240" w:lineRule="auto"/>
        <w:ind w:left="2694" w:hanging="804"/>
        <w:jc w:val="both"/>
      </w:pPr>
      <w:r w:rsidRPr="005F4B66">
        <w:rPr>
          <w:rFonts w:ascii="Calibri" w:hAnsi="Calibri" w:cs="Calibri"/>
          <w:color w:val="984806"/>
        </w:rPr>
        <w:t>Refer:</w:t>
      </w:r>
      <w:r w:rsidR="007F1B6E">
        <w:rPr>
          <w:rFonts w:ascii="Calibri" w:hAnsi="Calibri" w:cs="Calibri"/>
          <w:color w:val="984806"/>
        </w:rPr>
        <w:tab/>
      </w:r>
      <w:r w:rsidRPr="005F4B66">
        <w:rPr>
          <w:rFonts w:ascii="Calibri" w:hAnsi="Calibri" w:cs="Calibri"/>
          <w:color w:val="984806"/>
        </w:rPr>
        <w:t>RTIO-HSE-0075146 Organisational Resources, Accountabilities and Responsibilities</w:t>
      </w:r>
    </w:p>
    <w:p w14:paraId="3E2A07BD" w14:textId="2B0041D4" w:rsidR="009D2215" w:rsidRPr="005F4B66" w:rsidRDefault="009D2215" w:rsidP="008F1FD5">
      <w:pPr>
        <w:pStyle w:val="Heading3"/>
      </w:pPr>
      <w:bookmarkStart w:id="706" w:name="_Toc227062751"/>
      <w:r w:rsidRPr="005F4B66">
        <w:t>Project Manager</w:t>
      </w:r>
      <w:bookmarkEnd w:id="706"/>
      <w:r w:rsidRPr="005F4B66">
        <w:t xml:space="preserve"> </w:t>
      </w:r>
    </w:p>
    <w:p w14:paraId="3E2A07BE" w14:textId="77777777" w:rsidR="009D2215" w:rsidRPr="005F4B66" w:rsidRDefault="009D2215" w:rsidP="00A01BF3">
      <w:pPr>
        <w:pStyle w:val="Heading4Text"/>
        <w:jc w:val="both"/>
      </w:pPr>
      <w:r w:rsidRPr="005F4B66">
        <w:t xml:space="preserve">Reports to the </w:t>
      </w:r>
      <w:r w:rsidR="00BC4CDD" w:rsidRPr="005F4B66">
        <w:t>Chief Operating Officer</w:t>
      </w:r>
      <w:r w:rsidRPr="005F4B66">
        <w:t>, in SCEE Head Office and is accountable for:</w:t>
      </w:r>
    </w:p>
    <w:p w14:paraId="3E2A07BF" w14:textId="6415F149" w:rsidR="009D2215" w:rsidRPr="005F4B66" w:rsidRDefault="009D2215" w:rsidP="00A01BF3">
      <w:pPr>
        <w:pStyle w:val="Heading4Bulletts"/>
        <w:tabs>
          <w:tab w:val="clear" w:pos="1211"/>
        </w:tabs>
        <w:ind w:left="2268"/>
        <w:jc w:val="both"/>
      </w:pPr>
      <w:r w:rsidRPr="005F4B66">
        <w:t xml:space="preserve">The overall safety performance of all SCEE </w:t>
      </w:r>
      <w:r w:rsidR="00144202">
        <w:t>worker</w:t>
      </w:r>
      <w:r w:rsidRPr="005F4B66">
        <w:t>s and subcontractors under their control</w:t>
      </w:r>
    </w:p>
    <w:p w14:paraId="3E2A07C0" w14:textId="77777777" w:rsidR="009D2215" w:rsidRPr="005F4B66" w:rsidRDefault="009D2215" w:rsidP="00A01BF3">
      <w:pPr>
        <w:pStyle w:val="Heading4Bulletts"/>
        <w:tabs>
          <w:tab w:val="clear" w:pos="1211"/>
        </w:tabs>
        <w:ind w:left="2268"/>
        <w:jc w:val="both"/>
      </w:pPr>
      <w:r w:rsidRPr="005F4B66">
        <w:t xml:space="preserve">Ensuring that the necessary procedures are in place to carry out all aspects of the </w:t>
      </w:r>
      <w:r w:rsidR="00BC4CDD" w:rsidRPr="005F4B66">
        <w:t xml:space="preserve">Project </w:t>
      </w:r>
      <w:r w:rsidRPr="005F4B66">
        <w:t>Safety Management Plan</w:t>
      </w:r>
    </w:p>
    <w:p w14:paraId="3E2A07C1" w14:textId="602D9E0C" w:rsidR="009D2215" w:rsidRPr="005F4B66" w:rsidRDefault="009D2215" w:rsidP="00A01BF3">
      <w:pPr>
        <w:pStyle w:val="Heading4Bulletts"/>
        <w:tabs>
          <w:tab w:val="clear" w:pos="1211"/>
        </w:tabs>
        <w:ind w:left="2268"/>
        <w:jc w:val="both"/>
      </w:pPr>
      <w:r w:rsidRPr="005F4B66">
        <w:t xml:space="preserve">Ensuring that all requirements of this </w:t>
      </w:r>
      <w:r w:rsidR="00057B15" w:rsidRPr="005F4B66">
        <w:t>HSEMP</w:t>
      </w:r>
      <w:r w:rsidRPr="005F4B66">
        <w:t>,</w:t>
      </w:r>
      <w:r w:rsidR="00BC4CDD" w:rsidRPr="005F4B66">
        <w:t xml:space="preserve"> and HSE </w:t>
      </w:r>
      <w:r w:rsidRPr="005F4B66">
        <w:t>procedures are fully implemented and complied with</w:t>
      </w:r>
    </w:p>
    <w:p w14:paraId="3E2A07C2" w14:textId="0AD347D0" w:rsidR="009D2215" w:rsidRPr="005F4B66" w:rsidRDefault="009D2215" w:rsidP="00A01BF3">
      <w:pPr>
        <w:pStyle w:val="Heading4Bulletts"/>
        <w:tabs>
          <w:tab w:val="clear" w:pos="1211"/>
        </w:tabs>
        <w:ind w:left="2268"/>
        <w:jc w:val="both"/>
      </w:pPr>
      <w:r w:rsidRPr="005F4B66">
        <w:t xml:space="preserve">Providing adequate resources for the implementation of the </w:t>
      </w:r>
      <w:r w:rsidR="00057B15" w:rsidRPr="005F4B66">
        <w:t>HSEMP</w:t>
      </w:r>
    </w:p>
    <w:p w14:paraId="3E2A07C3" w14:textId="77777777" w:rsidR="009D2215" w:rsidRPr="005F4B66" w:rsidRDefault="009D2215" w:rsidP="004258C4">
      <w:pPr>
        <w:pStyle w:val="Heading4Bulletts"/>
        <w:tabs>
          <w:tab w:val="clear" w:pos="1211"/>
        </w:tabs>
        <w:ind w:left="2268"/>
        <w:jc w:val="both"/>
      </w:pPr>
      <w:r w:rsidRPr="005F4B66">
        <w:t>Reporting all project progress in relation to safety to SCEE Head Office</w:t>
      </w:r>
    </w:p>
    <w:p w14:paraId="3E2A07C4" w14:textId="77777777" w:rsidR="009D2215" w:rsidRPr="005F4B66" w:rsidRDefault="009D2215" w:rsidP="004258C4">
      <w:pPr>
        <w:pStyle w:val="Heading4Bulletts"/>
        <w:tabs>
          <w:tab w:val="clear" w:pos="1211"/>
        </w:tabs>
        <w:ind w:left="2268"/>
        <w:jc w:val="both"/>
      </w:pPr>
      <w:r w:rsidRPr="005F4B66">
        <w:t>Motivating SCEE staff to pursue their individual r</w:t>
      </w:r>
      <w:r w:rsidR="00BC4CDD" w:rsidRPr="005F4B66">
        <w:t>esponsibilities</w:t>
      </w:r>
      <w:r w:rsidRPr="005F4B66">
        <w:t xml:space="preserve"> within the management plans</w:t>
      </w:r>
    </w:p>
    <w:p w14:paraId="3E2A07C5" w14:textId="71775287" w:rsidR="009D2215" w:rsidRPr="005F4B66" w:rsidRDefault="00BC4CDD" w:rsidP="004258C4">
      <w:pPr>
        <w:pStyle w:val="Heading4Bulletts"/>
        <w:tabs>
          <w:tab w:val="clear" w:pos="1211"/>
        </w:tabs>
        <w:ind w:left="2268"/>
        <w:jc w:val="both"/>
      </w:pPr>
      <w:r w:rsidRPr="005F4B66">
        <w:t>Leading by example</w:t>
      </w:r>
      <w:r w:rsidR="009D2215" w:rsidRPr="005F4B66">
        <w:t xml:space="preserve"> and conducting regular site inspections to assess SCEE’s compliance to the </w:t>
      </w:r>
      <w:r w:rsidR="00057B15" w:rsidRPr="005F4B66">
        <w:t>HSEMP</w:t>
      </w:r>
      <w:r w:rsidRPr="005F4B66">
        <w:t xml:space="preserve"> requirements</w:t>
      </w:r>
    </w:p>
    <w:p w14:paraId="3E2A07C6" w14:textId="77777777" w:rsidR="009D2215" w:rsidRPr="005F4B66" w:rsidRDefault="009D2215" w:rsidP="004258C4">
      <w:pPr>
        <w:pStyle w:val="Heading4Bulletts"/>
        <w:tabs>
          <w:tab w:val="clear" w:pos="1211"/>
        </w:tabs>
        <w:ind w:left="2268"/>
        <w:jc w:val="both"/>
      </w:pPr>
      <w:r w:rsidRPr="005F4B66">
        <w:t xml:space="preserve">Supporting </w:t>
      </w:r>
      <w:r w:rsidR="00BC4CDD" w:rsidRPr="005F4B66">
        <w:t xml:space="preserve">SCEE </w:t>
      </w:r>
      <w:r w:rsidRPr="005F4B66">
        <w:t>Management and the Client in the resolution of all health and safety issues</w:t>
      </w:r>
    </w:p>
    <w:p w14:paraId="3E2A07C7" w14:textId="77777777" w:rsidR="009D2215" w:rsidRPr="005F4B66" w:rsidRDefault="009D2215" w:rsidP="004258C4">
      <w:pPr>
        <w:pStyle w:val="Heading4Bulletts"/>
        <w:tabs>
          <w:tab w:val="clear" w:pos="1211"/>
        </w:tabs>
        <w:ind w:left="2268"/>
        <w:jc w:val="both"/>
      </w:pPr>
      <w:r w:rsidRPr="005F4B66">
        <w:t xml:space="preserve">Reviewing </w:t>
      </w:r>
      <w:r w:rsidR="006D130A" w:rsidRPr="005F4B66">
        <w:t>event</w:t>
      </w:r>
      <w:r w:rsidRPr="005F4B66">
        <w:t xml:space="preserve"> and incident reports and</w:t>
      </w:r>
      <w:r w:rsidR="00AD1564" w:rsidRPr="005F4B66">
        <w:t xml:space="preserve"> minutes of safety meetings </w:t>
      </w:r>
    </w:p>
    <w:p w14:paraId="3E2A07C8" w14:textId="77777777" w:rsidR="009D2215" w:rsidRPr="005F4B66" w:rsidRDefault="009D2215" w:rsidP="004258C4">
      <w:pPr>
        <w:pStyle w:val="Heading4Bulletts"/>
        <w:tabs>
          <w:tab w:val="clear" w:pos="1211"/>
        </w:tabs>
        <w:ind w:left="2268"/>
        <w:jc w:val="both"/>
      </w:pPr>
      <w:r w:rsidRPr="005F4B66">
        <w:t>Reviewing environmental protection activities including waste disposal</w:t>
      </w:r>
    </w:p>
    <w:p w14:paraId="3E2A07C9" w14:textId="511520A7" w:rsidR="009D2215" w:rsidRPr="005F4B66" w:rsidRDefault="009D2215" w:rsidP="004258C4">
      <w:pPr>
        <w:pStyle w:val="Heading4Bulletts"/>
        <w:tabs>
          <w:tab w:val="clear" w:pos="1211"/>
        </w:tabs>
        <w:ind w:left="2268"/>
        <w:jc w:val="both"/>
      </w:pPr>
      <w:r w:rsidRPr="005F4B66">
        <w:t>Reviewing</w:t>
      </w:r>
      <w:r w:rsidR="00BC4CDD" w:rsidRPr="005F4B66">
        <w:t xml:space="preserve"> HSE </w:t>
      </w:r>
      <w:r w:rsidRPr="005F4B66">
        <w:t>performance at regular intervals and follow</w:t>
      </w:r>
      <w:r w:rsidR="00BC4CDD" w:rsidRPr="005F4B66">
        <w:t>ing</w:t>
      </w:r>
      <w:r w:rsidRPr="005F4B66">
        <w:t xml:space="preserve"> up </w:t>
      </w:r>
      <w:r w:rsidR="00BC4CDD" w:rsidRPr="005F4B66">
        <w:t>any identified issues</w:t>
      </w:r>
    </w:p>
    <w:p w14:paraId="3E2A07CA" w14:textId="4BACB9B1" w:rsidR="009D2215" w:rsidRPr="005F4B66" w:rsidRDefault="009D2215" w:rsidP="004258C4">
      <w:pPr>
        <w:pStyle w:val="Heading4Bulletts"/>
        <w:tabs>
          <w:tab w:val="clear" w:pos="1211"/>
        </w:tabs>
        <w:ind w:left="2268"/>
        <w:jc w:val="both"/>
      </w:pPr>
      <w:r w:rsidRPr="005F4B66">
        <w:t xml:space="preserve">Reviewing the implementation of the </w:t>
      </w:r>
      <w:r w:rsidR="00057B15" w:rsidRPr="005F4B66">
        <w:t>HSEMP</w:t>
      </w:r>
      <w:r w:rsidR="00BC4CDD" w:rsidRPr="005F4B66">
        <w:t xml:space="preserve"> </w:t>
      </w:r>
    </w:p>
    <w:p w14:paraId="3C5C863B" w14:textId="097C7F3D" w:rsidR="004258C4" w:rsidRPr="005F4B66" w:rsidRDefault="004258C4" w:rsidP="00D50BE7">
      <w:pPr>
        <w:pStyle w:val="Heading4Bulletts"/>
        <w:ind w:left="2268"/>
      </w:pPr>
      <w:r w:rsidRPr="005F4B66">
        <w:t>Comply with the requirements of the RTIO Critical Risk Management process</w:t>
      </w:r>
    </w:p>
    <w:p w14:paraId="3E2A07CB" w14:textId="77777777" w:rsidR="009D2215" w:rsidRPr="005F4B66" w:rsidRDefault="009D2215" w:rsidP="004258C4">
      <w:pPr>
        <w:pStyle w:val="Heading4Bulletts"/>
        <w:tabs>
          <w:tab w:val="clear" w:pos="1211"/>
        </w:tabs>
        <w:ind w:left="2268"/>
        <w:jc w:val="both"/>
      </w:pPr>
      <w:r w:rsidRPr="005F4B66">
        <w:t>Being visible on site to encourage, monitor and assess all aspects of safe working procedures</w:t>
      </w:r>
    </w:p>
    <w:p w14:paraId="3E2A07CC" w14:textId="1700FB20" w:rsidR="009D2215" w:rsidRPr="005F4B66" w:rsidRDefault="009D2215" w:rsidP="004258C4">
      <w:pPr>
        <w:pStyle w:val="Heading4Bulletts"/>
        <w:tabs>
          <w:tab w:val="clear" w:pos="1211"/>
        </w:tabs>
        <w:ind w:left="2268"/>
        <w:jc w:val="both"/>
      </w:pPr>
      <w:r w:rsidRPr="005F4B66">
        <w:t xml:space="preserve">Managing all sub-contractors engaged in their scope of works as SCEE </w:t>
      </w:r>
      <w:r w:rsidR="00144202">
        <w:t>worker</w:t>
      </w:r>
      <w:r w:rsidRPr="005F4B66">
        <w:t>s</w:t>
      </w:r>
    </w:p>
    <w:p w14:paraId="3E2A07CD" w14:textId="77777777" w:rsidR="009D2215" w:rsidRPr="005F4B66" w:rsidRDefault="009D2215" w:rsidP="004258C4">
      <w:pPr>
        <w:pStyle w:val="Heading4Bulletts"/>
        <w:tabs>
          <w:tab w:val="clear" w:pos="1211"/>
        </w:tabs>
        <w:ind w:left="2268"/>
        <w:jc w:val="both"/>
      </w:pPr>
      <w:r w:rsidRPr="005F4B66">
        <w:t>Ensuring the provision of adequate health and safety resources, services</w:t>
      </w:r>
      <w:r w:rsidR="00CD16D7" w:rsidRPr="005F4B66">
        <w:t xml:space="preserve"> and</w:t>
      </w:r>
      <w:r w:rsidRPr="005F4B66">
        <w:t xml:space="preserve"> facilities to effectively implement and manage the health and safety program</w:t>
      </w:r>
    </w:p>
    <w:p w14:paraId="3E2A07CE" w14:textId="77777777" w:rsidR="009D2215" w:rsidRPr="005F4B66" w:rsidRDefault="009D2215" w:rsidP="00A01BF3">
      <w:pPr>
        <w:pStyle w:val="Heading4Bulletts"/>
        <w:tabs>
          <w:tab w:val="clear" w:pos="1211"/>
        </w:tabs>
        <w:ind w:left="2268"/>
        <w:jc w:val="both"/>
      </w:pPr>
      <w:r w:rsidRPr="005F4B66">
        <w:t xml:space="preserve">Reviewing </w:t>
      </w:r>
      <w:r w:rsidR="00CD16D7" w:rsidRPr="005F4B66">
        <w:t xml:space="preserve">Project </w:t>
      </w:r>
      <w:r w:rsidRPr="005F4B66">
        <w:t>HSE performance weekly (lag and lead indicators) with the HSE Team</w:t>
      </w:r>
    </w:p>
    <w:p w14:paraId="3E2A07CF" w14:textId="5388D7F3" w:rsidR="009D2215" w:rsidRPr="005F4B66" w:rsidRDefault="00CD16D7" w:rsidP="00A01BF3">
      <w:pPr>
        <w:pStyle w:val="Heading4Bulletts"/>
        <w:tabs>
          <w:tab w:val="clear" w:pos="1211"/>
        </w:tabs>
        <w:ind w:left="2268"/>
        <w:jc w:val="both"/>
      </w:pPr>
      <w:r w:rsidRPr="005F4B66">
        <w:t xml:space="preserve">Participating in </w:t>
      </w:r>
      <w:r w:rsidR="009D2215" w:rsidRPr="005F4B66">
        <w:t xml:space="preserve">Project HSE systems audits </w:t>
      </w:r>
      <w:r w:rsidRPr="005F4B66">
        <w:t>as scheduled</w:t>
      </w:r>
    </w:p>
    <w:p w14:paraId="3E2A07D0" w14:textId="382CF481" w:rsidR="009D2215" w:rsidRPr="005F4B66" w:rsidRDefault="00FF2EE1" w:rsidP="00A01BF3">
      <w:pPr>
        <w:pStyle w:val="Heading4Bulletts"/>
        <w:tabs>
          <w:tab w:val="clear" w:pos="1211"/>
        </w:tabs>
        <w:ind w:left="2268"/>
        <w:jc w:val="both"/>
      </w:pPr>
      <w:r w:rsidRPr="005F4B66">
        <w:t xml:space="preserve">Ensure </w:t>
      </w:r>
      <w:r w:rsidR="009D2215" w:rsidRPr="005F4B66">
        <w:t>weekly toolbox meetings</w:t>
      </w:r>
      <w:r w:rsidRPr="005F4B66">
        <w:t xml:space="preserve"> are undertaken</w:t>
      </w:r>
    </w:p>
    <w:p w14:paraId="3E2A07D1" w14:textId="77777777" w:rsidR="009D2215" w:rsidRPr="005F4B66" w:rsidRDefault="009D2215" w:rsidP="00A01BF3">
      <w:pPr>
        <w:pStyle w:val="Heading4Bulletts"/>
        <w:tabs>
          <w:tab w:val="clear" w:pos="1211"/>
        </w:tabs>
        <w:ind w:left="2268"/>
        <w:jc w:val="both"/>
      </w:pPr>
      <w:r w:rsidRPr="005F4B66">
        <w:t>Undertaking Project field inspections</w:t>
      </w:r>
    </w:p>
    <w:p w14:paraId="3E2A07D2" w14:textId="77777777" w:rsidR="009D2215" w:rsidRPr="005F4B66" w:rsidRDefault="009D2215" w:rsidP="00A01BF3">
      <w:pPr>
        <w:pStyle w:val="Heading4Bulletts"/>
        <w:tabs>
          <w:tab w:val="clear" w:pos="1211"/>
        </w:tabs>
        <w:ind w:left="2268"/>
        <w:jc w:val="both"/>
      </w:pPr>
      <w:r w:rsidRPr="005F4B66">
        <w:t xml:space="preserve">Encouraging </w:t>
      </w:r>
      <w:r w:rsidR="00CD16D7" w:rsidRPr="005F4B66">
        <w:t xml:space="preserve">proactive </w:t>
      </w:r>
      <w:r w:rsidRPr="005F4B66">
        <w:t xml:space="preserve">near-miss and hazard reporting by all </w:t>
      </w:r>
      <w:r w:rsidR="00CD16D7" w:rsidRPr="005F4B66">
        <w:t>s</w:t>
      </w:r>
      <w:r w:rsidRPr="005F4B66">
        <w:t>ite personnel</w:t>
      </w:r>
    </w:p>
    <w:p w14:paraId="3E2A07D3" w14:textId="77777777" w:rsidR="009D2215" w:rsidRPr="005F4B66" w:rsidRDefault="00CD16D7" w:rsidP="00A01BF3">
      <w:pPr>
        <w:pStyle w:val="Heading4Bulletts"/>
        <w:tabs>
          <w:tab w:val="clear" w:pos="1211"/>
        </w:tabs>
        <w:ind w:left="2268"/>
        <w:jc w:val="both"/>
      </w:pPr>
      <w:r w:rsidRPr="005F4B66">
        <w:t>Addressing</w:t>
      </w:r>
      <w:r w:rsidR="009D2215" w:rsidRPr="005F4B66">
        <w:t xml:space="preserve"> any hazard</w:t>
      </w:r>
      <w:r w:rsidRPr="005F4B66">
        <w:t>s and risks</w:t>
      </w:r>
      <w:r w:rsidR="009D2215" w:rsidRPr="005F4B66">
        <w:t xml:space="preserve"> identified during daily work activities</w:t>
      </w:r>
    </w:p>
    <w:p w14:paraId="3E2A07D4" w14:textId="200E7454" w:rsidR="009D2215" w:rsidRPr="005F4B66" w:rsidRDefault="009D2215" w:rsidP="00A01BF3">
      <w:pPr>
        <w:pStyle w:val="Heading4Bulletts"/>
        <w:tabs>
          <w:tab w:val="clear" w:pos="1211"/>
        </w:tabs>
        <w:ind w:left="2268"/>
        <w:jc w:val="both"/>
      </w:pPr>
      <w:r w:rsidRPr="005F4B66">
        <w:t>Immediately stopping any “Unsafe Behaviour” identified during daily work activities</w:t>
      </w:r>
    </w:p>
    <w:p w14:paraId="65916BAB" w14:textId="77777777" w:rsidR="00E91633" w:rsidRPr="005F4B66" w:rsidRDefault="00E91633" w:rsidP="00D50BE7">
      <w:pPr>
        <w:pStyle w:val="Heading4Bulletts"/>
        <w:numPr>
          <w:ilvl w:val="0"/>
          <w:numId w:val="0"/>
        </w:numPr>
        <w:jc w:val="both"/>
      </w:pPr>
    </w:p>
    <w:p w14:paraId="75FABB95" w14:textId="0FBF2969" w:rsidR="00F73706" w:rsidRPr="005F4B66" w:rsidRDefault="00F73706" w:rsidP="00F73706">
      <w:pPr>
        <w:tabs>
          <w:tab w:val="left" w:pos="2700"/>
        </w:tabs>
        <w:autoSpaceDE w:val="0"/>
        <w:autoSpaceDN w:val="0"/>
        <w:adjustRightInd w:val="0"/>
        <w:spacing w:after="0" w:line="240" w:lineRule="auto"/>
        <w:ind w:left="2700" w:hanging="810"/>
        <w:jc w:val="both"/>
      </w:pPr>
      <w:r w:rsidRPr="005F4B66">
        <w:rPr>
          <w:rFonts w:ascii="Calibri" w:hAnsi="Calibri" w:cs="Calibri"/>
          <w:color w:val="984806"/>
        </w:rPr>
        <w:lastRenderedPageBreak/>
        <w:t>Refer:</w:t>
      </w:r>
      <w:r w:rsidRPr="005F4B66">
        <w:rPr>
          <w:rFonts w:ascii="Calibri" w:hAnsi="Calibri" w:cs="Calibri"/>
          <w:color w:val="984806"/>
        </w:rPr>
        <w:tab/>
        <w:t>RTIO-HSE-0075146 Organisational Resources, Accountabilities and Responsibilities</w:t>
      </w:r>
    </w:p>
    <w:p w14:paraId="3E2A07D5" w14:textId="6A95C7D6" w:rsidR="009D2215" w:rsidRPr="005F4B66" w:rsidRDefault="009D2215" w:rsidP="008F1FD5">
      <w:pPr>
        <w:pStyle w:val="Heading3"/>
      </w:pPr>
      <w:bookmarkStart w:id="707" w:name="_Toc227062752"/>
      <w:r w:rsidRPr="005F4B66">
        <w:t>HSE Advisor</w:t>
      </w:r>
      <w:bookmarkEnd w:id="707"/>
    </w:p>
    <w:p w14:paraId="3E2A07D6" w14:textId="57C744FC" w:rsidR="009D2215" w:rsidRPr="005F4B66" w:rsidRDefault="009D2215" w:rsidP="00A01BF3">
      <w:pPr>
        <w:pStyle w:val="Heading4Text"/>
        <w:jc w:val="both"/>
      </w:pPr>
      <w:r w:rsidRPr="005F4B66">
        <w:t xml:space="preserve">The HSE Advisor reports to the </w:t>
      </w:r>
      <w:r w:rsidR="00CD16D7" w:rsidRPr="005F4B66">
        <w:t xml:space="preserve">Project </w:t>
      </w:r>
      <w:r w:rsidRPr="005F4B66">
        <w:t xml:space="preserve">Manager/Project Supervisor and has </w:t>
      </w:r>
      <w:r w:rsidR="00CD16D7" w:rsidRPr="005F4B66">
        <w:t xml:space="preserve">functional </w:t>
      </w:r>
      <w:r w:rsidRPr="005F4B66">
        <w:t xml:space="preserve">reporting requirements to the </w:t>
      </w:r>
      <w:r w:rsidR="00CD16D7" w:rsidRPr="005F4B66">
        <w:t>HSE</w:t>
      </w:r>
      <w:r w:rsidR="00830173" w:rsidRPr="005F4B66">
        <w:t>Q Manager</w:t>
      </w:r>
      <w:r w:rsidRPr="005F4B66">
        <w:t xml:space="preserve">.  </w:t>
      </w:r>
      <w:r w:rsidR="00CD16D7" w:rsidRPr="005F4B66">
        <w:t xml:space="preserve">Responsibilities </w:t>
      </w:r>
      <w:r w:rsidRPr="005F4B66">
        <w:t>and accountabilities include:</w:t>
      </w:r>
    </w:p>
    <w:p w14:paraId="3E2A07D7" w14:textId="3B80B412" w:rsidR="009D2215" w:rsidRPr="005F4B66" w:rsidRDefault="009D2215" w:rsidP="00A01BF3">
      <w:pPr>
        <w:pStyle w:val="Heading4Bulletts"/>
        <w:tabs>
          <w:tab w:val="clear" w:pos="1211"/>
        </w:tabs>
        <w:ind w:left="2268"/>
        <w:jc w:val="both"/>
      </w:pPr>
      <w:r w:rsidRPr="005F4B66">
        <w:t>Ad</w:t>
      </w:r>
      <w:r w:rsidR="00E2110A" w:rsidRPr="005F4B66">
        <w:t xml:space="preserve">vising Project Management </w:t>
      </w:r>
      <w:r w:rsidR="00CD16D7" w:rsidRPr="005F4B66">
        <w:t>in HSE matters</w:t>
      </w:r>
      <w:r w:rsidRPr="005F4B66">
        <w:t xml:space="preserve"> and ensuring t</w:t>
      </w:r>
      <w:r w:rsidR="00E2110A" w:rsidRPr="005F4B66">
        <w:t xml:space="preserve">he </w:t>
      </w:r>
      <w:r w:rsidR="00CD16D7" w:rsidRPr="005F4B66">
        <w:t xml:space="preserve">project </w:t>
      </w:r>
      <w:r w:rsidR="00E2110A" w:rsidRPr="005F4B66">
        <w:t xml:space="preserve">complies with all </w:t>
      </w:r>
      <w:r w:rsidR="00FA2AC0" w:rsidRPr="005F4B66">
        <w:t xml:space="preserve">health and safety </w:t>
      </w:r>
      <w:r w:rsidR="00CD16D7" w:rsidRPr="005F4B66">
        <w:t>requirements</w:t>
      </w:r>
    </w:p>
    <w:p w14:paraId="3E2A07D8" w14:textId="1B8EB398" w:rsidR="009D2215" w:rsidRPr="005F4B66" w:rsidRDefault="009D2215" w:rsidP="00A01BF3">
      <w:pPr>
        <w:pStyle w:val="Heading4Bulletts"/>
        <w:tabs>
          <w:tab w:val="clear" w:pos="1211"/>
        </w:tabs>
        <w:ind w:left="2268"/>
        <w:jc w:val="both"/>
      </w:pPr>
      <w:r w:rsidRPr="005F4B66">
        <w:t xml:space="preserve">Assisting with the review and approval of the </w:t>
      </w:r>
      <w:r w:rsidR="00057B15" w:rsidRPr="005F4B66">
        <w:t>HSEMP</w:t>
      </w:r>
    </w:p>
    <w:p w14:paraId="3E2A07D9" w14:textId="77777777" w:rsidR="009D2215" w:rsidRPr="005F4B66" w:rsidRDefault="009D2215" w:rsidP="00A01BF3">
      <w:pPr>
        <w:pStyle w:val="Heading4Bulletts"/>
        <w:tabs>
          <w:tab w:val="clear" w:pos="1211"/>
        </w:tabs>
        <w:ind w:left="2268"/>
        <w:jc w:val="both"/>
      </w:pPr>
      <w:r w:rsidRPr="005F4B66">
        <w:t xml:space="preserve">Developing </w:t>
      </w:r>
      <w:r w:rsidR="00FA2AC0" w:rsidRPr="005F4B66">
        <w:t xml:space="preserve">and delivering </w:t>
      </w:r>
      <w:r w:rsidRPr="005F4B66">
        <w:t xml:space="preserve">training programs </w:t>
      </w:r>
      <w:r w:rsidR="00FA2AC0" w:rsidRPr="005F4B66">
        <w:t>to</w:t>
      </w:r>
      <w:r w:rsidRPr="005F4B66">
        <w:t xml:space="preserve"> </w:t>
      </w:r>
      <w:r w:rsidR="00CD16D7" w:rsidRPr="005F4B66">
        <w:t xml:space="preserve">project personnel in </w:t>
      </w:r>
      <w:r w:rsidRPr="005F4B66">
        <w:t xml:space="preserve">risk management </w:t>
      </w:r>
      <w:r w:rsidR="00FA2AC0" w:rsidRPr="005F4B66">
        <w:t>for potential</w:t>
      </w:r>
      <w:r w:rsidRPr="005F4B66">
        <w:t xml:space="preserve"> hazards </w:t>
      </w:r>
      <w:r w:rsidR="00FA2AC0" w:rsidRPr="005F4B66">
        <w:t>on the project site</w:t>
      </w:r>
    </w:p>
    <w:p w14:paraId="3E2A07DA" w14:textId="77777777" w:rsidR="009D2215" w:rsidRPr="005F4B66" w:rsidRDefault="009D2215" w:rsidP="00A01BF3">
      <w:pPr>
        <w:pStyle w:val="Heading4Bulletts"/>
        <w:tabs>
          <w:tab w:val="clear" w:pos="1211"/>
        </w:tabs>
        <w:ind w:left="2268"/>
        <w:jc w:val="both"/>
      </w:pPr>
      <w:r w:rsidRPr="005F4B66">
        <w:t xml:space="preserve">Initiating and developing safety training </w:t>
      </w:r>
      <w:r w:rsidR="00224037" w:rsidRPr="005F4B66">
        <w:t xml:space="preserve">to </w:t>
      </w:r>
      <w:r w:rsidRPr="005F4B66">
        <w:t>assist with cultur</w:t>
      </w:r>
      <w:r w:rsidR="00FA2AC0" w:rsidRPr="005F4B66">
        <w:t>al</w:t>
      </w:r>
      <w:r w:rsidRPr="005F4B66">
        <w:t xml:space="preserve"> change</w:t>
      </w:r>
    </w:p>
    <w:p w14:paraId="3E2A07DB" w14:textId="77777777" w:rsidR="009D2215" w:rsidRPr="005F4B66" w:rsidRDefault="009D2215" w:rsidP="004258C4">
      <w:pPr>
        <w:pStyle w:val="Heading4Bulletts"/>
        <w:tabs>
          <w:tab w:val="clear" w:pos="1211"/>
        </w:tabs>
        <w:ind w:left="2268"/>
        <w:jc w:val="both"/>
      </w:pPr>
      <w:r w:rsidRPr="005F4B66">
        <w:t xml:space="preserve">Making recommendations </w:t>
      </w:r>
      <w:r w:rsidR="00224037" w:rsidRPr="005F4B66">
        <w:t xml:space="preserve">and contributing </w:t>
      </w:r>
      <w:r w:rsidRPr="005F4B66">
        <w:t xml:space="preserve">to improving SCEE’s </w:t>
      </w:r>
      <w:r w:rsidR="00224037" w:rsidRPr="005F4B66">
        <w:t xml:space="preserve">HSE </w:t>
      </w:r>
      <w:r w:rsidRPr="005F4B66">
        <w:t>system</w:t>
      </w:r>
    </w:p>
    <w:p w14:paraId="3E2A07DC" w14:textId="77777777" w:rsidR="009D2215" w:rsidRPr="005F4B66" w:rsidRDefault="009D2215" w:rsidP="004258C4">
      <w:pPr>
        <w:pStyle w:val="Heading4Bulletts"/>
        <w:tabs>
          <w:tab w:val="clear" w:pos="1211"/>
        </w:tabs>
        <w:ind w:left="2268"/>
        <w:jc w:val="both"/>
      </w:pPr>
      <w:r w:rsidRPr="005F4B66">
        <w:t xml:space="preserve">Preparing </w:t>
      </w:r>
      <w:r w:rsidR="00224037" w:rsidRPr="005F4B66">
        <w:t xml:space="preserve">HSE performance </w:t>
      </w:r>
      <w:r w:rsidRPr="005F4B66">
        <w:t xml:space="preserve">reports for </w:t>
      </w:r>
      <w:r w:rsidR="00224037" w:rsidRPr="005F4B66">
        <w:t xml:space="preserve">SCEE </w:t>
      </w:r>
      <w:r w:rsidRPr="005F4B66">
        <w:t xml:space="preserve">management and Client Conducting and assisting with </w:t>
      </w:r>
      <w:r w:rsidR="006D130A" w:rsidRPr="005F4B66">
        <w:t>event</w:t>
      </w:r>
      <w:r w:rsidRPr="005F4B66">
        <w:t xml:space="preserve"> and incident investigations</w:t>
      </w:r>
    </w:p>
    <w:p w14:paraId="3E2A07DD" w14:textId="77777777" w:rsidR="009D2215" w:rsidRPr="005F4B66" w:rsidRDefault="009D2215" w:rsidP="004258C4">
      <w:pPr>
        <w:pStyle w:val="Heading4Bulletts"/>
        <w:tabs>
          <w:tab w:val="clear" w:pos="1211"/>
        </w:tabs>
        <w:ind w:left="2268"/>
        <w:jc w:val="both"/>
      </w:pPr>
      <w:r w:rsidRPr="005F4B66">
        <w:t xml:space="preserve">Disseminating safety bulletins on workplace </w:t>
      </w:r>
      <w:r w:rsidR="006D130A" w:rsidRPr="005F4B66">
        <w:t>event</w:t>
      </w:r>
      <w:r w:rsidRPr="005F4B66">
        <w:t>s and incidents</w:t>
      </w:r>
    </w:p>
    <w:p w14:paraId="3E2A07DE" w14:textId="77777777" w:rsidR="009D2215" w:rsidRDefault="009D2215" w:rsidP="004258C4">
      <w:pPr>
        <w:pStyle w:val="Heading4Bulletts"/>
        <w:tabs>
          <w:tab w:val="clear" w:pos="1211"/>
        </w:tabs>
        <w:ind w:left="2268"/>
        <w:jc w:val="both"/>
      </w:pPr>
      <w:r w:rsidRPr="005F4B66">
        <w:t xml:space="preserve">Self-auditing of the </w:t>
      </w:r>
      <w:r w:rsidR="00224037" w:rsidRPr="005F4B66">
        <w:t xml:space="preserve">Project </w:t>
      </w:r>
      <w:r w:rsidRPr="005F4B66">
        <w:t>Safety Management System</w:t>
      </w:r>
    </w:p>
    <w:p w14:paraId="35092F37" w14:textId="039949E0" w:rsidR="001441CC" w:rsidRDefault="001441CC" w:rsidP="001441CC">
      <w:pPr>
        <w:pStyle w:val="Heading4Bulletts"/>
        <w:tabs>
          <w:tab w:val="clear" w:pos="1211"/>
        </w:tabs>
        <w:ind w:left="2268"/>
        <w:jc w:val="both"/>
      </w:pPr>
      <w:bookmarkStart w:id="708" w:name="_Hlk135207665"/>
      <w:r>
        <w:t xml:space="preserve">All training undertaken on site shall be sent to the Training Department  </w:t>
      </w:r>
      <w:hyperlink r:id="rId14" w:history="1">
        <w:r w:rsidRPr="00483C30">
          <w:rPr>
            <w:rStyle w:val="Hyperlink"/>
          </w:rPr>
          <w:t>training@scee.com.au</w:t>
        </w:r>
      </w:hyperlink>
      <w:r>
        <w:t xml:space="preserve"> to be uploaded </w:t>
      </w:r>
      <w:proofErr w:type="gramStart"/>
      <w:r>
        <w:t>in to</w:t>
      </w:r>
      <w:proofErr w:type="gramEnd"/>
      <w:r>
        <w:t xml:space="preserve"> </w:t>
      </w:r>
      <w:r w:rsidR="001D6097">
        <w:t>MyPass</w:t>
      </w:r>
      <w:r>
        <w:t>.</w:t>
      </w:r>
    </w:p>
    <w:bookmarkEnd w:id="708"/>
    <w:p w14:paraId="3E2A07DF" w14:textId="175FACDC" w:rsidR="009D2215" w:rsidRPr="005F4B66" w:rsidRDefault="009D2215" w:rsidP="004258C4">
      <w:pPr>
        <w:pStyle w:val="Heading4Bulletts"/>
        <w:tabs>
          <w:tab w:val="clear" w:pos="1211"/>
        </w:tabs>
        <w:ind w:left="2268"/>
        <w:jc w:val="both"/>
      </w:pPr>
      <w:r w:rsidRPr="005F4B66">
        <w:t xml:space="preserve">Conducting </w:t>
      </w:r>
      <w:r w:rsidR="00144202">
        <w:t>worker</w:t>
      </w:r>
      <w:r w:rsidRPr="005F4B66">
        <w:t xml:space="preserve"> and supervisor inductions</w:t>
      </w:r>
    </w:p>
    <w:p w14:paraId="779CC811" w14:textId="77777777" w:rsidR="004258C4" w:rsidRPr="005F4B66" w:rsidRDefault="004258C4" w:rsidP="004258C4">
      <w:pPr>
        <w:pStyle w:val="Heading4Bulletts"/>
        <w:ind w:left="2268"/>
      </w:pPr>
      <w:r w:rsidRPr="005F4B66">
        <w:t>Comply with the requirements of the RTIO Critical Risk Management process</w:t>
      </w:r>
    </w:p>
    <w:p w14:paraId="3E2A07E0" w14:textId="77777777" w:rsidR="009D2215" w:rsidRPr="005F4B66" w:rsidRDefault="009D2215" w:rsidP="004258C4">
      <w:pPr>
        <w:pStyle w:val="Heading4Bulletts"/>
        <w:tabs>
          <w:tab w:val="clear" w:pos="1211"/>
        </w:tabs>
        <w:ind w:left="2268"/>
        <w:jc w:val="both"/>
      </w:pPr>
      <w:r w:rsidRPr="005F4B66">
        <w:t>Assisting supervisors with conducting risk assessments</w:t>
      </w:r>
    </w:p>
    <w:p w14:paraId="3E2A07E1" w14:textId="77777777" w:rsidR="009D2215" w:rsidRPr="005F4B66" w:rsidRDefault="009D2215" w:rsidP="004258C4">
      <w:pPr>
        <w:pStyle w:val="Heading4Bulletts"/>
        <w:tabs>
          <w:tab w:val="clear" w:pos="1211"/>
        </w:tabs>
        <w:ind w:left="2268"/>
        <w:jc w:val="both"/>
      </w:pPr>
      <w:r w:rsidRPr="005F4B66">
        <w:t>Conducting daily site inspections and weekly documented site inspections</w:t>
      </w:r>
    </w:p>
    <w:p w14:paraId="3E2A07E2" w14:textId="77777777" w:rsidR="009D2215" w:rsidRPr="005F4B66" w:rsidRDefault="009D2215" w:rsidP="00A01BF3">
      <w:pPr>
        <w:pStyle w:val="Heading4Bulletts"/>
        <w:tabs>
          <w:tab w:val="clear" w:pos="1211"/>
        </w:tabs>
        <w:ind w:left="2268"/>
        <w:jc w:val="both"/>
      </w:pPr>
      <w:r w:rsidRPr="005F4B66">
        <w:t>Managing hazardous materials on site</w:t>
      </w:r>
    </w:p>
    <w:p w14:paraId="3E2A07E3" w14:textId="77777777" w:rsidR="009D2215" w:rsidRPr="005F4B66" w:rsidRDefault="009D2215" w:rsidP="00A01BF3">
      <w:pPr>
        <w:pStyle w:val="Heading4Bulletts"/>
        <w:tabs>
          <w:tab w:val="clear" w:pos="1211"/>
        </w:tabs>
        <w:ind w:left="2268"/>
        <w:jc w:val="both"/>
      </w:pPr>
      <w:r w:rsidRPr="005F4B66">
        <w:t xml:space="preserve">Management of workers compensation and rehabilitation on site, in conjunction with head office support </w:t>
      </w:r>
    </w:p>
    <w:p w14:paraId="3E2A07E4" w14:textId="55928C72" w:rsidR="009D2215" w:rsidRPr="005F4B66" w:rsidRDefault="00FF2EE1" w:rsidP="00A01BF3">
      <w:pPr>
        <w:pStyle w:val="Heading4Bulletts"/>
        <w:tabs>
          <w:tab w:val="clear" w:pos="1211"/>
        </w:tabs>
        <w:ind w:left="2268"/>
        <w:jc w:val="both"/>
      </w:pPr>
      <w:r w:rsidRPr="005F4B66">
        <w:t xml:space="preserve">Attending project safety, </w:t>
      </w:r>
      <w:r w:rsidR="009D2215" w:rsidRPr="005F4B66">
        <w:t>and Committee meetings, with the findings being reported to the necessary personnel</w:t>
      </w:r>
    </w:p>
    <w:p w14:paraId="3E2A07E5" w14:textId="77777777" w:rsidR="009D2215" w:rsidRPr="005F4B66" w:rsidRDefault="009D2215" w:rsidP="00A01BF3">
      <w:pPr>
        <w:pStyle w:val="Heading4Bulletts"/>
        <w:tabs>
          <w:tab w:val="clear" w:pos="1211"/>
        </w:tabs>
        <w:ind w:left="2268"/>
        <w:jc w:val="both"/>
      </w:pPr>
      <w:r w:rsidRPr="005F4B66">
        <w:t xml:space="preserve">Preparing </w:t>
      </w:r>
      <w:r w:rsidR="00224037" w:rsidRPr="005F4B66">
        <w:t xml:space="preserve">and presenting </w:t>
      </w:r>
      <w:r w:rsidRPr="005F4B66">
        <w:t>safety presentations at weekly toolbox meetings</w:t>
      </w:r>
    </w:p>
    <w:p w14:paraId="3E2A07E6" w14:textId="77777777" w:rsidR="009D2215" w:rsidRPr="005F4B66" w:rsidRDefault="009D2215" w:rsidP="00A01BF3">
      <w:pPr>
        <w:pStyle w:val="Heading4Bulletts"/>
        <w:tabs>
          <w:tab w:val="clear" w:pos="1211"/>
        </w:tabs>
        <w:ind w:left="2268"/>
        <w:jc w:val="both"/>
      </w:pPr>
      <w:r w:rsidRPr="005F4B66">
        <w:t>Monitoring and reporting on safety initiative programs</w:t>
      </w:r>
    </w:p>
    <w:p w14:paraId="3E2A07E7" w14:textId="77777777" w:rsidR="009D2215" w:rsidRPr="005F4B66" w:rsidRDefault="009D2215" w:rsidP="00A01BF3">
      <w:pPr>
        <w:pStyle w:val="Heading4Bulletts"/>
        <w:tabs>
          <w:tab w:val="clear" w:pos="1211"/>
        </w:tabs>
        <w:ind w:left="2268"/>
        <w:jc w:val="both"/>
      </w:pPr>
      <w:r w:rsidRPr="005F4B66">
        <w:t>Reviewing the weekly HSE performance (lag and lead indicators) with the Project Manager</w:t>
      </w:r>
    </w:p>
    <w:p w14:paraId="3E2A07E8" w14:textId="77777777" w:rsidR="009D2215" w:rsidRPr="005F4B66" w:rsidRDefault="009D2215" w:rsidP="00A01BF3">
      <w:pPr>
        <w:pStyle w:val="Heading4Bulletts"/>
        <w:tabs>
          <w:tab w:val="clear" w:pos="1211"/>
        </w:tabs>
        <w:ind w:left="2268"/>
        <w:jc w:val="both"/>
      </w:pPr>
      <w:r w:rsidRPr="005F4B66">
        <w:t xml:space="preserve">Undertaking daily informal field inspections and documenting </w:t>
      </w:r>
      <w:r w:rsidR="00224037" w:rsidRPr="005F4B66">
        <w:t xml:space="preserve">any </w:t>
      </w:r>
      <w:r w:rsidRPr="005F4B66">
        <w:t>hazards identified</w:t>
      </w:r>
    </w:p>
    <w:p w14:paraId="3E2A07E9" w14:textId="77777777" w:rsidR="009D2215" w:rsidRPr="005F4B66" w:rsidRDefault="009D2215" w:rsidP="00A01BF3">
      <w:pPr>
        <w:pStyle w:val="Heading4Bulletts"/>
        <w:tabs>
          <w:tab w:val="clear" w:pos="1211"/>
        </w:tabs>
        <w:ind w:left="2268"/>
        <w:jc w:val="both"/>
      </w:pPr>
      <w:r w:rsidRPr="005F4B66">
        <w:t>Conducting, preparing and assisting with risk assessments as required</w:t>
      </w:r>
    </w:p>
    <w:p w14:paraId="3E2A07EA" w14:textId="77777777" w:rsidR="009D2215" w:rsidRPr="005F4B66" w:rsidRDefault="009D2215" w:rsidP="00A01BF3">
      <w:pPr>
        <w:pStyle w:val="Heading4Bulletts"/>
        <w:tabs>
          <w:tab w:val="clear" w:pos="1211"/>
        </w:tabs>
        <w:ind w:left="2268"/>
        <w:jc w:val="both"/>
      </w:pPr>
      <w:r w:rsidRPr="005F4B66">
        <w:t xml:space="preserve">Managing SCEE’s project </w:t>
      </w:r>
      <w:r w:rsidR="00224037" w:rsidRPr="005F4B66">
        <w:t xml:space="preserve">HSE </w:t>
      </w:r>
      <w:r w:rsidRPr="005F4B66">
        <w:t xml:space="preserve">requirements </w:t>
      </w:r>
    </w:p>
    <w:p w14:paraId="3E2A07EB" w14:textId="77777777" w:rsidR="009D2215" w:rsidRPr="005F4B66" w:rsidRDefault="009D2215" w:rsidP="00A01BF3">
      <w:pPr>
        <w:pStyle w:val="Heading4Bulletts"/>
        <w:tabs>
          <w:tab w:val="clear" w:pos="1211"/>
        </w:tabs>
        <w:ind w:left="2268"/>
        <w:jc w:val="both"/>
      </w:pPr>
      <w:r w:rsidRPr="005F4B66">
        <w:t>Assisting in the review and updating of Work Instructions</w:t>
      </w:r>
      <w:r w:rsidR="00224037" w:rsidRPr="005F4B66">
        <w:t>, SWMS</w:t>
      </w:r>
      <w:r w:rsidRPr="005F4B66">
        <w:t xml:space="preserve"> and JHA’s as required</w:t>
      </w:r>
    </w:p>
    <w:p w14:paraId="3E2A07EC" w14:textId="77777777" w:rsidR="009D2215" w:rsidRPr="005F4B66" w:rsidRDefault="009D2215" w:rsidP="00A01BF3">
      <w:pPr>
        <w:pStyle w:val="Heading4Bulletts"/>
        <w:tabs>
          <w:tab w:val="clear" w:pos="1211"/>
        </w:tabs>
        <w:ind w:left="2268"/>
        <w:jc w:val="both"/>
      </w:pPr>
      <w:r w:rsidRPr="005F4B66">
        <w:t>Reviewing all permit systems prior to authorisation from the Client</w:t>
      </w:r>
    </w:p>
    <w:p w14:paraId="3E2A07ED" w14:textId="77777777" w:rsidR="009D2215" w:rsidRPr="005F4B66" w:rsidRDefault="009D2215" w:rsidP="00A01BF3">
      <w:pPr>
        <w:pStyle w:val="Heading4Bulletts"/>
        <w:tabs>
          <w:tab w:val="clear" w:pos="1211"/>
        </w:tabs>
        <w:ind w:left="2268"/>
        <w:jc w:val="both"/>
      </w:pPr>
      <w:r w:rsidRPr="005F4B66">
        <w:t>Inspecting First Aid facilities and replenish stock as required</w:t>
      </w:r>
    </w:p>
    <w:p w14:paraId="3E2A07EE" w14:textId="77777777" w:rsidR="009D2215" w:rsidRPr="005F4B66" w:rsidRDefault="009D2215" w:rsidP="00A01BF3">
      <w:pPr>
        <w:pStyle w:val="Heading4Bulletts"/>
        <w:tabs>
          <w:tab w:val="clear" w:pos="1211"/>
        </w:tabs>
        <w:ind w:left="2268"/>
        <w:jc w:val="both"/>
      </w:pPr>
      <w:r w:rsidRPr="005F4B66">
        <w:t>Immediately stopping any “Unsafe Behaviour” identified during daily work activities</w:t>
      </w:r>
    </w:p>
    <w:p w14:paraId="3E2A07EF" w14:textId="77777777" w:rsidR="009D2215" w:rsidRPr="005F4B66" w:rsidRDefault="009D2215" w:rsidP="00A01BF3">
      <w:pPr>
        <w:pStyle w:val="Heading4Bulletts"/>
        <w:tabs>
          <w:tab w:val="clear" w:pos="1211"/>
        </w:tabs>
        <w:ind w:left="2268"/>
        <w:jc w:val="both"/>
      </w:pPr>
      <w:r w:rsidRPr="005F4B66">
        <w:t>Conducting formal JHA reviews</w:t>
      </w:r>
    </w:p>
    <w:p w14:paraId="3E2A07F0" w14:textId="50D94A12" w:rsidR="009D2215" w:rsidRPr="005F4B66" w:rsidRDefault="009D2215" w:rsidP="00A01BF3">
      <w:pPr>
        <w:pStyle w:val="Heading4Bulletts"/>
        <w:tabs>
          <w:tab w:val="clear" w:pos="1211"/>
        </w:tabs>
        <w:ind w:left="2268"/>
        <w:jc w:val="both"/>
      </w:pPr>
      <w:r w:rsidRPr="005F4B66">
        <w:lastRenderedPageBreak/>
        <w:t xml:space="preserve">Implementing SCEE and Client </w:t>
      </w:r>
      <w:r w:rsidR="00A01BF3" w:rsidRPr="005F4B66">
        <w:t>HSE</w:t>
      </w:r>
      <w:r w:rsidRPr="005F4B66">
        <w:t xml:space="preserve"> Management Systems</w:t>
      </w:r>
    </w:p>
    <w:p w14:paraId="7F892ECF" w14:textId="57C8A526" w:rsidR="00F73706" w:rsidRDefault="00F73706" w:rsidP="00F73706">
      <w:pPr>
        <w:tabs>
          <w:tab w:val="left" w:pos="2700"/>
        </w:tabs>
        <w:autoSpaceDE w:val="0"/>
        <w:autoSpaceDN w:val="0"/>
        <w:adjustRightInd w:val="0"/>
        <w:spacing w:after="0" w:line="240" w:lineRule="auto"/>
        <w:ind w:left="2700" w:hanging="810"/>
        <w:jc w:val="both"/>
        <w:rPr>
          <w:rFonts w:ascii="Calibri" w:hAnsi="Calibri" w:cs="Calibri"/>
          <w:color w:val="984806"/>
        </w:rPr>
      </w:pPr>
      <w:r w:rsidRPr="005F4B66">
        <w:rPr>
          <w:rFonts w:ascii="Calibri" w:hAnsi="Calibri" w:cs="Calibri"/>
          <w:color w:val="984806"/>
        </w:rPr>
        <w:t>Refer:</w:t>
      </w:r>
      <w:r w:rsidRPr="005F4B66">
        <w:rPr>
          <w:rFonts w:ascii="Calibri" w:hAnsi="Calibri" w:cs="Calibri"/>
          <w:color w:val="984806"/>
        </w:rPr>
        <w:tab/>
        <w:t>RTIO-HSE-0075146 Organisational Resources, Accountabilities and Responsibilities</w:t>
      </w:r>
    </w:p>
    <w:p w14:paraId="3E2A07F1" w14:textId="03ACADD8" w:rsidR="009D2215" w:rsidRPr="005F4B66" w:rsidRDefault="00945551" w:rsidP="008F1FD5">
      <w:pPr>
        <w:pStyle w:val="Heading3"/>
      </w:pPr>
      <w:bookmarkStart w:id="709" w:name="_Toc403631465"/>
      <w:bookmarkStart w:id="710" w:name="_Toc403632365"/>
      <w:bookmarkStart w:id="711" w:name="_Toc403645413"/>
      <w:bookmarkStart w:id="712" w:name="_Toc403645861"/>
      <w:bookmarkStart w:id="713" w:name="_Toc403646650"/>
      <w:bookmarkStart w:id="714" w:name="_Toc403647423"/>
      <w:bookmarkStart w:id="715" w:name="_Toc403647871"/>
      <w:bookmarkStart w:id="716" w:name="_Toc404088039"/>
      <w:bookmarkStart w:id="717" w:name="_Toc404325641"/>
      <w:bookmarkStart w:id="718" w:name="_Toc404343729"/>
      <w:bookmarkStart w:id="719" w:name="_Toc404345841"/>
      <w:bookmarkStart w:id="720" w:name="_Toc227062753"/>
      <w:bookmarkEnd w:id="709"/>
      <w:bookmarkEnd w:id="710"/>
      <w:bookmarkEnd w:id="711"/>
      <w:bookmarkEnd w:id="712"/>
      <w:bookmarkEnd w:id="713"/>
      <w:bookmarkEnd w:id="714"/>
      <w:bookmarkEnd w:id="715"/>
      <w:bookmarkEnd w:id="716"/>
      <w:bookmarkEnd w:id="717"/>
      <w:bookmarkEnd w:id="718"/>
      <w:bookmarkEnd w:id="719"/>
      <w:r w:rsidRPr="005F4B66">
        <w:t>Construction Manager/</w:t>
      </w:r>
      <w:r w:rsidR="009D2215" w:rsidRPr="005F4B66">
        <w:t>Supervisor</w:t>
      </w:r>
      <w:r w:rsidRPr="005F4B66">
        <w:t>s</w:t>
      </w:r>
      <w:bookmarkEnd w:id="720"/>
    </w:p>
    <w:p w14:paraId="3E2A07F2" w14:textId="77777777" w:rsidR="009D2215" w:rsidRPr="005F4B66" w:rsidRDefault="009D2215" w:rsidP="00A01BF3">
      <w:pPr>
        <w:pStyle w:val="Heading4Text"/>
        <w:jc w:val="both"/>
      </w:pPr>
      <w:r w:rsidRPr="005F4B66">
        <w:t>Supervisors are to coordinate and direct all project works in their area of responsibilit</w:t>
      </w:r>
      <w:r w:rsidR="00224037" w:rsidRPr="005F4B66">
        <w:t>y</w:t>
      </w:r>
      <w:r w:rsidRPr="005F4B66">
        <w:t xml:space="preserve">. </w:t>
      </w:r>
    </w:p>
    <w:p w14:paraId="3E2A07F3" w14:textId="303B2857" w:rsidR="009D2215" w:rsidRPr="005F4B66" w:rsidRDefault="00224037" w:rsidP="00A01BF3">
      <w:pPr>
        <w:pStyle w:val="Heading4Text"/>
        <w:jc w:val="both"/>
      </w:pPr>
      <w:r w:rsidRPr="005F4B66">
        <w:t>Supervisors r</w:t>
      </w:r>
      <w:r w:rsidR="009D2215" w:rsidRPr="005F4B66">
        <w:t xml:space="preserve">eport to the </w:t>
      </w:r>
      <w:r w:rsidRPr="005F4B66">
        <w:t xml:space="preserve">Project </w:t>
      </w:r>
      <w:r w:rsidR="009D2215" w:rsidRPr="005F4B66">
        <w:t xml:space="preserve">Manager / </w:t>
      </w:r>
      <w:r w:rsidR="00945551" w:rsidRPr="005F4B66">
        <w:t xml:space="preserve">Construction </w:t>
      </w:r>
      <w:r w:rsidR="00A12C8C" w:rsidRPr="005F4B66">
        <w:t>Manager</w:t>
      </w:r>
      <w:r w:rsidR="009D2215" w:rsidRPr="005F4B66">
        <w:t xml:space="preserve"> and </w:t>
      </w:r>
      <w:r w:rsidRPr="005F4B66">
        <w:t>are</w:t>
      </w:r>
      <w:r w:rsidR="009D2215" w:rsidRPr="005F4B66">
        <w:t xml:space="preserve"> responsible for:</w:t>
      </w:r>
    </w:p>
    <w:p w14:paraId="3E2A07F4" w14:textId="14416E77" w:rsidR="009D2215" w:rsidRPr="005F4B66" w:rsidRDefault="009D2215" w:rsidP="00A01BF3">
      <w:pPr>
        <w:pStyle w:val="Heading4Bulletts"/>
        <w:tabs>
          <w:tab w:val="clear" w:pos="1211"/>
        </w:tabs>
        <w:ind w:left="2268"/>
        <w:jc w:val="both"/>
      </w:pPr>
      <w:r w:rsidRPr="005F4B66">
        <w:t xml:space="preserve">Assisting the </w:t>
      </w:r>
      <w:r w:rsidR="00224037" w:rsidRPr="005F4B66">
        <w:t xml:space="preserve">Project </w:t>
      </w:r>
      <w:r w:rsidR="00FF2EE1" w:rsidRPr="005F4B66">
        <w:t>Manager</w:t>
      </w:r>
      <w:r w:rsidRPr="005F4B66">
        <w:t xml:space="preserve">/ </w:t>
      </w:r>
      <w:r w:rsidR="00945551" w:rsidRPr="005F4B66">
        <w:t>Construction Manager</w:t>
      </w:r>
      <w:r w:rsidRPr="005F4B66">
        <w:t xml:space="preserve"> and the HSE Advisor in achieving the project </w:t>
      </w:r>
      <w:r w:rsidR="00224037" w:rsidRPr="005F4B66">
        <w:t>HSE</w:t>
      </w:r>
      <w:r w:rsidR="00AD1564" w:rsidRPr="005F4B66">
        <w:t xml:space="preserve"> requirements</w:t>
      </w:r>
    </w:p>
    <w:p w14:paraId="3E2A07F5" w14:textId="48241B22" w:rsidR="009D2215" w:rsidRPr="005F4B66" w:rsidRDefault="009D2215" w:rsidP="00A01BF3">
      <w:pPr>
        <w:pStyle w:val="Heading4Bulletts"/>
        <w:tabs>
          <w:tab w:val="clear" w:pos="1211"/>
        </w:tabs>
        <w:ind w:left="2268"/>
        <w:jc w:val="both"/>
      </w:pPr>
      <w:r w:rsidRPr="005F4B66">
        <w:t>Understanding the requirements of th</w:t>
      </w:r>
      <w:r w:rsidR="00224037" w:rsidRPr="005F4B66">
        <w:t>is</w:t>
      </w:r>
      <w:r w:rsidRPr="005F4B66">
        <w:t xml:space="preserve"> </w:t>
      </w:r>
      <w:r w:rsidR="00057B15" w:rsidRPr="005F4B66">
        <w:t>HSEMP</w:t>
      </w:r>
      <w:r w:rsidR="00224037" w:rsidRPr="005F4B66">
        <w:t xml:space="preserve"> </w:t>
      </w:r>
    </w:p>
    <w:p w14:paraId="3E2A07F6" w14:textId="77777777" w:rsidR="009D2215" w:rsidRPr="005F4B66" w:rsidRDefault="009D2215" w:rsidP="00A01BF3">
      <w:pPr>
        <w:pStyle w:val="Heading4Bulletts"/>
        <w:tabs>
          <w:tab w:val="clear" w:pos="1211"/>
        </w:tabs>
        <w:ind w:left="2268"/>
        <w:jc w:val="both"/>
      </w:pPr>
      <w:r w:rsidRPr="005F4B66">
        <w:t>Planning to do all work safely via compliance to the applicable procedure</w:t>
      </w:r>
      <w:r w:rsidR="00224037" w:rsidRPr="005F4B66">
        <w:t>s</w:t>
      </w:r>
      <w:r w:rsidRPr="005F4B66">
        <w:t>.</w:t>
      </w:r>
    </w:p>
    <w:p w14:paraId="3E2A07F7" w14:textId="6E0DC96F" w:rsidR="009D2215" w:rsidRPr="005F4B66" w:rsidRDefault="009D2215" w:rsidP="00A01BF3">
      <w:pPr>
        <w:pStyle w:val="Heading4Bulletts"/>
        <w:tabs>
          <w:tab w:val="clear" w:pos="1211"/>
        </w:tabs>
        <w:ind w:left="2268"/>
        <w:jc w:val="both"/>
      </w:pPr>
      <w:r w:rsidRPr="005F4B66">
        <w:t xml:space="preserve">Promoting </w:t>
      </w:r>
      <w:r w:rsidR="00886B91" w:rsidRPr="005F4B66">
        <w:t>HSE</w:t>
      </w:r>
      <w:r w:rsidR="00AD1564" w:rsidRPr="005F4B66">
        <w:t xml:space="preserve"> awareness at every opportunity</w:t>
      </w:r>
    </w:p>
    <w:p w14:paraId="3E2A07F8" w14:textId="0258774B" w:rsidR="009D2215" w:rsidRPr="005F4B66" w:rsidRDefault="009D2215" w:rsidP="00A01BF3">
      <w:pPr>
        <w:pStyle w:val="Heading4Bulletts"/>
        <w:tabs>
          <w:tab w:val="clear" w:pos="1211"/>
        </w:tabs>
        <w:ind w:left="2268"/>
        <w:jc w:val="both"/>
      </w:pPr>
      <w:r w:rsidRPr="005F4B66">
        <w:t xml:space="preserve">Identifying </w:t>
      </w:r>
      <w:r w:rsidR="00886B91" w:rsidRPr="005F4B66">
        <w:t>HSE</w:t>
      </w:r>
      <w:r w:rsidRPr="005F4B66">
        <w:t xml:space="preserve"> training needs and info</w:t>
      </w:r>
      <w:r w:rsidR="00AD1564" w:rsidRPr="005F4B66">
        <w:t>rming management of these needs</w:t>
      </w:r>
    </w:p>
    <w:p w14:paraId="3E2A07F9" w14:textId="77777777" w:rsidR="009D2215" w:rsidRPr="005F4B66" w:rsidRDefault="009D2215" w:rsidP="00A01BF3">
      <w:pPr>
        <w:pStyle w:val="Heading4Bulletts"/>
        <w:tabs>
          <w:tab w:val="clear" w:pos="1211"/>
        </w:tabs>
        <w:ind w:left="2268"/>
        <w:jc w:val="both"/>
      </w:pPr>
      <w:r w:rsidRPr="005F4B66">
        <w:t>Ensuring personnel are suitably skilled to unde</w:t>
      </w:r>
      <w:r w:rsidR="00AD1564" w:rsidRPr="005F4B66">
        <w:t>rtake their assigned work tasks</w:t>
      </w:r>
    </w:p>
    <w:p w14:paraId="3E2A07FA" w14:textId="77777777" w:rsidR="009D2215" w:rsidRPr="005F4B66" w:rsidRDefault="009D2215" w:rsidP="00A01BF3">
      <w:pPr>
        <w:pStyle w:val="Heading4Bulletts"/>
        <w:tabs>
          <w:tab w:val="clear" w:pos="1211"/>
        </w:tabs>
        <w:ind w:left="2268"/>
        <w:jc w:val="both"/>
      </w:pPr>
      <w:r w:rsidRPr="005F4B66">
        <w:t>Promoting and conducting haza</w:t>
      </w:r>
      <w:r w:rsidR="00AD1564" w:rsidRPr="005F4B66">
        <w:t>rd identification and reporting</w:t>
      </w:r>
    </w:p>
    <w:p w14:paraId="3E2A07FB" w14:textId="16A19284" w:rsidR="009D2215" w:rsidRPr="005F4B66" w:rsidRDefault="009D2215" w:rsidP="00A01BF3">
      <w:pPr>
        <w:pStyle w:val="Heading4Bulletts"/>
        <w:tabs>
          <w:tab w:val="clear" w:pos="1211"/>
        </w:tabs>
        <w:ind w:left="2268"/>
        <w:jc w:val="both"/>
      </w:pPr>
      <w:r w:rsidRPr="005F4B66">
        <w:t>Assisting in the preparation of JHA’s</w:t>
      </w:r>
      <w:r w:rsidR="00224037" w:rsidRPr="005F4B66">
        <w:t>/</w:t>
      </w:r>
      <w:r w:rsidR="00AE5DF2" w:rsidRPr="005F4B66">
        <w:t>SWMSs</w:t>
      </w:r>
      <w:r w:rsidRPr="005F4B66">
        <w:t xml:space="preserve"> w</w:t>
      </w:r>
      <w:r w:rsidR="00AD1564" w:rsidRPr="005F4B66">
        <w:t xml:space="preserve">ith </w:t>
      </w:r>
      <w:r w:rsidR="00144202">
        <w:t>worker</w:t>
      </w:r>
      <w:r w:rsidR="00AD1564" w:rsidRPr="005F4B66">
        <w:t>s</w:t>
      </w:r>
    </w:p>
    <w:p w14:paraId="3E2A07FC" w14:textId="1A1BF176" w:rsidR="009D2215" w:rsidRPr="005F4B66" w:rsidRDefault="009D2215" w:rsidP="00A01BF3">
      <w:pPr>
        <w:pStyle w:val="Heading4Bulletts"/>
        <w:tabs>
          <w:tab w:val="clear" w:pos="1211"/>
        </w:tabs>
        <w:ind w:left="2268"/>
        <w:jc w:val="both"/>
      </w:pPr>
      <w:r w:rsidRPr="005F4B66">
        <w:t xml:space="preserve">Conducting </w:t>
      </w:r>
      <w:r w:rsidR="00886B91" w:rsidRPr="005F4B66">
        <w:t>HSE</w:t>
      </w:r>
      <w:r w:rsidRPr="005F4B66">
        <w:t xml:space="preserve"> inspectio</w:t>
      </w:r>
      <w:r w:rsidR="00AD1564" w:rsidRPr="005F4B66">
        <w:t>ns and initiating rectification</w:t>
      </w:r>
      <w:r w:rsidR="00224037" w:rsidRPr="005F4B66">
        <w:t xml:space="preserve"> of any issues</w:t>
      </w:r>
    </w:p>
    <w:p w14:paraId="3E2A07FD" w14:textId="77777777" w:rsidR="009D2215" w:rsidRPr="005F4B66" w:rsidRDefault="009D2215" w:rsidP="00A01BF3">
      <w:pPr>
        <w:pStyle w:val="Heading4Bulletts"/>
        <w:tabs>
          <w:tab w:val="clear" w:pos="1211"/>
        </w:tabs>
        <w:ind w:left="2268"/>
        <w:jc w:val="both"/>
      </w:pPr>
      <w:r w:rsidRPr="005F4B66">
        <w:t xml:space="preserve">Participating in </w:t>
      </w:r>
      <w:r w:rsidR="006D130A" w:rsidRPr="005F4B66">
        <w:t>event</w:t>
      </w:r>
      <w:r w:rsidR="00AD1564" w:rsidRPr="005F4B66">
        <w:t xml:space="preserve"> and incident investigations</w:t>
      </w:r>
    </w:p>
    <w:p w14:paraId="3E2A07FE" w14:textId="57B2656D" w:rsidR="009D2215" w:rsidRPr="005F4B66" w:rsidRDefault="00224037" w:rsidP="00A01BF3">
      <w:pPr>
        <w:pStyle w:val="Heading4Bulletts"/>
        <w:tabs>
          <w:tab w:val="clear" w:pos="1211"/>
        </w:tabs>
        <w:ind w:left="2268"/>
        <w:jc w:val="both"/>
      </w:pPr>
      <w:r w:rsidRPr="005F4B66">
        <w:t xml:space="preserve">Facilitating </w:t>
      </w:r>
      <w:r w:rsidR="009D2215" w:rsidRPr="005F4B66">
        <w:t>pre</w:t>
      </w:r>
      <w:r w:rsidR="00D50BE7" w:rsidRPr="005F4B66">
        <w:t>-</w:t>
      </w:r>
      <w:r w:rsidR="009D2215" w:rsidRPr="005F4B66">
        <w:t xml:space="preserve">start and toolbox meetings </w:t>
      </w:r>
      <w:r w:rsidRPr="005F4B66">
        <w:t>(</w:t>
      </w:r>
      <w:r w:rsidR="009D2215" w:rsidRPr="005F4B66">
        <w:t xml:space="preserve">which </w:t>
      </w:r>
      <w:r w:rsidRPr="005F4B66">
        <w:t>may be</w:t>
      </w:r>
      <w:r w:rsidR="00AD1564" w:rsidRPr="005F4B66">
        <w:t xml:space="preserve"> prepared by the HSE Advisor</w:t>
      </w:r>
      <w:r w:rsidR="00BE43C2" w:rsidRPr="005F4B66">
        <w:t>)</w:t>
      </w:r>
    </w:p>
    <w:p w14:paraId="3E2A07FF" w14:textId="4666C0E3" w:rsidR="009D2215" w:rsidRDefault="009D2215" w:rsidP="00A01BF3">
      <w:pPr>
        <w:pStyle w:val="Heading4Bulletts"/>
        <w:tabs>
          <w:tab w:val="clear" w:pos="1211"/>
        </w:tabs>
        <w:ind w:left="2268"/>
        <w:jc w:val="both"/>
      </w:pPr>
      <w:r w:rsidRPr="005F4B66">
        <w:t xml:space="preserve">Mentoring </w:t>
      </w:r>
      <w:r w:rsidR="00BE43C2" w:rsidRPr="005F4B66">
        <w:t xml:space="preserve">new starters or </w:t>
      </w:r>
      <w:r w:rsidR="00144202">
        <w:t>worker</w:t>
      </w:r>
      <w:r w:rsidRPr="005F4B66">
        <w:t xml:space="preserve">s who have returned to site from leave </w:t>
      </w:r>
    </w:p>
    <w:p w14:paraId="79CE3947" w14:textId="1CFA2E0D" w:rsidR="001441CC" w:rsidRDefault="001441CC" w:rsidP="001441CC">
      <w:pPr>
        <w:pStyle w:val="Heading4Bulletts"/>
        <w:tabs>
          <w:tab w:val="clear" w:pos="1211"/>
        </w:tabs>
        <w:ind w:left="2268"/>
        <w:jc w:val="both"/>
      </w:pPr>
      <w:r>
        <w:t xml:space="preserve">All training undertaken on site shall be sent to the Training Department  </w:t>
      </w:r>
      <w:hyperlink r:id="rId15" w:history="1">
        <w:r w:rsidRPr="00483C30">
          <w:rPr>
            <w:rStyle w:val="Hyperlink"/>
          </w:rPr>
          <w:t>training@scee.com.au</w:t>
        </w:r>
      </w:hyperlink>
      <w:r>
        <w:t xml:space="preserve"> to be uploaded </w:t>
      </w:r>
      <w:proofErr w:type="gramStart"/>
      <w:r>
        <w:t>in to</w:t>
      </w:r>
      <w:proofErr w:type="gramEnd"/>
      <w:r>
        <w:t xml:space="preserve"> </w:t>
      </w:r>
      <w:r w:rsidR="001D6097">
        <w:t>MyPass.</w:t>
      </w:r>
    </w:p>
    <w:p w14:paraId="3E2A0800" w14:textId="77777777" w:rsidR="009D2215" w:rsidRPr="005F4B66" w:rsidRDefault="009D2215" w:rsidP="00A01BF3">
      <w:pPr>
        <w:pStyle w:val="Heading4Bulletts"/>
        <w:tabs>
          <w:tab w:val="clear" w:pos="1211"/>
        </w:tabs>
        <w:ind w:left="2268"/>
        <w:jc w:val="both"/>
      </w:pPr>
      <w:r w:rsidRPr="005F4B66">
        <w:t>Monitoring subcontracto</w:t>
      </w:r>
      <w:r w:rsidR="00AD1564" w:rsidRPr="005F4B66">
        <w:t>r health and safety performance</w:t>
      </w:r>
    </w:p>
    <w:p w14:paraId="3E2A0801" w14:textId="345C99F9" w:rsidR="009D2215" w:rsidRPr="005F4B66" w:rsidRDefault="009D2215" w:rsidP="00A01BF3">
      <w:pPr>
        <w:pStyle w:val="Heading4Bulletts"/>
        <w:tabs>
          <w:tab w:val="clear" w:pos="1211"/>
        </w:tabs>
        <w:ind w:left="2268"/>
        <w:jc w:val="both"/>
      </w:pPr>
      <w:r w:rsidRPr="005F4B66">
        <w:t xml:space="preserve">Ensuring that adequate lighting is provided and maintained at all </w:t>
      </w:r>
      <w:r w:rsidR="00D50BE7" w:rsidRPr="005F4B66">
        <w:t>workplaces</w:t>
      </w:r>
    </w:p>
    <w:p w14:paraId="3E2A0802" w14:textId="01BA8A23" w:rsidR="009D2215" w:rsidRPr="005F4B66" w:rsidRDefault="009D2215" w:rsidP="004258C4">
      <w:pPr>
        <w:pStyle w:val="Heading4Bulletts"/>
        <w:tabs>
          <w:tab w:val="clear" w:pos="1211"/>
        </w:tabs>
        <w:ind w:left="2268"/>
        <w:jc w:val="both"/>
      </w:pPr>
      <w:r w:rsidRPr="005F4B66">
        <w:t xml:space="preserve">Ensuring there is clear demarcation of all access ways, </w:t>
      </w:r>
      <w:r w:rsidR="00D50BE7" w:rsidRPr="005F4B66">
        <w:t>walkways</w:t>
      </w:r>
      <w:r w:rsidR="00AD1564" w:rsidRPr="005F4B66">
        <w:t>, storage areas and roads</w:t>
      </w:r>
    </w:p>
    <w:p w14:paraId="3E2A0803" w14:textId="77777777" w:rsidR="009D2215" w:rsidRPr="005F4B66" w:rsidRDefault="009D2215" w:rsidP="004258C4">
      <w:pPr>
        <w:pStyle w:val="Heading4Bulletts"/>
        <w:tabs>
          <w:tab w:val="clear" w:pos="1211"/>
        </w:tabs>
        <w:ind w:left="2268"/>
        <w:jc w:val="both"/>
      </w:pPr>
      <w:r w:rsidRPr="005F4B66">
        <w:t>Ensuring machine guarding is in p</w:t>
      </w:r>
      <w:r w:rsidR="00AD1564" w:rsidRPr="005F4B66">
        <w:t>lace, adequate, and maintained</w:t>
      </w:r>
    </w:p>
    <w:p w14:paraId="3E2A0804" w14:textId="130B0BBC" w:rsidR="009D2215" w:rsidRPr="005F4B66" w:rsidRDefault="009D2215" w:rsidP="004258C4">
      <w:pPr>
        <w:pStyle w:val="Heading4Bulletts"/>
        <w:tabs>
          <w:tab w:val="clear" w:pos="1211"/>
        </w:tabs>
        <w:ind w:left="2268"/>
        <w:jc w:val="both"/>
      </w:pPr>
      <w:r w:rsidRPr="005F4B66">
        <w:t xml:space="preserve">Ensuring that all hard barricading is adequate, maintained and installed around penetrations </w:t>
      </w:r>
      <w:r w:rsidR="00AD1564" w:rsidRPr="005F4B66">
        <w:t xml:space="preserve">as </w:t>
      </w:r>
      <w:r w:rsidR="00BE43C2" w:rsidRPr="005F4B66">
        <w:t xml:space="preserve">per </w:t>
      </w:r>
      <w:r w:rsidR="00AD1564" w:rsidRPr="005F4B66">
        <w:t>site requirements</w:t>
      </w:r>
    </w:p>
    <w:p w14:paraId="12D3E7C3" w14:textId="77777777" w:rsidR="004258C4" w:rsidRPr="005F4B66" w:rsidRDefault="004258C4" w:rsidP="004258C4">
      <w:pPr>
        <w:pStyle w:val="Heading4Bulletts"/>
        <w:ind w:left="2268"/>
      </w:pPr>
      <w:r w:rsidRPr="005F4B66">
        <w:t>Comply with the requirements of the RTIO Critical Risk Management process</w:t>
      </w:r>
    </w:p>
    <w:p w14:paraId="3E2A0805" w14:textId="541DD562" w:rsidR="009D2215" w:rsidRPr="005F4B66" w:rsidRDefault="009D2215" w:rsidP="004258C4">
      <w:pPr>
        <w:pStyle w:val="Heading4Bulletts"/>
        <w:tabs>
          <w:tab w:val="clear" w:pos="1211"/>
        </w:tabs>
        <w:ind w:left="2268"/>
        <w:jc w:val="both"/>
      </w:pPr>
      <w:r w:rsidRPr="005F4B66">
        <w:t xml:space="preserve">Ensuring that all </w:t>
      </w:r>
      <w:r w:rsidR="00144202">
        <w:t>worker</w:t>
      </w:r>
      <w:r w:rsidRPr="005F4B66">
        <w:t>s who work at height comply with relevant W</w:t>
      </w:r>
      <w:r w:rsidR="00AD1564" w:rsidRPr="005F4B66">
        <w:t>ork Instructions and procedures</w:t>
      </w:r>
    </w:p>
    <w:p w14:paraId="3E2A0806" w14:textId="77777777" w:rsidR="009D2215" w:rsidRPr="005F4B66" w:rsidRDefault="009D2215" w:rsidP="004258C4">
      <w:pPr>
        <w:pStyle w:val="Heading4Bulletts"/>
        <w:tabs>
          <w:tab w:val="clear" w:pos="1211"/>
        </w:tabs>
        <w:ind w:left="2268"/>
        <w:jc w:val="both"/>
      </w:pPr>
      <w:r w:rsidRPr="005F4B66">
        <w:t xml:space="preserve">Participating in </w:t>
      </w:r>
      <w:r w:rsidR="00BE43C2" w:rsidRPr="005F4B66">
        <w:t xml:space="preserve">event and incident </w:t>
      </w:r>
      <w:r w:rsidRPr="005F4B66">
        <w:t xml:space="preserve">investigations </w:t>
      </w:r>
    </w:p>
    <w:p w14:paraId="3E2A0807" w14:textId="6C52159D" w:rsidR="009D2215" w:rsidRPr="005F4B66" w:rsidRDefault="009D2215" w:rsidP="004258C4">
      <w:pPr>
        <w:pStyle w:val="Heading4Bulletts"/>
        <w:tabs>
          <w:tab w:val="clear" w:pos="1211"/>
        </w:tabs>
        <w:ind w:left="2268"/>
        <w:jc w:val="both"/>
      </w:pPr>
      <w:r w:rsidRPr="005F4B66">
        <w:t xml:space="preserve">Undertaking weekly formal inspections of </w:t>
      </w:r>
      <w:r w:rsidR="00BE43C2" w:rsidRPr="005F4B66">
        <w:t xml:space="preserve">work </w:t>
      </w:r>
      <w:r w:rsidRPr="005F4B66">
        <w:t>areas Undertaking daily inspection</w:t>
      </w:r>
      <w:r w:rsidR="00BE43C2" w:rsidRPr="005F4B66">
        <w:t>s</w:t>
      </w:r>
      <w:r w:rsidRPr="005F4B66">
        <w:t xml:space="preserve"> of</w:t>
      </w:r>
      <w:r w:rsidR="00AD1564" w:rsidRPr="005F4B66">
        <w:t xml:space="preserve"> workplaces under their control</w:t>
      </w:r>
    </w:p>
    <w:p w14:paraId="566B54E5" w14:textId="77777777" w:rsidR="00886B91" w:rsidRPr="005F4B66" w:rsidRDefault="00886B91" w:rsidP="003F26C0">
      <w:pPr>
        <w:pStyle w:val="ListParagraph"/>
        <w:numPr>
          <w:ilvl w:val="0"/>
          <w:numId w:val="13"/>
        </w:numPr>
        <w:tabs>
          <w:tab w:val="left" w:pos="426"/>
        </w:tabs>
        <w:spacing w:after="0" w:line="240" w:lineRule="auto"/>
        <w:ind w:left="2268"/>
        <w:jc w:val="both"/>
        <w:rPr>
          <w:color w:val="000000"/>
        </w:rPr>
      </w:pPr>
      <w:r w:rsidRPr="005F4B66">
        <w:rPr>
          <w:color w:val="000000"/>
        </w:rPr>
        <w:t>Promoting environmental awareness at every opportunity</w:t>
      </w:r>
    </w:p>
    <w:p w14:paraId="6EA4CB5A" w14:textId="77777777" w:rsidR="00886B91" w:rsidRPr="005F4B66" w:rsidRDefault="00886B91" w:rsidP="003F26C0">
      <w:pPr>
        <w:pStyle w:val="ListParagraph"/>
        <w:numPr>
          <w:ilvl w:val="0"/>
          <w:numId w:val="13"/>
        </w:numPr>
        <w:tabs>
          <w:tab w:val="left" w:pos="426"/>
        </w:tabs>
        <w:spacing w:after="0" w:line="240" w:lineRule="auto"/>
        <w:ind w:left="2268"/>
        <w:jc w:val="both"/>
        <w:rPr>
          <w:color w:val="000000"/>
        </w:rPr>
      </w:pPr>
      <w:r w:rsidRPr="005F4B66">
        <w:rPr>
          <w:color w:val="000000"/>
        </w:rPr>
        <w:t>Identifying environmental training needs</w:t>
      </w:r>
    </w:p>
    <w:p w14:paraId="3E2A0808" w14:textId="197CAD87" w:rsidR="009D2215" w:rsidRPr="005F4B66" w:rsidRDefault="009D2215" w:rsidP="00A01BF3">
      <w:pPr>
        <w:pStyle w:val="Heading4Bulletts"/>
        <w:tabs>
          <w:tab w:val="clear" w:pos="1211"/>
        </w:tabs>
        <w:ind w:left="2268"/>
        <w:jc w:val="both"/>
      </w:pPr>
      <w:r w:rsidRPr="005F4B66">
        <w:t xml:space="preserve">Reviewing all JHA’s </w:t>
      </w:r>
      <w:r w:rsidR="00BE43C2" w:rsidRPr="005F4B66">
        <w:t>/</w:t>
      </w:r>
      <w:r w:rsidR="00AE5DF2" w:rsidRPr="005F4B66">
        <w:t>SWMSs</w:t>
      </w:r>
      <w:r w:rsidR="00AD1564" w:rsidRPr="005F4B66">
        <w:t xml:space="preserve"> in the field</w:t>
      </w:r>
      <w:r w:rsidR="000D1238" w:rsidRPr="005F4B66">
        <w:t xml:space="preserve"> daily</w:t>
      </w:r>
    </w:p>
    <w:p w14:paraId="3E2A0809" w14:textId="77777777" w:rsidR="009D2215" w:rsidRPr="005F4B66" w:rsidRDefault="009D2215" w:rsidP="00A01BF3">
      <w:pPr>
        <w:pStyle w:val="Heading4Bulletts"/>
        <w:tabs>
          <w:tab w:val="clear" w:pos="1211"/>
        </w:tabs>
        <w:ind w:left="2268"/>
        <w:jc w:val="both"/>
      </w:pPr>
      <w:r w:rsidRPr="005F4B66">
        <w:t>Ensuring all relevant permits are in place</w:t>
      </w:r>
      <w:r w:rsidR="00AD1564" w:rsidRPr="005F4B66">
        <w:t xml:space="preserve"> prior to commencement of work</w:t>
      </w:r>
    </w:p>
    <w:p w14:paraId="3E2A080A" w14:textId="77777777" w:rsidR="009D2215" w:rsidRPr="005F4B66" w:rsidRDefault="009D2215" w:rsidP="00A01BF3">
      <w:pPr>
        <w:pStyle w:val="Heading4Bulletts"/>
        <w:tabs>
          <w:tab w:val="clear" w:pos="1211"/>
        </w:tabs>
        <w:ind w:left="2268"/>
        <w:jc w:val="both"/>
      </w:pPr>
      <w:r w:rsidRPr="005F4B66">
        <w:t>Ensuring a high standard of housekeep</w:t>
      </w:r>
      <w:r w:rsidR="00AD1564" w:rsidRPr="005F4B66">
        <w:t xml:space="preserve">ing is </w:t>
      </w:r>
      <w:proofErr w:type="gramStart"/>
      <w:r w:rsidR="00AD1564" w:rsidRPr="005F4B66">
        <w:t>maintained at all times</w:t>
      </w:r>
      <w:proofErr w:type="gramEnd"/>
    </w:p>
    <w:p w14:paraId="3E2A080B" w14:textId="77777777" w:rsidR="009D2215" w:rsidRPr="005F4B66" w:rsidRDefault="009D2215" w:rsidP="00A01BF3">
      <w:pPr>
        <w:pStyle w:val="Heading4Bulletts"/>
        <w:tabs>
          <w:tab w:val="clear" w:pos="1211"/>
        </w:tabs>
        <w:ind w:left="2268"/>
        <w:jc w:val="both"/>
      </w:pPr>
      <w:r w:rsidRPr="005F4B66">
        <w:t>Removing or isolating any hazard identifi</w:t>
      </w:r>
      <w:r w:rsidR="00AD1564" w:rsidRPr="005F4B66">
        <w:t>ed during daily work activities</w:t>
      </w:r>
    </w:p>
    <w:p w14:paraId="3E2A080C" w14:textId="77777777" w:rsidR="009D2215" w:rsidRPr="005F4B66" w:rsidRDefault="009D2215" w:rsidP="00A01BF3">
      <w:pPr>
        <w:pStyle w:val="Heading4Bulletts"/>
        <w:tabs>
          <w:tab w:val="clear" w:pos="1211"/>
        </w:tabs>
        <w:ind w:left="2268"/>
        <w:jc w:val="both"/>
      </w:pPr>
      <w:r w:rsidRPr="005F4B66">
        <w:lastRenderedPageBreak/>
        <w:t>Immediately stopping any “Unsafe Behaviour” identified during daily work activities</w:t>
      </w:r>
    </w:p>
    <w:p w14:paraId="3E2A080D" w14:textId="77777777" w:rsidR="009D2215" w:rsidRPr="005F4B66" w:rsidRDefault="009D2215" w:rsidP="00A01BF3">
      <w:pPr>
        <w:pStyle w:val="Heading4Bulletts"/>
        <w:tabs>
          <w:tab w:val="clear" w:pos="1211"/>
        </w:tabs>
        <w:ind w:left="2268"/>
        <w:jc w:val="both"/>
      </w:pPr>
      <w:r w:rsidRPr="005F4B66">
        <w:t>Assisting and supporting the HSE Advisor with the resolution o</w:t>
      </w:r>
      <w:r w:rsidR="00AD1564" w:rsidRPr="005F4B66">
        <w:t>f safety issues when they arise</w:t>
      </w:r>
    </w:p>
    <w:p w14:paraId="086E3378" w14:textId="77777777" w:rsidR="00361275" w:rsidRPr="005F4B66" w:rsidRDefault="00361275" w:rsidP="00361275">
      <w:pPr>
        <w:pStyle w:val="Heading4Bulletts"/>
        <w:numPr>
          <w:ilvl w:val="0"/>
          <w:numId w:val="0"/>
        </w:numPr>
        <w:ind w:left="2268"/>
        <w:jc w:val="both"/>
      </w:pPr>
    </w:p>
    <w:p w14:paraId="3E2A080F" w14:textId="0A242011" w:rsidR="009D2215" w:rsidRPr="005F4B66" w:rsidRDefault="009D2215" w:rsidP="00A01BF3">
      <w:pPr>
        <w:pStyle w:val="Heading4Text"/>
        <w:jc w:val="both"/>
      </w:pPr>
      <w:r w:rsidRPr="005F4B66">
        <w:t xml:space="preserve">Supervisors will be engaged in ongoing observations of </w:t>
      </w:r>
      <w:r w:rsidR="00144202">
        <w:t>worker</w:t>
      </w:r>
      <w:r w:rsidRPr="005F4B66">
        <w:t xml:space="preserve"> teams to facilitate the promotion of sound “safe behaviours” and to correct “at risk” behaviours.</w:t>
      </w:r>
    </w:p>
    <w:p w14:paraId="43E19754" w14:textId="370C14FC" w:rsidR="00F73706" w:rsidRPr="005F4B66" w:rsidRDefault="00F73706" w:rsidP="00F73706">
      <w:pPr>
        <w:tabs>
          <w:tab w:val="left" w:pos="2790"/>
        </w:tabs>
        <w:autoSpaceDE w:val="0"/>
        <w:autoSpaceDN w:val="0"/>
        <w:adjustRightInd w:val="0"/>
        <w:spacing w:after="0" w:line="240" w:lineRule="auto"/>
        <w:ind w:left="2790" w:hanging="900"/>
        <w:jc w:val="both"/>
      </w:pPr>
      <w:r w:rsidRPr="005F4B66">
        <w:rPr>
          <w:rFonts w:ascii="Calibri" w:hAnsi="Calibri" w:cs="Calibri"/>
          <w:color w:val="984806"/>
        </w:rPr>
        <w:t xml:space="preserve">Refer: </w:t>
      </w:r>
      <w:r w:rsidRPr="005F4B66">
        <w:rPr>
          <w:rFonts w:ascii="Calibri" w:hAnsi="Calibri" w:cs="Calibri"/>
          <w:color w:val="984806"/>
        </w:rPr>
        <w:tab/>
        <w:t>RTIO-HSE-0075146 Organisational Resources, Accountabilities and Responsibilities</w:t>
      </w:r>
    </w:p>
    <w:p w14:paraId="3E2A0823" w14:textId="77777777" w:rsidR="009D2215" w:rsidRPr="005F4B66" w:rsidRDefault="009D2215" w:rsidP="008F1FD5">
      <w:pPr>
        <w:pStyle w:val="Heading3"/>
      </w:pPr>
      <w:bookmarkStart w:id="721" w:name="_Toc403631467"/>
      <w:bookmarkStart w:id="722" w:name="_Toc403632367"/>
      <w:bookmarkStart w:id="723" w:name="_Toc403645415"/>
      <w:bookmarkStart w:id="724" w:name="_Toc403645863"/>
      <w:bookmarkStart w:id="725" w:name="_Toc403646652"/>
      <w:bookmarkStart w:id="726" w:name="_Toc403647425"/>
      <w:bookmarkStart w:id="727" w:name="_Toc403647873"/>
      <w:bookmarkStart w:id="728" w:name="_Toc404088041"/>
      <w:bookmarkStart w:id="729" w:name="_Toc404325643"/>
      <w:bookmarkStart w:id="730" w:name="_Toc404343731"/>
      <w:bookmarkStart w:id="731" w:name="_Toc404345843"/>
      <w:bookmarkStart w:id="732" w:name="_Toc227062754"/>
      <w:bookmarkEnd w:id="721"/>
      <w:bookmarkEnd w:id="722"/>
      <w:bookmarkEnd w:id="723"/>
      <w:bookmarkEnd w:id="724"/>
      <w:bookmarkEnd w:id="725"/>
      <w:bookmarkEnd w:id="726"/>
      <w:bookmarkEnd w:id="727"/>
      <w:bookmarkEnd w:id="728"/>
      <w:bookmarkEnd w:id="729"/>
      <w:bookmarkEnd w:id="730"/>
      <w:bookmarkEnd w:id="731"/>
      <w:r w:rsidRPr="005F4B66">
        <w:t>Health and Safety Representative</w:t>
      </w:r>
      <w:r w:rsidR="004477B1" w:rsidRPr="005F4B66">
        <w:t>s</w:t>
      </w:r>
      <w:bookmarkEnd w:id="732"/>
    </w:p>
    <w:p w14:paraId="3E2A0824" w14:textId="77777777" w:rsidR="009D2215" w:rsidRPr="005F4B66" w:rsidRDefault="00026C11" w:rsidP="00A01BF3">
      <w:pPr>
        <w:pStyle w:val="Heading4Text"/>
        <w:jc w:val="both"/>
      </w:pPr>
      <w:r w:rsidRPr="005F4B66">
        <w:t>Project</w:t>
      </w:r>
      <w:r w:rsidR="009D2215" w:rsidRPr="005F4B66">
        <w:t xml:space="preserve"> Health and Safety Representative</w:t>
      </w:r>
      <w:r w:rsidRPr="005F4B66">
        <w:t>s</w:t>
      </w:r>
      <w:r w:rsidR="009D2215" w:rsidRPr="005F4B66">
        <w:t xml:space="preserve">, where elected take an active and participative role in such things as </w:t>
      </w:r>
      <w:r w:rsidRPr="005F4B66">
        <w:t>w</w:t>
      </w:r>
      <w:r w:rsidR="009D2215" w:rsidRPr="005F4B66">
        <w:t xml:space="preserve">orkplace inspections, either as an individual or in collaboration with SCEE /or Client </w:t>
      </w:r>
      <w:r w:rsidRPr="005F4B66">
        <w:t xml:space="preserve">HSE </w:t>
      </w:r>
      <w:r w:rsidR="009D2215" w:rsidRPr="005F4B66">
        <w:t xml:space="preserve">personnel. </w:t>
      </w:r>
      <w:r w:rsidRPr="005F4B66">
        <w:t>Elected</w:t>
      </w:r>
      <w:r w:rsidR="009D2215" w:rsidRPr="005F4B66">
        <w:t xml:space="preserve"> Health and Safety Representative</w:t>
      </w:r>
      <w:r w:rsidRPr="005F4B66">
        <w:t>s</w:t>
      </w:r>
      <w:r w:rsidR="009D2215" w:rsidRPr="005F4B66">
        <w:t xml:space="preserve"> will participate in </w:t>
      </w:r>
      <w:r w:rsidR="00984201" w:rsidRPr="005F4B66">
        <w:t>applicable</w:t>
      </w:r>
      <w:r w:rsidR="009D2215" w:rsidRPr="005F4B66">
        <w:t xml:space="preserve"> training courses sourced from a Registered Training Organisation </w:t>
      </w:r>
      <w:proofErr w:type="gramStart"/>
      <w:r w:rsidR="009D2215" w:rsidRPr="005F4B66">
        <w:t>in order to</w:t>
      </w:r>
      <w:proofErr w:type="gramEnd"/>
      <w:r w:rsidR="009D2215" w:rsidRPr="005F4B66">
        <w:t xml:space="preserve"> ensure the</w:t>
      </w:r>
      <w:r w:rsidR="00984201" w:rsidRPr="005F4B66">
        <w:t>y have the</w:t>
      </w:r>
      <w:r w:rsidR="009D2215" w:rsidRPr="005F4B66">
        <w:t xml:space="preserve"> necessary skills to fulfil the position.</w:t>
      </w:r>
    </w:p>
    <w:p w14:paraId="3E2A0825" w14:textId="77777777" w:rsidR="009D2215" w:rsidRPr="005F4B66" w:rsidRDefault="009D2215" w:rsidP="00A01BF3">
      <w:pPr>
        <w:pStyle w:val="Heading4Text"/>
        <w:jc w:val="both"/>
      </w:pPr>
      <w:r w:rsidRPr="005F4B66">
        <w:t>Where elected, the Health and Safety Representative is responsible for:</w:t>
      </w:r>
    </w:p>
    <w:p w14:paraId="3E2A0826" w14:textId="77777777" w:rsidR="009D2215" w:rsidRPr="005F4B66" w:rsidRDefault="009D2215" w:rsidP="00A01BF3">
      <w:pPr>
        <w:pStyle w:val="Heading4Bulletts"/>
        <w:tabs>
          <w:tab w:val="clear" w:pos="1211"/>
        </w:tabs>
        <w:ind w:left="2268" w:hanging="425"/>
        <w:jc w:val="both"/>
      </w:pPr>
      <w:r w:rsidRPr="005F4B66">
        <w:t xml:space="preserve">Assisting the </w:t>
      </w:r>
      <w:r w:rsidR="00026C11" w:rsidRPr="005F4B66">
        <w:t xml:space="preserve">Project </w:t>
      </w:r>
      <w:r w:rsidRPr="005F4B66">
        <w:t>Manager / Project Supervisor and the HSE Advisor</w:t>
      </w:r>
      <w:r w:rsidR="00026C11" w:rsidRPr="005F4B66">
        <w:t>s</w:t>
      </w:r>
      <w:r w:rsidRPr="005F4B66">
        <w:t xml:space="preserve"> in achieving </w:t>
      </w:r>
      <w:r w:rsidR="003E3533" w:rsidRPr="005F4B66">
        <w:t>the project safety requirements</w:t>
      </w:r>
    </w:p>
    <w:p w14:paraId="3E2A0827" w14:textId="77777777" w:rsidR="009D2215" w:rsidRPr="005F4B66" w:rsidRDefault="009D2215" w:rsidP="00A01BF3">
      <w:pPr>
        <w:pStyle w:val="Heading4Bulletts"/>
        <w:tabs>
          <w:tab w:val="clear" w:pos="1211"/>
        </w:tabs>
        <w:ind w:left="2268" w:hanging="425"/>
        <w:jc w:val="both"/>
      </w:pPr>
      <w:r w:rsidRPr="005F4B66">
        <w:t xml:space="preserve">Undertaking duties </w:t>
      </w:r>
      <w:r w:rsidR="003E3533" w:rsidRPr="005F4B66">
        <w:t xml:space="preserve">assigned under </w:t>
      </w:r>
      <w:r w:rsidR="00026C11" w:rsidRPr="005F4B66">
        <w:t xml:space="preserve">applicable </w:t>
      </w:r>
      <w:r w:rsidR="003E3533" w:rsidRPr="005F4B66">
        <w:t>legislation</w:t>
      </w:r>
    </w:p>
    <w:p w14:paraId="3E2A0828" w14:textId="77777777" w:rsidR="009D2215" w:rsidRPr="005F4B66" w:rsidRDefault="009D2215" w:rsidP="00A01BF3">
      <w:pPr>
        <w:pStyle w:val="Heading4Bulletts"/>
        <w:tabs>
          <w:tab w:val="clear" w:pos="1211"/>
        </w:tabs>
        <w:ind w:left="2268" w:hanging="425"/>
        <w:jc w:val="both"/>
      </w:pPr>
      <w:r w:rsidRPr="005F4B66">
        <w:t>Consulting with Project M</w:t>
      </w:r>
      <w:r w:rsidR="003E3533" w:rsidRPr="005F4B66">
        <w:t>anagement on all safety matters</w:t>
      </w:r>
    </w:p>
    <w:p w14:paraId="3E2A0829" w14:textId="77777777" w:rsidR="009D2215" w:rsidRPr="005F4B66" w:rsidRDefault="009D2215" w:rsidP="00A01BF3">
      <w:pPr>
        <w:pStyle w:val="Heading4Bulletts"/>
        <w:tabs>
          <w:tab w:val="clear" w:pos="1211"/>
        </w:tabs>
        <w:ind w:left="2268" w:hanging="425"/>
        <w:jc w:val="both"/>
      </w:pPr>
      <w:r w:rsidRPr="005F4B66">
        <w:t>Participating</w:t>
      </w:r>
      <w:r w:rsidR="003E3533" w:rsidRPr="005F4B66">
        <w:t xml:space="preserve"> in safety meeting</w:t>
      </w:r>
      <w:r w:rsidR="00026C11" w:rsidRPr="005F4B66">
        <w:t>s</w:t>
      </w:r>
      <w:r w:rsidR="003E3533" w:rsidRPr="005F4B66">
        <w:t xml:space="preserve"> and programs</w:t>
      </w:r>
    </w:p>
    <w:p w14:paraId="3E2A082A" w14:textId="362C0E26" w:rsidR="009D2215" w:rsidRPr="005F4B66" w:rsidRDefault="00D50BE7" w:rsidP="00A01BF3">
      <w:pPr>
        <w:pStyle w:val="Heading4Bulletts"/>
        <w:tabs>
          <w:tab w:val="clear" w:pos="1211"/>
        </w:tabs>
        <w:ind w:left="2268" w:hanging="425"/>
        <w:jc w:val="both"/>
      </w:pPr>
      <w:r w:rsidRPr="005F4B66">
        <w:t>Always Promoting a high level of safety awareness</w:t>
      </w:r>
      <w:r w:rsidR="009D2215" w:rsidRPr="005F4B66">
        <w:t xml:space="preserve"> by providing information to </w:t>
      </w:r>
      <w:r w:rsidR="00144202">
        <w:t>worker</w:t>
      </w:r>
      <w:r w:rsidR="009D2215" w:rsidRPr="005F4B66">
        <w:t xml:space="preserve">s </w:t>
      </w:r>
      <w:r w:rsidR="00026C11" w:rsidRPr="005F4B66">
        <w:t>regarding</w:t>
      </w:r>
      <w:r w:rsidR="003E3533" w:rsidRPr="005F4B66">
        <w:t xml:space="preserve"> project safety</w:t>
      </w:r>
    </w:p>
    <w:p w14:paraId="3E2A082B" w14:textId="329F068C" w:rsidR="009D2215" w:rsidRPr="005F4B66" w:rsidRDefault="009D2215" w:rsidP="00A01BF3">
      <w:pPr>
        <w:pStyle w:val="Heading4Bulletts"/>
        <w:tabs>
          <w:tab w:val="clear" w:pos="1211"/>
        </w:tabs>
        <w:ind w:left="2268" w:hanging="425"/>
        <w:jc w:val="both"/>
      </w:pPr>
      <w:r w:rsidRPr="005F4B66">
        <w:t>Reporting to management any safety matters t</w:t>
      </w:r>
      <w:r w:rsidR="003E3533" w:rsidRPr="005F4B66">
        <w:t xml:space="preserve">hat are of concern by </w:t>
      </w:r>
      <w:r w:rsidR="00144202">
        <w:t>worker</w:t>
      </w:r>
      <w:r w:rsidR="003E3533" w:rsidRPr="005F4B66">
        <w:t>s</w:t>
      </w:r>
    </w:p>
    <w:p w14:paraId="3E2A082C" w14:textId="77777777" w:rsidR="009D2215" w:rsidRPr="005F4B66" w:rsidRDefault="009D2215" w:rsidP="00A01BF3">
      <w:pPr>
        <w:pStyle w:val="Heading4Bulletts"/>
        <w:tabs>
          <w:tab w:val="clear" w:pos="1211"/>
        </w:tabs>
        <w:ind w:left="2268" w:hanging="425"/>
        <w:jc w:val="both"/>
      </w:pPr>
      <w:r w:rsidRPr="005F4B66">
        <w:t>Immediately stopping any “Unsafe Behaviour” identifi</w:t>
      </w:r>
      <w:r w:rsidR="003E3533" w:rsidRPr="005F4B66">
        <w:t>ed during daily work activities</w:t>
      </w:r>
    </w:p>
    <w:p w14:paraId="3E2A082D" w14:textId="77777777" w:rsidR="009D2215" w:rsidRPr="005F4B66" w:rsidRDefault="009D2215" w:rsidP="00A01BF3">
      <w:pPr>
        <w:pStyle w:val="Heading4Bulletts"/>
        <w:tabs>
          <w:tab w:val="clear" w:pos="1211"/>
        </w:tabs>
        <w:ind w:left="2268" w:hanging="425"/>
        <w:jc w:val="both"/>
      </w:pPr>
      <w:r w:rsidRPr="005F4B66">
        <w:t>Assisting and supporting the HSE Advisor with the resolution o</w:t>
      </w:r>
      <w:r w:rsidR="003E3533" w:rsidRPr="005F4B66">
        <w:t>f safety issues when they arise</w:t>
      </w:r>
    </w:p>
    <w:p w14:paraId="3E2A082E" w14:textId="77777777" w:rsidR="009D2215" w:rsidRPr="005F4B66" w:rsidRDefault="009D2215" w:rsidP="00A01BF3">
      <w:pPr>
        <w:pStyle w:val="Heading4Bulletts"/>
        <w:tabs>
          <w:tab w:val="clear" w:pos="1211"/>
        </w:tabs>
        <w:ind w:left="2268" w:hanging="425"/>
        <w:jc w:val="both"/>
      </w:pPr>
      <w:r w:rsidRPr="005F4B66">
        <w:t>Attend</w:t>
      </w:r>
      <w:r w:rsidR="003E3533" w:rsidRPr="005F4B66">
        <w:t xml:space="preserve">ing </w:t>
      </w:r>
      <w:r w:rsidR="00026C11" w:rsidRPr="005F4B66">
        <w:t xml:space="preserve">project </w:t>
      </w:r>
      <w:r w:rsidR="003E3533" w:rsidRPr="005F4B66">
        <w:t>HSE committee meetings</w:t>
      </w:r>
    </w:p>
    <w:p w14:paraId="3E2A082F" w14:textId="77777777" w:rsidR="00B8216C" w:rsidRPr="005F4B66" w:rsidRDefault="00B8216C" w:rsidP="00A01BF3">
      <w:pPr>
        <w:pStyle w:val="Heading4Bulletts"/>
        <w:numPr>
          <w:ilvl w:val="0"/>
          <w:numId w:val="0"/>
        </w:numPr>
        <w:ind w:left="2410"/>
        <w:jc w:val="both"/>
      </w:pPr>
    </w:p>
    <w:p w14:paraId="3E2A0830" w14:textId="77777777" w:rsidR="00BA5859" w:rsidRDefault="00026C11" w:rsidP="00A01BF3">
      <w:pPr>
        <w:pStyle w:val="Heading4Text"/>
        <w:jc w:val="both"/>
      </w:pPr>
      <w:r w:rsidRPr="005F4B66">
        <w:t xml:space="preserve">Health and Safety Representatives will be appointed as per applicable legislation. </w:t>
      </w:r>
    </w:p>
    <w:p w14:paraId="3E2A083D" w14:textId="77777777" w:rsidR="009D2215" w:rsidRPr="005F4B66" w:rsidRDefault="009C5428" w:rsidP="00A01BF3">
      <w:pPr>
        <w:pStyle w:val="Heading1"/>
        <w:jc w:val="both"/>
      </w:pPr>
      <w:bookmarkStart w:id="733" w:name="_Toc403632371"/>
      <w:bookmarkStart w:id="734" w:name="_Toc403645419"/>
      <w:bookmarkStart w:id="735" w:name="_Toc403645867"/>
      <w:bookmarkStart w:id="736" w:name="_Toc403646656"/>
      <w:bookmarkStart w:id="737" w:name="_Toc403647429"/>
      <w:bookmarkStart w:id="738" w:name="_Toc403647877"/>
      <w:bookmarkStart w:id="739" w:name="_Toc404088045"/>
      <w:bookmarkStart w:id="740" w:name="_Toc404325647"/>
      <w:bookmarkStart w:id="741" w:name="_Toc404343735"/>
      <w:bookmarkStart w:id="742" w:name="_Toc404345847"/>
      <w:bookmarkStart w:id="743" w:name="_Toc227062755"/>
      <w:bookmarkEnd w:id="733"/>
      <w:bookmarkEnd w:id="734"/>
      <w:bookmarkEnd w:id="735"/>
      <w:bookmarkEnd w:id="736"/>
      <w:bookmarkEnd w:id="737"/>
      <w:bookmarkEnd w:id="738"/>
      <w:bookmarkEnd w:id="739"/>
      <w:bookmarkEnd w:id="740"/>
      <w:bookmarkEnd w:id="741"/>
      <w:bookmarkEnd w:id="742"/>
      <w:r w:rsidRPr="005F4B66">
        <w:t>Personnel Management</w:t>
      </w:r>
      <w:bookmarkEnd w:id="743"/>
    </w:p>
    <w:p w14:paraId="3E2A083E" w14:textId="18004F12" w:rsidR="009C5428" w:rsidRPr="005F4B66" w:rsidRDefault="00144202" w:rsidP="00A01BF3">
      <w:pPr>
        <w:pStyle w:val="Heading2"/>
      </w:pPr>
      <w:bookmarkStart w:id="744" w:name="_Toc227062756"/>
      <w:r>
        <w:t>Worker</w:t>
      </w:r>
      <w:r w:rsidR="009C5428" w:rsidRPr="005F4B66">
        <w:t xml:space="preserve"> and Sub-Contractor Selection and Mobilisation</w:t>
      </w:r>
      <w:bookmarkEnd w:id="744"/>
    </w:p>
    <w:p w14:paraId="3E2A083F" w14:textId="739A9C05" w:rsidR="009C5428" w:rsidRPr="005F4B66" w:rsidRDefault="009C5428" w:rsidP="007B48F4">
      <w:pPr>
        <w:pStyle w:val="Heading3Text"/>
        <w:ind w:left="1427"/>
        <w:jc w:val="both"/>
      </w:pPr>
      <w:r w:rsidRPr="005F4B66">
        <w:t xml:space="preserve">When selecting candidates for employment </w:t>
      </w:r>
      <w:r w:rsidR="008C49A2" w:rsidRPr="005F4B66">
        <w:t xml:space="preserve">on the project, </w:t>
      </w:r>
      <w:r w:rsidRPr="005F4B66">
        <w:t xml:space="preserve">SCEE shall ensure personnel hold the appropriate current licenses or certificates necessary to perform their duties. SCEE shall also check verification of competency (VOC) validity and organise for further training or </w:t>
      </w:r>
      <w:proofErr w:type="gramStart"/>
      <w:r w:rsidRPr="005F4B66">
        <w:t>VOC’s</w:t>
      </w:r>
      <w:proofErr w:type="gramEnd"/>
      <w:r w:rsidRPr="005F4B66">
        <w:t xml:space="preserve"> </w:t>
      </w:r>
      <w:r w:rsidR="00D50BE7" w:rsidRPr="005F4B66">
        <w:t>were</w:t>
      </w:r>
      <w:r w:rsidRPr="005F4B66">
        <w:t xml:space="preserve"> deemed necessary. </w:t>
      </w:r>
    </w:p>
    <w:p w14:paraId="3E2A0840" w14:textId="00959C2E" w:rsidR="009C5428" w:rsidRPr="005F4B66" w:rsidRDefault="009C5428" w:rsidP="007B48F4">
      <w:pPr>
        <w:pStyle w:val="Heading3Text"/>
        <w:ind w:left="1427"/>
        <w:jc w:val="both"/>
      </w:pPr>
      <w:r w:rsidRPr="005F4B66">
        <w:lastRenderedPageBreak/>
        <w:t xml:space="preserve">SCEE shall adhere to the Client procedures for site entry, including completion of necessary site entry and accommodation request forms, pre-employment medicals and drug and alcohol testing. Medical assessments are carried out by Sonic Health </w:t>
      </w:r>
      <w:r w:rsidR="00AE5DF2" w:rsidRPr="005F4B66">
        <w:t>Plus unless</w:t>
      </w:r>
      <w:r w:rsidRPr="005F4B66">
        <w:t xml:space="preserve"> an alternate provider is specified by the Client. </w:t>
      </w:r>
    </w:p>
    <w:p w14:paraId="3E2A0841" w14:textId="5D8601F5" w:rsidR="009C5428" w:rsidRPr="005F4B66" w:rsidRDefault="009C5428" w:rsidP="007B48F4">
      <w:pPr>
        <w:pStyle w:val="Heading3Text"/>
        <w:ind w:left="1427"/>
        <w:jc w:val="both"/>
      </w:pPr>
      <w:r w:rsidRPr="005F4B66">
        <w:t>SCEE will submit to Client representative’s details o</w:t>
      </w:r>
      <w:r w:rsidR="009049B8" w:rsidRPr="005F4B66">
        <w:t>f</w:t>
      </w:r>
      <w:r w:rsidRPr="005F4B66">
        <w:t xml:space="preserve"> prospective </w:t>
      </w:r>
      <w:r w:rsidR="00144202">
        <w:t>worker</w:t>
      </w:r>
      <w:r w:rsidRPr="005F4B66">
        <w:t xml:space="preserve">s </w:t>
      </w:r>
      <w:r w:rsidR="009049B8" w:rsidRPr="005F4B66">
        <w:t>and sub</w:t>
      </w:r>
      <w:r w:rsidRPr="005F4B66">
        <w:t>-contractors for approval prior to mobilisation to site.</w:t>
      </w:r>
    </w:p>
    <w:p w14:paraId="3E2A0842" w14:textId="7681C69C" w:rsidR="009C5428" w:rsidRPr="005F4B66" w:rsidRDefault="009C5428" w:rsidP="007B48F4">
      <w:pPr>
        <w:pStyle w:val="Heading3Text"/>
        <w:ind w:left="1427"/>
        <w:jc w:val="both"/>
      </w:pPr>
      <w:r w:rsidRPr="005F4B66">
        <w:t xml:space="preserve">SCEE shall ensure any new site </w:t>
      </w:r>
      <w:r w:rsidR="00144202">
        <w:t>worker</w:t>
      </w:r>
      <w:r w:rsidR="009049B8" w:rsidRPr="005F4B66">
        <w:t>s</w:t>
      </w:r>
      <w:r w:rsidRPr="005F4B66">
        <w:t xml:space="preserve"> or subcontractors complete the following prior to commencing work on the project:</w:t>
      </w:r>
    </w:p>
    <w:p w14:paraId="3E2A0843" w14:textId="77777777" w:rsidR="00984201" w:rsidRPr="005F4B66" w:rsidRDefault="00984201" w:rsidP="00AB5297">
      <w:pPr>
        <w:pStyle w:val="Heading3Bulletts"/>
        <w:tabs>
          <w:tab w:val="clear" w:pos="1211"/>
        </w:tabs>
        <w:ind w:left="1800"/>
        <w:jc w:val="both"/>
      </w:pPr>
      <w:r w:rsidRPr="005F4B66">
        <w:t>SCEE Company Induction</w:t>
      </w:r>
    </w:p>
    <w:p w14:paraId="3E2A0844" w14:textId="560454DA" w:rsidR="009C5428" w:rsidRPr="005F4B66" w:rsidRDefault="00AD6248" w:rsidP="00AB5297">
      <w:pPr>
        <w:pStyle w:val="Heading3Bulletts"/>
        <w:tabs>
          <w:tab w:val="clear" w:pos="1211"/>
        </w:tabs>
        <w:ind w:left="1800"/>
        <w:jc w:val="both"/>
      </w:pPr>
      <w:r w:rsidRPr="005F4B66">
        <w:t>RTIO Site Inductions</w:t>
      </w:r>
      <w:r w:rsidR="009C5428" w:rsidRPr="005F4B66">
        <w:t xml:space="preserve"> (Client)</w:t>
      </w:r>
    </w:p>
    <w:p w14:paraId="3E2A0846" w14:textId="77777777" w:rsidR="009C5428" w:rsidRPr="005F4B66" w:rsidRDefault="009C5428" w:rsidP="00AB5297">
      <w:pPr>
        <w:pStyle w:val="Heading3Bulletts"/>
        <w:tabs>
          <w:tab w:val="clear" w:pos="1211"/>
        </w:tabs>
        <w:ind w:left="1800"/>
        <w:jc w:val="both"/>
      </w:pPr>
      <w:r w:rsidRPr="005F4B66">
        <w:t>Site Specific Induction</w:t>
      </w:r>
    </w:p>
    <w:p w14:paraId="3E2A0847" w14:textId="77777777" w:rsidR="009C5428" w:rsidRPr="005F4B66" w:rsidRDefault="009C5428" w:rsidP="00AB5297">
      <w:pPr>
        <w:pStyle w:val="Heading3Bulletts"/>
        <w:tabs>
          <w:tab w:val="clear" w:pos="1211"/>
        </w:tabs>
        <w:ind w:left="1800"/>
        <w:jc w:val="both"/>
      </w:pPr>
      <w:r w:rsidRPr="005F4B66">
        <w:t>Construction Safety Awareness Training (White Card)</w:t>
      </w:r>
    </w:p>
    <w:p w14:paraId="3E2A0848" w14:textId="77777777" w:rsidR="009C5428" w:rsidRPr="005F4B66" w:rsidRDefault="009C5428" w:rsidP="00AB5297">
      <w:pPr>
        <w:pStyle w:val="Heading3Bulletts"/>
        <w:tabs>
          <w:tab w:val="clear" w:pos="1211"/>
        </w:tabs>
        <w:ind w:left="1800"/>
        <w:jc w:val="both"/>
      </w:pPr>
      <w:r w:rsidRPr="005F4B66">
        <w:t>Medicals – Pre Employment, Drug and Alcohol</w:t>
      </w:r>
    </w:p>
    <w:p w14:paraId="3E2A084A" w14:textId="5371E4A1" w:rsidR="009C5428" w:rsidRPr="005F4B66" w:rsidRDefault="009C5428" w:rsidP="00AB5297">
      <w:pPr>
        <w:pStyle w:val="Heading2Bulletts"/>
        <w:ind w:left="1800"/>
      </w:pPr>
      <w:r w:rsidRPr="005F4B66">
        <w:t>SCEE standard VOC’s and any Project specific VOC’s applicable to the relevant qualification and role</w:t>
      </w:r>
    </w:p>
    <w:p w14:paraId="3E2A084B" w14:textId="77777777" w:rsidR="009C5428" w:rsidRPr="005F4B66" w:rsidRDefault="009C5428" w:rsidP="00A01BF3">
      <w:pPr>
        <w:pStyle w:val="Heading3Bulletts"/>
        <w:numPr>
          <w:ilvl w:val="0"/>
          <w:numId w:val="0"/>
        </w:numPr>
        <w:ind w:left="1211" w:hanging="360"/>
        <w:jc w:val="both"/>
      </w:pPr>
    </w:p>
    <w:p w14:paraId="3E2A084C" w14:textId="6EBE26E7" w:rsidR="009C5428" w:rsidRPr="005F4B66" w:rsidRDefault="009C5428" w:rsidP="007B48F4">
      <w:pPr>
        <w:pStyle w:val="Heading3Text"/>
        <w:ind w:left="1427"/>
        <w:jc w:val="both"/>
      </w:pPr>
      <w:r w:rsidRPr="005F4B66">
        <w:t xml:space="preserve">All </w:t>
      </w:r>
      <w:r w:rsidR="00144202">
        <w:t>worker</w:t>
      </w:r>
      <w:r w:rsidRPr="005F4B66">
        <w:t>s will be provided with a position description outlining their roles and responsibilities.</w:t>
      </w:r>
      <w:r w:rsidRPr="005F4B66">
        <w:tab/>
      </w:r>
    </w:p>
    <w:p w14:paraId="3E2A084D" w14:textId="77777777" w:rsidR="003A5F09" w:rsidRPr="005F4B66" w:rsidRDefault="003A5F09" w:rsidP="00A01BF3">
      <w:pPr>
        <w:pStyle w:val="Heading2"/>
      </w:pPr>
      <w:bookmarkStart w:id="745" w:name="_Toc227062757"/>
      <w:r w:rsidRPr="005F4B66">
        <w:t>Pre-Employment Medicals</w:t>
      </w:r>
      <w:bookmarkEnd w:id="745"/>
      <w:r w:rsidRPr="005F4B66">
        <w:t xml:space="preserve"> </w:t>
      </w:r>
    </w:p>
    <w:p w14:paraId="3E2A084E" w14:textId="77777777" w:rsidR="003A5F09" w:rsidRPr="005F4B66" w:rsidRDefault="003A5F09" w:rsidP="007B48F4">
      <w:pPr>
        <w:pStyle w:val="Heading4Text"/>
        <w:ind w:left="1427"/>
        <w:jc w:val="both"/>
      </w:pPr>
      <w:r w:rsidRPr="005F4B66">
        <w:t>As a condition of employment, all site personnel are required to abide with Fitness for Work (FFW) procedures. This will commence with a pre-employment medical examination and a drug and alcohol screen prior to employment.</w:t>
      </w:r>
    </w:p>
    <w:p w14:paraId="3E2A084F" w14:textId="77777777" w:rsidR="003A5F09" w:rsidRPr="005F4B66" w:rsidRDefault="003A5F09" w:rsidP="007B48F4">
      <w:pPr>
        <w:pStyle w:val="Heading4Text"/>
        <w:ind w:left="1427"/>
        <w:jc w:val="both"/>
      </w:pPr>
      <w:r w:rsidRPr="005F4B66">
        <w:t xml:space="preserve">Prior to mobilisation, all site personnel will undergo a comprehensive Pre-employment Functional Assessment (PEFA), to assess their physical ability to perform the required tasks of their role. The PEFA assessments are customised for the physical demands of specific job profiles and assess the musculoskeletal risks associated with the </w:t>
      </w:r>
      <w:proofErr w:type="gramStart"/>
      <w:r w:rsidRPr="005F4B66">
        <w:t>particular task</w:t>
      </w:r>
      <w:proofErr w:type="gramEnd"/>
      <w:r w:rsidRPr="005F4B66">
        <w:t xml:space="preserve"> requirements for individual job roles. </w:t>
      </w:r>
    </w:p>
    <w:p w14:paraId="3E2A0850" w14:textId="18C88499" w:rsidR="009C5428" w:rsidRDefault="008C49A2" w:rsidP="007B48F4">
      <w:pPr>
        <w:pStyle w:val="Heading4Text"/>
        <w:ind w:left="1427"/>
        <w:jc w:val="both"/>
      </w:pPr>
      <w:r w:rsidRPr="005F4B66">
        <w:t>All p</w:t>
      </w:r>
      <w:r w:rsidR="003A5F09" w:rsidRPr="005F4B66">
        <w:t xml:space="preserve">re-employment medicals, PEFA’s, and drug and alcohol screening are coordinated by the SCEE Human Resources Department. </w:t>
      </w:r>
      <w:r w:rsidR="003A5F09" w:rsidRPr="005F4B66">
        <w:tab/>
      </w:r>
    </w:p>
    <w:p w14:paraId="3E2A0852" w14:textId="77777777" w:rsidR="009D2215" w:rsidRPr="005F4B66" w:rsidRDefault="009D2215" w:rsidP="00724E1B">
      <w:pPr>
        <w:pStyle w:val="Heading2"/>
      </w:pPr>
      <w:bookmarkStart w:id="746" w:name="_Toc227062758"/>
      <w:r w:rsidRPr="005F4B66">
        <w:t>Induction, Training and Competency</w:t>
      </w:r>
      <w:bookmarkEnd w:id="746"/>
    </w:p>
    <w:p w14:paraId="3E2A0853" w14:textId="54A93076" w:rsidR="009D2215" w:rsidRPr="005F4B66" w:rsidRDefault="009D2215" w:rsidP="007B48F4">
      <w:pPr>
        <w:pStyle w:val="Heading3Text"/>
        <w:ind w:left="1427"/>
        <w:jc w:val="both"/>
      </w:pPr>
      <w:r w:rsidRPr="005F4B66">
        <w:t>SCEE shall ensure that all site personnel hold current and relevant qualification</w:t>
      </w:r>
      <w:r w:rsidR="00026C11" w:rsidRPr="005F4B66">
        <w:t>s</w:t>
      </w:r>
      <w:r w:rsidRPr="005F4B66">
        <w:t xml:space="preserve"> for the work they are required to perform and that records are </w:t>
      </w:r>
      <w:r w:rsidR="00D50BE7" w:rsidRPr="005F4B66">
        <w:t>always maintained and available</w:t>
      </w:r>
      <w:r w:rsidR="00026C11" w:rsidRPr="005F4B66">
        <w:t xml:space="preserve">. </w:t>
      </w:r>
      <w:r w:rsidRPr="005F4B66">
        <w:t xml:space="preserve">SCEE shall organise any competency assessments </w:t>
      </w:r>
      <w:r w:rsidR="008D06B7" w:rsidRPr="005F4B66">
        <w:t xml:space="preserve">as </w:t>
      </w:r>
      <w:r w:rsidRPr="005F4B66">
        <w:t>required.</w:t>
      </w:r>
    </w:p>
    <w:p w14:paraId="3E2A0854" w14:textId="37912808" w:rsidR="009D2215" w:rsidRDefault="009D2215" w:rsidP="007B48F4">
      <w:pPr>
        <w:pStyle w:val="Heading3Text"/>
        <w:ind w:left="1427"/>
        <w:jc w:val="both"/>
      </w:pPr>
      <w:r w:rsidRPr="005F4B66">
        <w:t xml:space="preserve">Assessments and supporting documentation </w:t>
      </w:r>
      <w:r w:rsidR="008D06B7" w:rsidRPr="005F4B66">
        <w:t xml:space="preserve">verifying </w:t>
      </w:r>
      <w:r w:rsidRPr="005F4B66">
        <w:t xml:space="preserve">the competencies of </w:t>
      </w:r>
      <w:r w:rsidR="00144202">
        <w:t>worker</w:t>
      </w:r>
      <w:r w:rsidRPr="005F4B66">
        <w:t>s shall be in accordance with Australia</w:t>
      </w:r>
      <w:r w:rsidR="00D46E78" w:rsidRPr="005F4B66">
        <w:t>n</w:t>
      </w:r>
      <w:r w:rsidRPr="005F4B66">
        <w:t xml:space="preserve"> Standards, legislation and Nationally Accredited Standards as required. Training providers for registered training packages will be appropriately qu</w:t>
      </w:r>
      <w:r w:rsidR="00E2110A" w:rsidRPr="005F4B66">
        <w:t xml:space="preserve">alified and sourced from a </w:t>
      </w:r>
      <w:r w:rsidRPr="005F4B66">
        <w:t>Registered Training Organisation</w:t>
      </w:r>
      <w:r w:rsidR="00E2110A" w:rsidRPr="005F4B66">
        <w:t xml:space="preserve"> (RTO</w:t>
      </w:r>
      <w:r w:rsidRPr="005F4B66">
        <w:t>).</w:t>
      </w:r>
    </w:p>
    <w:p w14:paraId="1949E1E6" w14:textId="08D7E0CF" w:rsidR="001D6097" w:rsidRDefault="001D6097" w:rsidP="001D6097">
      <w:pPr>
        <w:pStyle w:val="Heading3Text"/>
        <w:ind w:left="1427"/>
        <w:jc w:val="both"/>
      </w:pPr>
      <w:r>
        <w:lastRenderedPageBreak/>
        <w:t xml:space="preserve">All training undertaken on site shall be sent to the Training Department  </w:t>
      </w:r>
      <w:hyperlink r:id="rId16" w:history="1">
        <w:r w:rsidRPr="00621130">
          <w:rPr>
            <w:rStyle w:val="Hyperlink"/>
          </w:rPr>
          <w:t>training@scee.com.au</w:t>
        </w:r>
      </w:hyperlink>
      <w:r>
        <w:t xml:space="preserve"> to be uploaded </w:t>
      </w:r>
      <w:proofErr w:type="gramStart"/>
      <w:r>
        <w:t>in to</w:t>
      </w:r>
      <w:proofErr w:type="gramEnd"/>
      <w:r>
        <w:t xml:space="preserve"> MyPass for inclusion into the project training matrix.</w:t>
      </w:r>
    </w:p>
    <w:p w14:paraId="64E9DEC8" w14:textId="426BE136" w:rsidR="001D6097" w:rsidRPr="005F4B66" w:rsidRDefault="001D6097" w:rsidP="001D6097">
      <w:pPr>
        <w:pStyle w:val="Heading3Text"/>
        <w:ind w:left="1427"/>
        <w:jc w:val="both"/>
      </w:pPr>
      <w:r>
        <w:tab/>
        <w:t>SCEE shall develop and maintain a Training Matrix through MyPass for all workers on site.</w:t>
      </w:r>
    </w:p>
    <w:p w14:paraId="3E2A086C" w14:textId="41C74ED0" w:rsidR="009A58A0" w:rsidRPr="005F4B66" w:rsidRDefault="00361275" w:rsidP="00361275">
      <w:pPr>
        <w:pStyle w:val="Heading3Bulletts"/>
        <w:numPr>
          <w:ilvl w:val="0"/>
          <w:numId w:val="0"/>
        </w:numPr>
        <w:ind w:left="1440"/>
        <w:jc w:val="both"/>
        <w:rPr>
          <w:color w:val="984806" w:themeColor="accent6" w:themeShade="80"/>
        </w:rPr>
      </w:pPr>
      <w:r w:rsidRPr="005F4B66">
        <w:rPr>
          <w:color w:val="984806" w:themeColor="accent6" w:themeShade="80"/>
        </w:rPr>
        <w:t>Refer:</w:t>
      </w:r>
      <w:r w:rsidRPr="005F4B66">
        <w:rPr>
          <w:color w:val="984806" w:themeColor="accent6" w:themeShade="80"/>
        </w:rPr>
        <w:tab/>
      </w:r>
      <w:r w:rsidR="00DF1466" w:rsidRPr="005F4B66">
        <w:rPr>
          <w:color w:val="984806" w:themeColor="accent6" w:themeShade="80"/>
        </w:rPr>
        <w:t>SCEE-TR-TD-PRO-0001 Training Procedure</w:t>
      </w:r>
    </w:p>
    <w:p w14:paraId="6E602C6D" w14:textId="4D1B13FE" w:rsidR="0030233A" w:rsidRPr="005F4B66" w:rsidRDefault="00F73706" w:rsidP="00361275">
      <w:pPr>
        <w:pStyle w:val="Heading3Bulletts"/>
        <w:numPr>
          <w:ilvl w:val="0"/>
          <w:numId w:val="0"/>
        </w:numPr>
        <w:ind w:left="1440"/>
        <w:jc w:val="both"/>
      </w:pPr>
      <w:r w:rsidRPr="005F4B66">
        <w:rPr>
          <w:color w:val="984806" w:themeColor="accent6" w:themeShade="80"/>
        </w:rPr>
        <w:tab/>
        <w:t>RTIO-HSE-0084278 Training, Competency and Awareness Work Practice</w:t>
      </w:r>
      <w:r w:rsidR="008759C9" w:rsidRPr="005F4B66">
        <w:rPr>
          <w:color w:val="984806" w:themeColor="accent6" w:themeShade="80"/>
        </w:rPr>
        <w:tab/>
      </w:r>
    </w:p>
    <w:p w14:paraId="769D67CC" w14:textId="61CA110E" w:rsidR="004B38D5" w:rsidRPr="005F4B66" w:rsidRDefault="004B38D5" w:rsidP="00724E1B">
      <w:pPr>
        <w:pStyle w:val="Heading2"/>
      </w:pPr>
      <w:bookmarkStart w:id="747" w:name="_Toc403632376"/>
      <w:bookmarkStart w:id="748" w:name="_Toc403645424"/>
      <w:bookmarkStart w:id="749" w:name="_Toc403645872"/>
      <w:bookmarkStart w:id="750" w:name="_Toc403646661"/>
      <w:bookmarkStart w:id="751" w:name="_Toc403647434"/>
      <w:bookmarkStart w:id="752" w:name="_Toc403647882"/>
      <w:bookmarkStart w:id="753" w:name="_Toc404088050"/>
      <w:bookmarkStart w:id="754" w:name="_Toc404325652"/>
      <w:bookmarkStart w:id="755" w:name="_Toc404343740"/>
      <w:bookmarkStart w:id="756" w:name="_Toc404345852"/>
      <w:bookmarkStart w:id="757" w:name="_Toc227062759"/>
      <w:bookmarkEnd w:id="747"/>
      <w:bookmarkEnd w:id="748"/>
      <w:bookmarkEnd w:id="749"/>
      <w:bookmarkEnd w:id="750"/>
      <w:bookmarkEnd w:id="751"/>
      <w:bookmarkEnd w:id="752"/>
      <w:bookmarkEnd w:id="753"/>
      <w:bookmarkEnd w:id="754"/>
      <w:bookmarkEnd w:id="755"/>
      <w:bookmarkEnd w:id="756"/>
      <w:r w:rsidRPr="005F4B66">
        <w:t>4WD Training</w:t>
      </w:r>
      <w:bookmarkEnd w:id="757"/>
    </w:p>
    <w:p w14:paraId="1FFD3A3A" w14:textId="3E035884" w:rsidR="004B38D5" w:rsidRDefault="004B38D5" w:rsidP="004B38D5">
      <w:pPr>
        <w:ind w:left="1427"/>
        <w:jc w:val="both"/>
      </w:pPr>
      <w:r w:rsidRPr="005F4B66">
        <w:t xml:space="preserve">Any person required to drive a 4WD light vehicle on a formed unsealed road (i.e. rail access road which has been graded and regularly maintained) is required to complete the one day “Operate a light vehicle” RIIVEH201A/B” course or equivalent.  If a person is required to drive a 4WD light vehicle on a </w:t>
      </w:r>
      <w:r w:rsidR="00AE5DF2" w:rsidRPr="005F4B66">
        <w:t>non-formed</w:t>
      </w:r>
      <w:r w:rsidRPr="005F4B66">
        <w:t xml:space="preserve"> unsealed road (i.e. bush track) or drive in remote areas in steep </w:t>
      </w:r>
      <w:r w:rsidR="00AE5DF2" w:rsidRPr="005F4B66">
        <w:t>terrain,</w:t>
      </w:r>
      <w:r w:rsidRPr="005F4B66">
        <w:t xml:space="preserve"> they are required to complete the two day “Operate and maintain a 4WD - RIIVEH305A” or equivalent.</w:t>
      </w:r>
    </w:p>
    <w:p w14:paraId="3E2A086E" w14:textId="231BA533" w:rsidR="009D2215" w:rsidRPr="005F4B66" w:rsidRDefault="009D2215" w:rsidP="00724E1B">
      <w:pPr>
        <w:pStyle w:val="Heading2"/>
      </w:pPr>
      <w:bookmarkStart w:id="758" w:name="_Toc227062760"/>
      <w:r w:rsidRPr="005F4B66">
        <w:t xml:space="preserve">SCEE </w:t>
      </w:r>
      <w:r w:rsidR="00984201" w:rsidRPr="005F4B66">
        <w:t>Site Specific I</w:t>
      </w:r>
      <w:r w:rsidRPr="005F4B66">
        <w:t>nduction</w:t>
      </w:r>
      <w:bookmarkEnd w:id="758"/>
    </w:p>
    <w:p w14:paraId="600B9413" w14:textId="77777777" w:rsidR="001D6097" w:rsidRDefault="001D6097" w:rsidP="001D6097">
      <w:pPr>
        <w:pStyle w:val="Heading3Text"/>
        <w:ind w:left="1440"/>
        <w:jc w:val="both"/>
      </w:pPr>
      <w:r>
        <w:t xml:space="preserve">Prior to commencing work in the field all SCEE personnel shall attend a </w:t>
      </w:r>
      <w:proofErr w:type="gramStart"/>
      <w:r>
        <w:t>site specific</w:t>
      </w:r>
      <w:proofErr w:type="gramEnd"/>
      <w:r>
        <w:t xml:space="preserve"> induction.  The SCEE HSE Advisor, or designated person, shall provide the induction and the induction shall be documented and recorded on the project training matrix. </w:t>
      </w:r>
    </w:p>
    <w:p w14:paraId="373C8E0C" w14:textId="77777777" w:rsidR="001D6097" w:rsidRDefault="001D6097" w:rsidP="001D6097">
      <w:pPr>
        <w:pStyle w:val="Heading3Text"/>
        <w:ind w:left="1440"/>
        <w:jc w:val="both"/>
      </w:pPr>
      <w:r>
        <w:t xml:space="preserve">SCEE Project Managers shall ensure that the SCEE induction compliments the Client induction and that it is revised as required, to include any new policies and procedures throughout the duration of the project. The induction shall include a review of the Client and SCEE Safety and Environmental Management Plans as applicable to the SCEE scope of work. </w:t>
      </w:r>
    </w:p>
    <w:p w14:paraId="2922207A" w14:textId="77777777" w:rsidR="001D6097" w:rsidRDefault="001D6097" w:rsidP="001D6097">
      <w:pPr>
        <w:pStyle w:val="Heading3Text"/>
        <w:ind w:left="1440"/>
        <w:jc w:val="both"/>
      </w:pPr>
      <w:r>
        <w:t>As part of the induction process all workers shall be made aware of their responsibilities in accordance with this HSEMP and the Client Health and Safety Management Plan.</w:t>
      </w:r>
    </w:p>
    <w:p w14:paraId="1D44B20D" w14:textId="77777777" w:rsidR="001D6097" w:rsidRDefault="001D6097" w:rsidP="001D6097">
      <w:pPr>
        <w:pStyle w:val="Heading3Text"/>
        <w:ind w:left="1440"/>
        <w:jc w:val="both"/>
      </w:pPr>
      <w:r>
        <w:t>Project Management is responsible for ensuring that all personnel, regardless of previous experience, attend and participate in the SCEE Project Specific Induction.</w:t>
      </w:r>
    </w:p>
    <w:p w14:paraId="3E2A0886" w14:textId="209D5593" w:rsidR="00F90F20" w:rsidRPr="005F4B66" w:rsidRDefault="001D6097" w:rsidP="001D6097">
      <w:pPr>
        <w:pStyle w:val="Heading3Text"/>
        <w:ind w:left="1440"/>
        <w:jc w:val="both"/>
      </w:pPr>
      <w:r>
        <w:t>All personnel completing the SCEE Project Orientation Record shall be required to complete the Medical Advice Form during the induction and review their New Starter Skills Checklist with their direct supervisor prior to commencing work in the field, as part of the SCEE First Swing Program.</w:t>
      </w:r>
      <w:r w:rsidR="00F90F20" w:rsidRPr="005F4B66">
        <w:t xml:space="preserve"> </w:t>
      </w:r>
    </w:p>
    <w:p w14:paraId="3E2A0887" w14:textId="77777777" w:rsidR="00F90F20" w:rsidRPr="005F4B66" w:rsidRDefault="00F90F20" w:rsidP="007B48F4">
      <w:pPr>
        <w:pStyle w:val="Heading4Reference"/>
        <w:ind w:left="1418" w:firstLine="22"/>
        <w:jc w:val="both"/>
      </w:pPr>
      <w:r w:rsidRPr="005F4B66">
        <w:t>Refer:</w:t>
      </w:r>
      <w:r w:rsidRPr="005F4B66">
        <w:tab/>
      </w:r>
      <w:r w:rsidR="00AA4518" w:rsidRPr="005F4B66">
        <w:t>SCEE-HR-RE-TEM-0008</w:t>
      </w:r>
      <w:r w:rsidRPr="005F4B66">
        <w:t xml:space="preserve"> Medical and Allergy Disclosure Form </w:t>
      </w:r>
    </w:p>
    <w:p w14:paraId="3E2A0888" w14:textId="77777777" w:rsidR="004477B1" w:rsidRPr="005F4B66" w:rsidRDefault="00B33AB3" w:rsidP="00AB5297">
      <w:pPr>
        <w:pStyle w:val="Heading4Reference"/>
        <w:ind w:left="1418"/>
        <w:jc w:val="both"/>
      </w:pPr>
      <w:r w:rsidRPr="005F4B66">
        <w:tab/>
      </w:r>
      <w:r w:rsidRPr="005F4B66">
        <w:tab/>
      </w:r>
      <w:r w:rsidR="00AA4518" w:rsidRPr="005F4B66">
        <w:t>SCEE-BS-HS-PRO-0012</w:t>
      </w:r>
      <w:r w:rsidR="004477B1" w:rsidRPr="005F4B66">
        <w:t xml:space="preserve"> First Swing Orientation Program</w:t>
      </w:r>
    </w:p>
    <w:p w14:paraId="66067D2A" w14:textId="29C8793C" w:rsidR="0009539A" w:rsidRPr="005F4B66" w:rsidRDefault="0009539A" w:rsidP="00AB5297">
      <w:pPr>
        <w:pStyle w:val="Heading4Reference"/>
        <w:ind w:left="1418"/>
        <w:jc w:val="both"/>
      </w:pPr>
      <w:r w:rsidRPr="005F4B66">
        <w:tab/>
      </w:r>
      <w:r w:rsidRPr="005F4B66">
        <w:tab/>
        <w:t>SCEE-BS-HS-LST-0008 New Starter Skills Checklist</w:t>
      </w:r>
    </w:p>
    <w:p w14:paraId="3E2A0889" w14:textId="3447ABED" w:rsidR="00F50D44" w:rsidRDefault="00621EE8" w:rsidP="00AB5297">
      <w:pPr>
        <w:pStyle w:val="Heading4Reference"/>
        <w:ind w:left="1418"/>
        <w:jc w:val="both"/>
      </w:pPr>
      <w:r w:rsidRPr="005F4B66">
        <w:tab/>
      </w:r>
      <w:r w:rsidRPr="005F4B66">
        <w:tab/>
        <w:t>RTIO-HSE-0084278 Training, Competency and Awareness Work Practice</w:t>
      </w:r>
    </w:p>
    <w:p w14:paraId="7C4FAF31" w14:textId="77777777" w:rsidR="00802BA8" w:rsidRDefault="00802BA8" w:rsidP="00AB5297">
      <w:pPr>
        <w:pStyle w:val="Heading4Reference"/>
        <w:ind w:left="1418"/>
        <w:jc w:val="both"/>
      </w:pPr>
    </w:p>
    <w:p w14:paraId="457E77C3" w14:textId="77777777" w:rsidR="00802BA8" w:rsidRPr="005F4B66" w:rsidRDefault="00802BA8" w:rsidP="00AB5297">
      <w:pPr>
        <w:pStyle w:val="Heading4Reference"/>
        <w:ind w:left="1418"/>
        <w:jc w:val="both"/>
      </w:pPr>
    </w:p>
    <w:p w14:paraId="7E1A4B52" w14:textId="14D67E58" w:rsidR="004B38D5" w:rsidRPr="005F4B66" w:rsidRDefault="004B38D5" w:rsidP="00AB5297">
      <w:pPr>
        <w:pStyle w:val="Heading2"/>
      </w:pPr>
      <w:bookmarkStart w:id="759" w:name="_Toc227062761"/>
      <w:r w:rsidRPr="005F4B66">
        <w:lastRenderedPageBreak/>
        <w:t>Area Specific Inductions</w:t>
      </w:r>
      <w:bookmarkEnd w:id="759"/>
    </w:p>
    <w:p w14:paraId="2541D9AD" w14:textId="2554EB28" w:rsidR="004B38D5" w:rsidRPr="005F4B66" w:rsidRDefault="004B38D5" w:rsidP="00E90F5D">
      <w:pPr>
        <w:ind w:left="1427"/>
        <w:jc w:val="both"/>
      </w:pPr>
      <w:r w:rsidRPr="005F4B66">
        <w:t>Personnel required to work in areas they are not familiar with must complete an “Area Specific Induction” that describes any specific HSE requirements or information pertaining to the work to be completed.</w:t>
      </w:r>
    </w:p>
    <w:p w14:paraId="03B9B9C8" w14:textId="45FD6663" w:rsidR="004B38D5" w:rsidRDefault="004B38D5" w:rsidP="00E90F5D">
      <w:pPr>
        <w:ind w:left="1427"/>
        <w:jc w:val="both"/>
      </w:pPr>
      <w:r w:rsidRPr="005F4B66">
        <w:t>This Induction shall be provided by an approved supervisor allocated to that area.</w:t>
      </w:r>
    </w:p>
    <w:p w14:paraId="6758BE14" w14:textId="7A86A9A6" w:rsidR="00D108A8" w:rsidRPr="005F4B66" w:rsidRDefault="00D108A8" w:rsidP="00D108A8">
      <w:pPr>
        <w:pStyle w:val="Heading2"/>
      </w:pPr>
      <w:r>
        <w:t>MSIC Identification Cards</w:t>
      </w:r>
    </w:p>
    <w:p w14:paraId="3365E6EC" w14:textId="5DE49B67" w:rsidR="00D108A8" w:rsidRDefault="00D108A8" w:rsidP="00E90F5D">
      <w:pPr>
        <w:ind w:left="1427"/>
        <w:jc w:val="both"/>
      </w:pPr>
      <w:r>
        <w:t xml:space="preserve">Any worker who is required to access secure maritime/wharf areas within the project will require Maritime Security Identification Card.  SCEE’s mobilisation team will assist workers in completing their application for their MSIC clearance.  The current timeline for application to card issue is 5 weeks. </w:t>
      </w:r>
    </w:p>
    <w:p w14:paraId="742B9670" w14:textId="0EB455B4" w:rsidR="004B38D5" w:rsidRPr="005F4B66" w:rsidRDefault="00D87A01" w:rsidP="00AB5297">
      <w:pPr>
        <w:pStyle w:val="Heading2"/>
      </w:pPr>
      <w:bookmarkStart w:id="760" w:name="_Toc227062762"/>
      <w:r w:rsidRPr="005F4B66">
        <w:t>E-Learning Portal</w:t>
      </w:r>
      <w:bookmarkEnd w:id="760"/>
    </w:p>
    <w:p w14:paraId="613D7ADD" w14:textId="4D47FCB9" w:rsidR="00D87A01" w:rsidRPr="005F4B66" w:rsidRDefault="00D87A01" w:rsidP="00D87A01">
      <w:pPr>
        <w:ind w:left="1427"/>
        <w:jc w:val="both"/>
      </w:pPr>
      <w:r w:rsidRPr="005F4B66">
        <w:t xml:space="preserve">A web site </w:t>
      </w:r>
      <w:hyperlink r:id="rId17" w:history="1">
        <w:r w:rsidR="00802BA8" w:rsidRPr="00621130">
          <w:rPr>
            <w:rStyle w:val="Hyperlink"/>
          </w:rPr>
          <w:t>https://riotinto.ls.poweredbyonsite.com/</w:t>
        </w:r>
      </w:hyperlink>
      <w:r w:rsidR="00802BA8">
        <w:t xml:space="preserve"> </w:t>
      </w:r>
      <w:r w:rsidRPr="005F4B66">
        <w:t xml:space="preserve">is where </w:t>
      </w:r>
      <w:r w:rsidR="00144202">
        <w:t>worker</w:t>
      </w:r>
      <w:r w:rsidRPr="005F4B66">
        <w:t>s can complete mandatory RTIO refresher training etc, this site can be accessed from any computer that has internet access.</w:t>
      </w:r>
    </w:p>
    <w:p w14:paraId="635CFB7D" w14:textId="4ECDAE53" w:rsidR="00D87A01" w:rsidRDefault="00D87A01" w:rsidP="00D87A01">
      <w:pPr>
        <w:ind w:left="1427"/>
        <w:jc w:val="both"/>
      </w:pPr>
      <w:r w:rsidRPr="005F4B66">
        <w:t>On successful completion of the E-Learning training course a certificate of completion is provided which needs to be forwarded to the SCEE training department to ensure the qualifications are uploaded in Stems.</w:t>
      </w:r>
    </w:p>
    <w:p w14:paraId="3E2A088E" w14:textId="508407C9" w:rsidR="009C5428" w:rsidRPr="005F4B66" w:rsidRDefault="009C5428" w:rsidP="00AB5297">
      <w:pPr>
        <w:pStyle w:val="Heading2"/>
      </w:pPr>
      <w:bookmarkStart w:id="761" w:name="_Toc227062763"/>
      <w:r w:rsidRPr="005F4B66">
        <w:t>SCEE First Swing Orientation Program</w:t>
      </w:r>
      <w:bookmarkEnd w:id="761"/>
    </w:p>
    <w:p w14:paraId="3E2A088F" w14:textId="5CC36AA1" w:rsidR="009C5428" w:rsidRPr="005F4B66" w:rsidRDefault="009C5428" w:rsidP="007B48F4">
      <w:pPr>
        <w:spacing w:line="240" w:lineRule="auto"/>
        <w:ind w:left="1440"/>
        <w:jc w:val="both"/>
      </w:pPr>
      <w:r w:rsidRPr="005F4B66">
        <w:t xml:space="preserve">The initial swing for staff new to a project has been identified as a period of elevated risk and has been associated with increased unwanted events and injuries. The SCEE First Swing Program is designed to ensure new and new to site personnel are aware of the specific site requirements and encourages supervision and new starters to actively engage in a communication process that aims to match initial task assignment to the new starters experience and qualifications, along with providing an opportunity to raise issues that the new starter may have encountered and improve the mobilisation process for future </w:t>
      </w:r>
      <w:r w:rsidR="00144202">
        <w:t>worker</w:t>
      </w:r>
      <w:r w:rsidRPr="005F4B66">
        <w:t>s.</w:t>
      </w:r>
    </w:p>
    <w:p w14:paraId="3E2A0890" w14:textId="12A18D96" w:rsidR="009C5428" w:rsidRPr="005F4B66" w:rsidRDefault="009C5428" w:rsidP="007B48F4">
      <w:pPr>
        <w:spacing w:line="240" w:lineRule="auto"/>
        <w:ind w:left="1440"/>
        <w:jc w:val="both"/>
      </w:pPr>
      <w:r w:rsidRPr="005F4B66">
        <w:t xml:space="preserve">Toward the end of the first swing, a follow up meeting shall be scheduled with the supervisor, where the new starter and mentor should review and clarify any issues that may have arisen during the first swing period. Following this </w:t>
      </w:r>
      <w:r w:rsidR="00D50BE7" w:rsidRPr="005F4B66">
        <w:t>session,</w:t>
      </w:r>
      <w:r w:rsidRPr="005F4B66">
        <w:t xml:space="preserve"> the first swing survey shall be completed by the new starter and returned to site administration for processing.</w:t>
      </w:r>
    </w:p>
    <w:p w14:paraId="49B887CE" w14:textId="38847134" w:rsidR="0030233A" w:rsidRPr="005F4B66" w:rsidRDefault="0030233A" w:rsidP="007B48F4">
      <w:pPr>
        <w:spacing w:line="240" w:lineRule="auto"/>
        <w:ind w:left="1440"/>
        <w:jc w:val="both"/>
      </w:pPr>
      <w:r w:rsidRPr="005F4B66">
        <w:t>New starters shall also participate in the RTIO Management Safety Brief (MSB) prior to commencing on site.</w:t>
      </w:r>
    </w:p>
    <w:p w14:paraId="3E2A0891" w14:textId="77777777" w:rsidR="009C5428" w:rsidRPr="005F4B66" w:rsidRDefault="00B33AB3" w:rsidP="007B48F4">
      <w:pPr>
        <w:spacing w:after="0" w:line="240" w:lineRule="auto"/>
        <w:ind w:left="1418" w:firstLine="22"/>
        <w:jc w:val="both"/>
        <w:rPr>
          <w:color w:val="984806"/>
        </w:rPr>
      </w:pPr>
      <w:r w:rsidRPr="005F4B66">
        <w:rPr>
          <w:color w:val="984806"/>
        </w:rPr>
        <w:t xml:space="preserve">Refer:   </w:t>
      </w:r>
      <w:r w:rsidR="00AA4518" w:rsidRPr="005F4B66">
        <w:rPr>
          <w:color w:val="984806"/>
        </w:rPr>
        <w:t>SCEE-BS-HS-PRO-0012</w:t>
      </w:r>
      <w:r w:rsidR="00AA4518" w:rsidRPr="005F4B66">
        <w:t xml:space="preserve"> </w:t>
      </w:r>
      <w:r w:rsidR="009C5428" w:rsidRPr="005F4B66">
        <w:rPr>
          <w:color w:val="984806"/>
        </w:rPr>
        <w:t>First Swing Orientation Program</w:t>
      </w:r>
    </w:p>
    <w:p w14:paraId="3E2A0892" w14:textId="77777777" w:rsidR="009C5428" w:rsidRPr="005F4B66" w:rsidRDefault="00AA4518" w:rsidP="00AB5297">
      <w:pPr>
        <w:spacing w:after="0" w:line="240" w:lineRule="auto"/>
        <w:ind w:left="2268" w:hanging="142"/>
        <w:jc w:val="both"/>
        <w:rPr>
          <w:color w:val="984806"/>
        </w:rPr>
      </w:pPr>
      <w:r w:rsidRPr="005F4B66">
        <w:rPr>
          <w:color w:val="984806"/>
        </w:rPr>
        <w:t>SCEE-BS-HS-LST-0008</w:t>
      </w:r>
      <w:r w:rsidR="009C5428" w:rsidRPr="005F4B66">
        <w:rPr>
          <w:color w:val="984806"/>
        </w:rPr>
        <w:t xml:space="preserve"> New Starter Skills Checklist </w:t>
      </w:r>
    </w:p>
    <w:p w14:paraId="3E2A0893" w14:textId="58BDB75E" w:rsidR="00F90F20" w:rsidRDefault="009C5428" w:rsidP="00AB5297">
      <w:pPr>
        <w:pStyle w:val="Heading3Text"/>
        <w:ind w:left="2127" w:hanging="709"/>
        <w:jc w:val="both"/>
        <w:rPr>
          <w:color w:val="984806"/>
        </w:rPr>
      </w:pPr>
      <w:r w:rsidRPr="005F4B66">
        <w:rPr>
          <w:color w:val="984806"/>
        </w:rPr>
        <w:t xml:space="preserve"> </w:t>
      </w:r>
      <w:r w:rsidR="00AA4518" w:rsidRPr="005F4B66">
        <w:rPr>
          <w:color w:val="984806"/>
        </w:rPr>
        <w:tab/>
        <w:t xml:space="preserve">SCEE-BS-HS-TEM-0030 </w:t>
      </w:r>
      <w:r w:rsidRPr="005F4B66">
        <w:rPr>
          <w:color w:val="984806"/>
        </w:rPr>
        <w:t>New Starter First Swing Review</w:t>
      </w:r>
    </w:p>
    <w:p w14:paraId="3E2A0894" w14:textId="77777777" w:rsidR="009D2215" w:rsidRPr="005F4B66" w:rsidRDefault="009D2215" w:rsidP="00AB5297">
      <w:pPr>
        <w:pStyle w:val="Heading2"/>
      </w:pPr>
      <w:bookmarkStart w:id="762" w:name="_Toc403629997"/>
      <w:bookmarkStart w:id="763" w:name="_Toc403630697"/>
      <w:bookmarkStart w:id="764" w:name="_Toc403631477"/>
      <w:bookmarkStart w:id="765" w:name="_Toc403632379"/>
      <w:bookmarkStart w:id="766" w:name="_Toc403645427"/>
      <w:bookmarkStart w:id="767" w:name="_Toc403645875"/>
      <w:bookmarkStart w:id="768" w:name="_Toc403646664"/>
      <w:bookmarkStart w:id="769" w:name="_Toc403647437"/>
      <w:bookmarkStart w:id="770" w:name="_Toc403647885"/>
      <w:bookmarkStart w:id="771" w:name="_Toc404088053"/>
      <w:bookmarkStart w:id="772" w:name="_Toc404325655"/>
      <w:bookmarkStart w:id="773" w:name="_Toc404343743"/>
      <w:bookmarkStart w:id="774" w:name="_Toc404345855"/>
      <w:bookmarkStart w:id="775" w:name="_Toc403629998"/>
      <w:bookmarkStart w:id="776" w:name="_Toc403630698"/>
      <w:bookmarkStart w:id="777" w:name="_Toc403631478"/>
      <w:bookmarkStart w:id="778" w:name="_Toc403632380"/>
      <w:bookmarkStart w:id="779" w:name="_Toc403645428"/>
      <w:bookmarkStart w:id="780" w:name="_Toc403645876"/>
      <w:bookmarkStart w:id="781" w:name="_Toc403646665"/>
      <w:bookmarkStart w:id="782" w:name="_Toc403647438"/>
      <w:bookmarkStart w:id="783" w:name="_Toc403647886"/>
      <w:bookmarkStart w:id="784" w:name="_Toc404088054"/>
      <w:bookmarkStart w:id="785" w:name="_Toc404325656"/>
      <w:bookmarkStart w:id="786" w:name="_Toc404343744"/>
      <w:bookmarkStart w:id="787" w:name="_Toc404345856"/>
      <w:bookmarkStart w:id="788" w:name="_Toc403629999"/>
      <w:bookmarkStart w:id="789" w:name="_Toc403630699"/>
      <w:bookmarkStart w:id="790" w:name="_Toc403631479"/>
      <w:bookmarkStart w:id="791" w:name="_Toc403632381"/>
      <w:bookmarkStart w:id="792" w:name="_Toc403645429"/>
      <w:bookmarkStart w:id="793" w:name="_Toc403645877"/>
      <w:bookmarkStart w:id="794" w:name="_Toc403646666"/>
      <w:bookmarkStart w:id="795" w:name="_Toc403647439"/>
      <w:bookmarkStart w:id="796" w:name="_Toc403647887"/>
      <w:bookmarkStart w:id="797" w:name="_Toc404088055"/>
      <w:bookmarkStart w:id="798" w:name="_Toc404325657"/>
      <w:bookmarkStart w:id="799" w:name="_Toc404343745"/>
      <w:bookmarkStart w:id="800" w:name="_Toc404345857"/>
      <w:bookmarkStart w:id="801" w:name="_Toc227062764"/>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r w:rsidRPr="005F4B66">
        <w:lastRenderedPageBreak/>
        <w:t>Visitor Induction and Controls</w:t>
      </w:r>
      <w:bookmarkEnd w:id="801"/>
    </w:p>
    <w:p w14:paraId="3E2A0895" w14:textId="77777777" w:rsidR="009D2215" w:rsidRPr="005F4B66" w:rsidRDefault="009D2215" w:rsidP="007B48F4">
      <w:pPr>
        <w:pStyle w:val="Heading4Text"/>
        <w:ind w:left="1427"/>
        <w:jc w:val="both"/>
      </w:pPr>
      <w:r w:rsidRPr="005F4B66">
        <w:t xml:space="preserve">Project Management shall ensure all visitors to SCEE receive a Visitors Induction, which shall consist of instruction on the specific safety requirements of the project. </w:t>
      </w:r>
      <w:r w:rsidR="005C0C04" w:rsidRPr="005F4B66">
        <w:t>All v</w:t>
      </w:r>
      <w:r w:rsidRPr="005F4B66">
        <w:t>isitor</w:t>
      </w:r>
      <w:r w:rsidR="005C0C04" w:rsidRPr="005F4B66">
        <w:t>s</w:t>
      </w:r>
      <w:r w:rsidRPr="005F4B66">
        <w:t xml:space="preserve"> shall remain in the company of the person they intend to visit and be </w:t>
      </w:r>
      <w:proofErr w:type="gramStart"/>
      <w:r w:rsidRPr="005F4B66">
        <w:t>supervised at all times</w:t>
      </w:r>
      <w:proofErr w:type="gramEnd"/>
      <w:r w:rsidRPr="005F4B66">
        <w:t>.</w:t>
      </w:r>
    </w:p>
    <w:p w14:paraId="3E2A0896" w14:textId="283CF2B2" w:rsidR="009D2215" w:rsidRDefault="00AA4518" w:rsidP="007B48F4">
      <w:pPr>
        <w:pStyle w:val="Heading4Reference"/>
        <w:ind w:left="1418" w:firstLine="9"/>
        <w:jc w:val="both"/>
      </w:pPr>
      <w:r w:rsidRPr="005F4B66">
        <w:t>Refer:</w:t>
      </w:r>
      <w:r w:rsidRPr="005F4B66">
        <w:tab/>
        <w:t>SCEE-BS-HS-PRO-0008</w:t>
      </w:r>
      <w:r w:rsidR="009D2215" w:rsidRPr="005F4B66">
        <w:t xml:space="preserve"> </w:t>
      </w:r>
      <w:r w:rsidR="0009539A" w:rsidRPr="005F4B66">
        <w:t xml:space="preserve">Induction - </w:t>
      </w:r>
      <w:r w:rsidR="00144202">
        <w:t>Worker</w:t>
      </w:r>
      <w:r w:rsidR="0009539A" w:rsidRPr="005F4B66">
        <w:t>s and Visitors</w:t>
      </w:r>
    </w:p>
    <w:p w14:paraId="57D54282" w14:textId="77777777" w:rsidR="00802BA8" w:rsidRPr="005F4B66" w:rsidRDefault="00802BA8" w:rsidP="007B48F4">
      <w:pPr>
        <w:pStyle w:val="Heading4Reference"/>
        <w:ind w:left="1418" w:firstLine="9"/>
        <w:jc w:val="both"/>
      </w:pPr>
    </w:p>
    <w:p w14:paraId="3E2A0897" w14:textId="77777777" w:rsidR="003A5F09" w:rsidRPr="005F4B66" w:rsidRDefault="003A5F09" w:rsidP="00AB5297">
      <w:pPr>
        <w:pStyle w:val="Heading2"/>
      </w:pPr>
      <w:bookmarkStart w:id="802" w:name="_Toc403630001"/>
      <w:bookmarkStart w:id="803" w:name="_Toc403630701"/>
      <w:bookmarkStart w:id="804" w:name="_Toc403631481"/>
      <w:bookmarkStart w:id="805" w:name="_Toc403632383"/>
      <w:bookmarkStart w:id="806" w:name="_Toc403645431"/>
      <w:bookmarkStart w:id="807" w:name="_Toc403645879"/>
      <w:bookmarkStart w:id="808" w:name="_Toc403646668"/>
      <w:bookmarkStart w:id="809" w:name="_Toc403647441"/>
      <w:bookmarkStart w:id="810" w:name="_Toc403647889"/>
      <w:bookmarkStart w:id="811" w:name="_Toc404088057"/>
      <w:bookmarkStart w:id="812" w:name="_Toc404325659"/>
      <w:bookmarkStart w:id="813" w:name="_Toc404343747"/>
      <w:bookmarkStart w:id="814" w:name="_Toc404345859"/>
      <w:bookmarkStart w:id="815" w:name="_Toc403630002"/>
      <w:bookmarkStart w:id="816" w:name="_Toc403630702"/>
      <w:bookmarkStart w:id="817" w:name="_Toc403631482"/>
      <w:bookmarkStart w:id="818" w:name="_Toc403632384"/>
      <w:bookmarkStart w:id="819" w:name="_Toc403645432"/>
      <w:bookmarkStart w:id="820" w:name="_Toc403645880"/>
      <w:bookmarkStart w:id="821" w:name="_Toc403646669"/>
      <w:bookmarkStart w:id="822" w:name="_Toc403647442"/>
      <w:bookmarkStart w:id="823" w:name="_Toc403647890"/>
      <w:bookmarkStart w:id="824" w:name="_Toc404088058"/>
      <w:bookmarkStart w:id="825" w:name="_Toc404325660"/>
      <w:bookmarkStart w:id="826" w:name="_Toc404343748"/>
      <w:bookmarkStart w:id="827" w:name="_Toc404345860"/>
      <w:bookmarkStart w:id="828" w:name="_Toc403630003"/>
      <w:bookmarkStart w:id="829" w:name="_Toc403630703"/>
      <w:bookmarkStart w:id="830" w:name="_Toc403631483"/>
      <w:bookmarkStart w:id="831" w:name="_Toc403632385"/>
      <w:bookmarkStart w:id="832" w:name="_Toc403645433"/>
      <w:bookmarkStart w:id="833" w:name="_Toc403645881"/>
      <w:bookmarkStart w:id="834" w:name="_Toc403646670"/>
      <w:bookmarkStart w:id="835" w:name="_Toc403647443"/>
      <w:bookmarkStart w:id="836" w:name="_Toc403647891"/>
      <w:bookmarkStart w:id="837" w:name="_Toc404088059"/>
      <w:bookmarkStart w:id="838" w:name="_Toc404325661"/>
      <w:bookmarkStart w:id="839" w:name="_Toc404343749"/>
      <w:bookmarkStart w:id="840" w:name="_Toc404345861"/>
      <w:bookmarkStart w:id="841" w:name="_Toc403630004"/>
      <w:bookmarkStart w:id="842" w:name="_Toc403630704"/>
      <w:bookmarkStart w:id="843" w:name="_Toc403631484"/>
      <w:bookmarkStart w:id="844" w:name="_Toc403632386"/>
      <w:bookmarkStart w:id="845" w:name="_Toc403645434"/>
      <w:bookmarkStart w:id="846" w:name="_Toc403645882"/>
      <w:bookmarkStart w:id="847" w:name="_Toc403646671"/>
      <w:bookmarkStart w:id="848" w:name="_Toc403647444"/>
      <w:bookmarkStart w:id="849" w:name="_Toc403647892"/>
      <w:bookmarkStart w:id="850" w:name="_Toc404088060"/>
      <w:bookmarkStart w:id="851" w:name="_Toc404325662"/>
      <w:bookmarkStart w:id="852" w:name="_Toc404343750"/>
      <w:bookmarkStart w:id="853" w:name="_Toc404345862"/>
      <w:bookmarkStart w:id="854" w:name="_Toc227062765"/>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bookmarkEnd w:id="834"/>
      <w:bookmarkEnd w:id="835"/>
      <w:bookmarkEnd w:id="836"/>
      <w:bookmarkEnd w:id="837"/>
      <w:bookmarkEnd w:id="838"/>
      <w:bookmarkEnd w:id="839"/>
      <w:bookmarkEnd w:id="840"/>
      <w:bookmarkEnd w:id="841"/>
      <w:bookmarkEnd w:id="842"/>
      <w:bookmarkEnd w:id="843"/>
      <w:bookmarkEnd w:id="844"/>
      <w:bookmarkEnd w:id="845"/>
      <w:bookmarkEnd w:id="846"/>
      <w:bookmarkEnd w:id="847"/>
      <w:bookmarkEnd w:id="848"/>
      <w:bookmarkEnd w:id="849"/>
      <w:bookmarkEnd w:id="850"/>
      <w:bookmarkEnd w:id="851"/>
      <w:bookmarkEnd w:id="852"/>
      <w:bookmarkEnd w:id="853"/>
      <w:r w:rsidRPr="005F4B66">
        <w:t>Fitness for Work (FFW)</w:t>
      </w:r>
      <w:bookmarkEnd w:id="854"/>
    </w:p>
    <w:p w14:paraId="3E2A0898" w14:textId="77777777" w:rsidR="003A5F09" w:rsidRPr="005F4B66" w:rsidRDefault="008C49A2" w:rsidP="007B48F4">
      <w:pPr>
        <w:pStyle w:val="Heading4Text"/>
        <w:ind w:left="1418" w:firstLine="9"/>
        <w:jc w:val="both"/>
      </w:pPr>
      <w:r w:rsidRPr="005F4B66">
        <w:t>O</w:t>
      </w:r>
      <w:r w:rsidR="003A5F09" w:rsidRPr="005F4B66">
        <w:t>n site FFW will continue to be addressed by means of:</w:t>
      </w:r>
    </w:p>
    <w:p w14:paraId="3E2A0899" w14:textId="77777777" w:rsidR="003A5F09" w:rsidRPr="005F4B66" w:rsidRDefault="003A5F09" w:rsidP="00AB5297">
      <w:pPr>
        <w:pStyle w:val="Heading4Bulletts"/>
        <w:tabs>
          <w:tab w:val="clear" w:pos="1211"/>
          <w:tab w:val="num" w:pos="1843"/>
        </w:tabs>
        <w:ind w:left="1843"/>
        <w:jc w:val="both"/>
      </w:pPr>
      <w:r w:rsidRPr="005F4B66">
        <w:t>SCEE Induction FFW education and awareness</w:t>
      </w:r>
    </w:p>
    <w:p w14:paraId="3E2A089A" w14:textId="77777777" w:rsidR="00AA2B64" w:rsidRPr="005F4B66" w:rsidRDefault="00AA2B64" w:rsidP="00AB5297">
      <w:pPr>
        <w:pStyle w:val="Heading4Bulletts"/>
        <w:tabs>
          <w:tab w:val="clear" w:pos="1211"/>
          <w:tab w:val="num" w:pos="1843"/>
        </w:tabs>
        <w:ind w:left="1843"/>
        <w:jc w:val="both"/>
      </w:pPr>
      <w:r w:rsidRPr="005F4B66">
        <w:t>Blanket BAC daily testing of all personnel</w:t>
      </w:r>
    </w:p>
    <w:p w14:paraId="3E2A089B" w14:textId="77777777" w:rsidR="003A5F09" w:rsidRPr="005F4B66" w:rsidRDefault="003A5F09" w:rsidP="00AB5297">
      <w:pPr>
        <w:pStyle w:val="Heading4Bulletts"/>
        <w:tabs>
          <w:tab w:val="clear" w:pos="1211"/>
          <w:tab w:val="num" w:pos="1843"/>
        </w:tabs>
        <w:ind w:left="1843"/>
        <w:jc w:val="both"/>
      </w:pPr>
      <w:r w:rsidRPr="005F4B66">
        <w:t>Drug and alcohol screening on a random basis</w:t>
      </w:r>
      <w:r w:rsidR="00AA2B64" w:rsidRPr="005F4B66">
        <w:t xml:space="preserve"> or</w:t>
      </w:r>
      <w:r w:rsidRPr="005F4B66">
        <w:t xml:space="preserve"> where there is just cause</w:t>
      </w:r>
    </w:p>
    <w:p w14:paraId="3E2A089C" w14:textId="77777777" w:rsidR="003A5F09" w:rsidRPr="005F4B66" w:rsidRDefault="003A5F09" w:rsidP="00AB5297">
      <w:pPr>
        <w:pStyle w:val="Heading4Bulletts"/>
        <w:tabs>
          <w:tab w:val="clear" w:pos="1211"/>
          <w:tab w:val="num" w:pos="1843"/>
        </w:tabs>
        <w:ind w:left="1843"/>
        <w:jc w:val="both"/>
      </w:pPr>
      <w:r w:rsidRPr="005F4B66">
        <w:t>Fatigue management and education</w:t>
      </w:r>
    </w:p>
    <w:p w14:paraId="3E2A089D" w14:textId="77777777" w:rsidR="003A5F09" w:rsidRPr="005F4B66" w:rsidRDefault="003A5F09" w:rsidP="00AB5297">
      <w:pPr>
        <w:pStyle w:val="Heading4Bulletts"/>
        <w:tabs>
          <w:tab w:val="clear" w:pos="1211"/>
          <w:tab w:val="num" w:pos="1843"/>
        </w:tabs>
        <w:ind w:left="1843"/>
        <w:jc w:val="both"/>
      </w:pPr>
      <w:r w:rsidRPr="005F4B66">
        <w:t>Hydration management and education</w:t>
      </w:r>
    </w:p>
    <w:p w14:paraId="3E2A089E" w14:textId="77777777" w:rsidR="003A5F09" w:rsidRPr="005F4B66" w:rsidRDefault="003A5F09" w:rsidP="00AB5297">
      <w:pPr>
        <w:pStyle w:val="Heading4Bulletts"/>
        <w:tabs>
          <w:tab w:val="clear" w:pos="1211"/>
          <w:tab w:val="num" w:pos="1843"/>
        </w:tabs>
        <w:ind w:left="1843"/>
        <w:jc w:val="both"/>
      </w:pPr>
      <w:r w:rsidRPr="005F4B66">
        <w:t>Nutrition and lifestyle management and education</w:t>
      </w:r>
    </w:p>
    <w:p w14:paraId="3E2A089F" w14:textId="77777777" w:rsidR="003A5F09" w:rsidRPr="005F4B66" w:rsidRDefault="003A5F09" w:rsidP="00AB5297">
      <w:pPr>
        <w:pStyle w:val="Heading4Bulletts"/>
        <w:tabs>
          <w:tab w:val="clear" w:pos="1211"/>
          <w:tab w:val="num" w:pos="1843"/>
          <w:tab w:val="left" w:pos="9356"/>
        </w:tabs>
        <w:ind w:left="1843"/>
        <w:jc w:val="both"/>
      </w:pPr>
      <w:r w:rsidRPr="005F4B66">
        <w:t>Stress management and education</w:t>
      </w:r>
    </w:p>
    <w:p w14:paraId="3E2A08A0" w14:textId="76186DC1" w:rsidR="003A5F09" w:rsidRPr="005F4B66" w:rsidRDefault="00144202" w:rsidP="00AB5297">
      <w:pPr>
        <w:pStyle w:val="Heading4Bulletts"/>
        <w:tabs>
          <w:tab w:val="clear" w:pos="1211"/>
          <w:tab w:val="num" w:pos="1843"/>
        </w:tabs>
        <w:ind w:left="1843"/>
        <w:jc w:val="both"/>
      </w:pPr>
      <w:r>
        <w:t>Worker</w:t>
      </w:r>
      <w:r w:rsidR="003A5F09" w:rsidRPr="005F4B66">
        <w:t xml:space="preserve"> Assistance Programs (EAP)</w:t>
      </w:r>
    </w:p>
    <w:p w14:paraId="3E2A08A1" w14:textId="77777777" w:rsidR="003A5F09" w:rsidRPr="005F4B66" w:rsidRDefault="003A5F09" w:rsidP="00AB5297">
      <w:pPr>
        <w:tabs>
          <w:tab w:val="left" w:pos="284"/>
          <w:tab w:val="left" w:pos="426"/>
        </w:tabs>
        <w:spacing w:after="0"/>
        <w:jc w:val="both"/>
      </w:pPr>
    </w:p>
    <w:p w14:paraId="3E2A08A2" w14:textId="77777777" w:rsidR="003A5F09" w:rsidRPr="005F4B66" w:rsidRDefault="003A5F09" w:rsidP="007B48F4">
      <w:pPr>
        <w:pStyle w:val="Heading4Text"/>
        <w:ind w:left="1440"/>
        <w:jc w:val="both"/>
      </w:pPr>
      <w:r w:rsidRPr="005F4B66">
        <w:t>SCEE will incorporate ongoing Drug and Alcohol testing throughout the duration of the project to support the FFW Site requirements.</w:t>
      </w:r>
    </w:p>
    <w:p w14:paraId="3E2A08A3" w14:textId="77777777" w:rsidR="003A5F09" w:rsidRPr="005F4B66" w:rsidRDefault="003A5F09" w:rsidP="007B48F4">
      <w:pPr>
        <w:pStyle w:val="Heading4Text"/>
        <w:ind w:left="1440"/>
        <w:jc w:val="both"/>
      </w:pPr>
      <w:r w:rsidRPr="005F4B66">
        <w:t>SCEE Management and HSE Advisors will focus on these issues throughout the duration of the project via prestart meetings, safety newsletters, toolbox meetings, posters, notices and information sessions in conjunction with the Client.</w:t>
      </w:r>
    </w:p>
    <w:p w14:paraId="3E2A08A4" w14:textId="77777777" w:rsidR="003A5F09" w:rsidRPr="005F4B66" w:rsidRDefault="003A5F09" w:rsidP="007B48F4">
      <w:pPr>
        <w:pStyle w:val="Heading4Text"/>
        <w:ind w:left="1440"/>
        <w:jc w:val="both"/>
      </w:pPr>
      <w:r w:rsidRPr="005F4B66">
        <w:t xml:space="preserve">All breaches of Fitness for Work are to be actioned with reference to the SCEE Fitness for Work Policy and </w:t>
      </w:r>
      <w:r w:rsidR="00AA2B64" w:rsidRPr="005F4B66">
        <w:t xml:space="preserve">reported to the </w:t>
      </w:r>
      <w:r w:rsidRPr="005F4B66">
        <w:t xml:space="preserve">SCEE HR Manager </w:t>
      </w:r>
      <w:r w:rsidR="00AA2B64" w:rsidRPr="005F4B66">
        <w:t>for action.</w:t>
      </w:r>
    </w:p>
    <w:p w14:paraId="1320F3A8" w14:textId="726BB11F" w:rsidR="005A4C12" w:rsidRPr="005F4B66" w:rsidRDefault="005A4C12" w:rsidP="005A4C12">
      <w:pPr>
        <w:pStyle w:val="Heading4Text"/>
        <w:ind w:left="1440"/>
        <w:jc w:val="both"/>
      </w:pPr>
      <w:r w:rsidRPr="005F4B66">
        <w:t>SCEE shall conduct a “for cause test” for alcohol and/or drugs following an incident which has occurred either in the workplace or at the accommodation villages. SCEE will endeavour at times to undertake this testing however may authorise an external party to assist as required.</w:t>
      </w:r>
      <w:r w:rsidR="0030233A" w:rsidRPr="005F4B66">
        <w:t xml:space="preserve">  RTIO will conduct for cause testing following any incident on site.  Requirements for testing will be under direction of the RTIO Project Advisor.</w:t>
      </w:r>
    </w:p>
    <w:p w14:paraId="193EC591" w14:textId="77777777" w:rsidR="005A4C12" w:rsidRPr="005F4B66" w:rsidRDefault="005A4C12" w:rsidP="005A4C12">
      <w:pPr>
        <w:pStyle w:val="Heading4Text"/>
        <w:ind w:left="1440"/>
        <w:jc w:val="both"/>
      </w:pPr>
      <w:r w:rsidRPr="005F4B66">
        <w:t>Where testing is not achievable by either SCEE or an external party, site is to contact the HR Manager for further assistance.</w:t>
      </w:r>
    </w:p>
    <w:p w14:paraId="3E2A08A5" w14:textId="2DEA86B6" w:rsidR="003A5F09" w:rsidRPr="005F4B66" w:rsidRDefault="003A5F09" w:rsidP="005A4C12">
      <w:pPr>
        <w:pStyle w:val="Heading4Text"/>
        <w:ind w:left="1440"/>
        <w:jc w:val="both"/>
      </w:pPr>
      <w:r w:rsidRPr="005F4B66">
        <w:t>SCEE will work with the Client’s procedure</w:t>
      </w:r>
      <w:r w:rsidR="008C49A2" w:rsidRPr="005F4B66">
        <w:t>s</w:t>
      </w:r>
      <w:r w:rsidRPr="005F4B66">
        <w:t xml:space="preserve"> with regards to Pre-employment Medicals, Fitness for Work and Fatigue Management.</w:t>
      </w:r>
    </w:p>
    <w:p w14:paraId="3E2A08A6" w14:textId="77777777" w:rsidR="003A5F09" w:rsidRPr="005F4B66" w:rsidRDefault="003A5F09" w:rsidP="007B48F4">
      <w:pPr>
        <w:pStyle w:val="Heading4Reference"/>
        <w:ind w:left="1418" w:firstLine="22"/>
        <w:jc w:val="both"/>
      </w:pPr>
      <w:r w:rsidRPr="005F4B66">
        <w:t>Refer:</w:t>
      </w:r>
      <w:r w:rsidRPr="005F4B66">
        <w:tab/>
      </w:r>
      <w:r w:rsidR="00AA4518" w:rsidRPr="005F4B66">
        <w:t>SCEE-BS-HS-POL-0003</w:t>
      </w:r>
      <w:r w:rsidRPr="005F4B66">
        <w:t xml:space="preserve"> Fitness for Work Policy</w:t>
      </w:r>
    </w:p>
    <w:p w14:paraId="3E2A08A7" w14:textId="6C3C0376" w:rsidR="003A5F09" w:rsidRPr="005F4B66" w:rsidRDefault="00AA4518" w:rsidP="00AB5297">
      <w:pPr>
        <w:pStyle w:val="Heading4Reference"/>
        <w:ind w:firstLine="317"/>
        <w:jc w:val="both"/>
      </w:pPr>
      <w:r w:rsidRPr="005F4B66">
        <w:t xml:space="preserve">SCEE-BS-HS-PRO-0025 </w:t>
      </w:r>
      <w:r w:rsidR="003A5F09" w:rsidRPr="005F4B66">
        <w:t>Fatigue Management</w:t>
      </w:r>
    </w:p>
    <w:p w14:paraId="3E2A08A8" w14:textId="3F943698" w:rsidR="00BF020F" w:rsidRDefault="00AA4518" w:rsidP="00AB5297">
      <w:pPr>
        <w:pStyle w:val="Heading4Reference"/>
        <w:ind w:firstLine="317"/>
        <w:jc w:val="both"/>
      </w:pPr>
      <w:r w:rsidRPr="005F4B66">
        <w:t>SCEE-BS-HS-GUI-0001 Event</w:t>
      </w:r>
      <w:r w:rsidR="00BF020F" w:rsidRPr="005F4B66">
        <w:t xml:space="preserve"> Notification Guide</w:t>
      </w:r>
    </w:p>
    <w:p w14:paraId="4C1CE244" w14:textId="77777777" w:rsidR="00D108A8" w:rsidRDefault="00D108A8" w:rsidP="00AB5297">
      <w:pPr>
        <w:pStyle w:val="Heading4Reference"/>
        <w:ind w:firstLine="317"/>
        <w:jc w:val="both"/>
      </w:pPr>
    </w:p>
    <w:p w14:paraId="3E2A08A9" w14:textId="77777777" w:rsidR="00CD084D" w:rsidRPr="005F4B66" w:rsidRDefault="00DE49F2" w:rsidP="00A01BF3">
      <w:pPr>
        <w:pStyle w:val="Heading2"/>
      </w:pPr>
      <w:bookmarkStart w:id="855" w:name="_Toc227062766"/>
      <w:r w:rsidRPr="005F4B66">
        <w:lastRenderedPageBreak/>
        <w:t>HSE</w:t>
      </w:r>
      <w:r w:rsidR="00CD084D" w:rsidRPr="005F4B66">
        <w:t xml:space="preserve"> Discipline</w:t>
      </w:r>
      <w:bookmarkEnd w:id="855"/>
    </w:p>
    <w:p w14:paraId="3E2A08AA" w14:textId="77777777" w:rsidR="00CD084D" w:rsidRPr="005F4B66" w:rsidRDefault="00CD084D" w:rsidP="007B48F4">
      <w:pPr>
        <w:pStyle w:val="Heading4Text"/>
        <w:ind w:left="1440"/>
        <w:jc w:val="both"/>
      </w:pPr>
      <w:r w:rsidRPr="005F4B66">
        <w:t xml:space="preserve">SCEE Project Management shall ensure all personnel are aware that any breach of the SCEE Code of Conduct or repeat or </w:t>
      </w:r>
      <w:r w:rsidR="00AA2B64" w:rsidRPr="005F4B66">
        <w:t>deliberate</w:t>
      </w:r>
      <w:r w:rsidRPr="005F4B66">
        <w:t xml:space="preserve"> non-compliance with SCEE or Client HSE systems or requirements may result in disciplinary action. </w:t>
      </w:r>
      <w:proofErr w:type="gramStart"/>
      <w:r w:rsidRPr="005F4B66">
        <w:t>In the event that</w:t>
      </w:r>
      <w:proofErr w:type="gramEnd"/>
      <w:r w:rsidRPr="005F4B66">
        <w:t xml:space="preserve"> disciplinary action is required then SCEE performance management and disciplinary procedures will be implemented with reference to Client HSE Procedures.  </w:t>
      </w:r>
    </w:p>
    <w:p w14:paraId="3E2A08AB" w14:textId="77777777" w:rsidR="00CD084D" w:rsidRPr="005F4B66" w:rsidRDefault="00CD084D" w:rsidP="007B48F4">
      <w:pPr>
        <w:pStyle w:val="Heading4Text"/>
        <w:ind w:left="1440"/>
        <w:jc w:val="both"/>
      </w:pPr>
      <w:r w:rsidRPr="005F4B66">
        <w:t>The Human Resources department shall be contacted for all disciplinary proceedings and will coordinate the process.</w:t>
      </w:r>
    </w:p>
    <w:p w14:paraId="3E2A08AC" w14:textId="0C831A22" w:rsidR="00CD084D" w:rsidRPr="005F4B66" w:rsidRDefault="00CD084D" w:rsidP="007B48F4">
      <w:pPr>
        <w:pStyle w:val="Heading4Text"/>
        <w:ind w:left="1440"/>
        <w:jc w:val="both"/>
      </w:pPr>
      <w:r w:rsidRPr="005F4B66">
        <w:t xml:space="preserve">Personnel will also be advised that there may be times where a single incident may involve multiple levels of disciplinary action or removal from site. Some instances may include but not be limited to breaches in isolation and tagging procedures, </w:t>
      </w:r>
      <w:r w:rsidR="00037D33" w:rsidRPr="005F4B66">
        <w:t>alcohol,</w:t>
      </w:r>
      <w:r w:rsidRPr="005F4B66">
        <w:t xml:space="preserve"> and drug abuse at the work site, tampering with or damaging safety equipment.</w:t>
      </w:r>
    </w:p>
    <w:p w14:paraId="3E2A08AD" w14:textId="77777777" w:rsidR="00CD084D" w:rsidRPr="005F4B66" w:rsidRDefault="00CD084D" w:rsidP="007B48F4">
      <w:pPr>
        <w:pStyle w:val="Heading4Reference"/>
        <w:ind w:left="1418" w:firstLine="22"/>
        <w:jc w:val="both"/>
      </w:pPr>
      <w:r w:rsidRPr="005F4B66">
        <w:t xml:space="preserve">Refer: </w:t>
      </w:r>
      <w:r w:rsidRPr="005F4B66">
        <w:tab/>
      </w:r>
      <w:r w:rsidR="00AA4518" w:rsidRPr="005F4B66">
        <w:t>SCEE-HR-HR-POL-0003</w:t>
      </w:r>
      <w:r w:rsidRPr="005F4B66">
        <w:t xml:space="preserve"> Code of Conduct Policy</w:t>
      </w:r>
    </w:p>
    <w:p w14:paraId="2F7D00EB" w14:textId="3D3E72D5" w:rsidR="00B11F3D" w:rsidRDefault="00DE49F2" w:rsidP="005D1DE8">
      <w:pPr>
        <w:pStyle w:val="Heading4Reference"/>
        <w:jc w:val="both"/>
      </w:pPr>
      <w:r w:rsidRPr="005F4B66">
        <w:tab/>
      </w:r>
      <w:r w:rsidR="00AA4518" w:rsidRPr="005F4B66">
        <w:t>SCEE-HS-HS-PRO-0003</w:t>
      </w:r>
      <w:r w:rsidR="00CD084D" w:rsidRPr="005F4B66">
        <w:t xml:space="preserve"> Code of Conduct</w:t>
      </w:r>
      <w:bookmarkStart w:id="856" w:name="_Toc403630007"/>
      <w:bookmarkStart w:id="857" w:name="_Toc403630707"/>
      <w:bookmarkStart w:id="858" w:name="_Toc403631487"/>
      <w:bookmarkStart w:id="859" w:name="_Toc403632389"/>
      <w:bookmarkStart w:id="860" w:name="_Toc403645437"/>
      <w:bookmarkStart w:id="861" w:name="_Toc403645885"/>
      <w:bookmarkStart w:id="862" w:name="_Toc403646674"/>
      <w:bookmarkStart w:id="863" w:name="_Toc403647447"/>
      <w:bookmarkStart w:id="864" w:name="_Toc403647895"/>
      <w:bookmarkStart w:id="865" w:name="_Toc404088063"/>
      <w:bookmarkStart w:id="866" w:name="_Toc404325665"/>
      <w:bookmarkEnd w:id="856"/>
      <w:bookmarkEnd w:id="857"/>
      <w:bookmarkEnd w:id="858"/>
      <w:bookmarkEnd w:id="859"/>
      <w:bookmarkEnd w:id="860"/>
      <w:bookmarkEnd w:id="861"/>
      <w:bookmarkEnd w:id="862"/>
      <w:bookmarkEnd w:id="863"/>
      <w:bookmarkEnd w:id="864"/>
      <w:bookmarkEnd w:id="865"/>
      <w:bookmarkEnd w:id="866"/>
      <w:r w:rsidR="00757586" w:rsidRPr="005F4B66">
        <w:tab/>
      </w:r>
    </w:p>
    <w:p w14:paraId="3E2A08B0" w14:textId="77777777" w:rsidR="009D2215" w:rsidRPr="005F4B66" w:rsidRDefault="009D2215" w:rsidP="00724E1B">
      <w:pPr>
        <w:pStyle w:val="Heading2"/>
      </w:pPr>
      <w:bookmarkStart w:id="867" w:name="_Toc403630009"/>
      <w:bookmarkStart w:id="868" w:name="_Toc403630709"/>
      <w:bookmarkStart w:id="869" w:name="_Toc403631489"/>
      <w:bookmarkStart w:id="870" w:name="_Toc403632391"/>
      <w:bookmarkStart w:id="871" w:name="_Toc403645439"/>
      <w:bookmarkStart w:id="872" w:name="_Toc403645887"/>
      <w:bookmarkStart w:id="873" w:name="_Toc403646676"/>
      <w:bookmarkStart w:id="874" w:name="_Toc403647449"/>
      <w:bookmarkStart w:id="875" w:name="_Toc403647897"/>
      <w:bookmarkStart w:id="876" w:name="_Toc404088065"/>
      <w:bookmarkStart w:id="877" w:name="_Toc404325667"/>
      <w:bookmarkStart w:id="878" w:name="_Toc404343753"/>
      <w:bookmarkStart w:id="879" w:name="_Toc404345865"/>
      <w:bookmarkStart w:id="880" w:name="_Toc403630010"/>
      <w:bookmarkStart w:id="881" w:name="_Toc403630710"/>
      <w:bookmarkStart w:id="882" w:name="_Toc403631490"/>
      <w:bookmarkStart w:id="883" w:name="_Toc403632392"/>
      <w:bookmarkStart w:id="884" w:name="_Toc403645440"/>
      <w:bookmarkStart w:id="885" w:name="_Toc403645888"/>
      <w:bookmarkStart w:id="886" w:name="_Toc403646677"/>
      <w:bookmarkStart w:id="887" w:name="_Toc403647450"/>
      <w:bookmarkStart w:id="888" w:name="_Toc403647898"/>
      <w:bookmarkStart w:id="889" w:name="_Toc404088066"/>
      <w:bookmarkStart w:id="890" w:name="_Toc404325668"/>
      <w:bookmarkStart w:id="891" w:name="_Toc404343754"/>
      <w:bookmarkStart w:id="892" w:name="_Toc404345866"/>
      <w:bookmarkStart w:id="893" w:name="_Toc403630011"/>
      <w:bookmarkStart w:id="894" w:name="_Toc403630711"/>
      <w:bookmarkStart w:id="895" w:name="_Toc403631491"/>
      <w:bookmarkStart w:id="896" w:name="_Toc403632393"/>
      <w:bookmarkStart w:id="897" w:name="_Toc403645441"/>
      <w:bookmarkStart w:id="898" w:name="_Toc403645889"/>
      <w:bookmarkStart w:id="899" w:name="_Toc403646678"/>
      <w:bookmarkStart w:id="900" w:name="_Toc403647451"/>
      <w:bookmarkStart w:id="901" w:name="_Toc403647899"/>
      <w:bookmarkStart w:id="902" w:name="_Toc404088067"/>
      <w:bookmarkStart w:id="903" w:name="_Toc404325669"/>
      <w:bookmarkStart w:id="904" w:name="_Toc404343755"/>
      <w:bookmarkStart w:id="905" w:name="_Toc404345867"/>
      <w:bookmarkStart w:id="906" w:name="_Toc403630012"/>
      <w:bookmarkStart w:id="907" w:name="_Toc403630712"/>
      <w:bookmarkStart w:id="908" w:name="_Toc403631492"/>
      <w:bookmarkStart w:id="909" w:name="_Toc403632394"/>
      <w:bookmarkStart w:id="910" w:name="_Toc403645442"/>
      <w:bookmarkStart w:id="911" w:name="_Toc403645890"/>
      <w:bookmarkStart w:id="912" w:name="_Toc403646679"/>
      <w:bookmarkStart w:id="913" w:name="_Toc403647452"/>
      <w:bookmarkStart w:id="914" w:name="_Toc403647900"/>
      <w:bookmarkStart w:id="915" w:name="_Toc404088068"/>
      <w:bookmarkStart w:id="916" w:name="_Toc404325670"/>
      <w:bookmarkStart w:id="917" w:name="_Toc404343756"/>
      <w:bookmarkStart w:id="918" w:name="_Toc404345868"/>
      <w:bookmarkStart w:id="919" w:name="_Toc403630013"/>
      <w:bookmarkStart w:id="920" w:name="_Toc403630713"/>
      <w:bookmarkStart w:id="921" w:name="_Toc403631493"/>
      <w:bookmarkStart w:id="922" w:name="_Toc403632395"/>
      <w:bookmarkStart w:id="923" w:name="_Toc403645443"/>
      <w:bookmarkStart w:id="924" w:name="_Toc403645891"/>
      <w:bookmarkStart w:id="925" w:name="_Toc403646680"/>
      <w:bookmarkStart w:id="926" w:name="_Toc403647453"/>
      <w:bookmarkStart w:id="927" w:name="_Toc403647901"/>
      <w:bookmarkStart w:id="928" w:name="_Toc404088069"/>
      <w:bookmarkStart w:id="929" w:name="_Toc404325671"/>
      <w:bookmarkStart w:id="930" w:name="_Toc404343757"/>
      <w:bookmarkStart w:id="931" w:name="_Toc404345869"/>
      <w:bookmarkStart w:id="932" w:name="_Toc403630014"/>
      <w:bookmarkStart w:id="933" w:name="_Toc403630714"/>
      <w:bookmarkStart w:id="934" w:name="_Toc403631494"/>
      <w:bookmarkStart w:id="935" w:name="_Toc403632396"/>
      <w:bookmarkStart w:id="936" w:name="_Toc403645444"/>
      <w:bookmarkStart w:id="937" w:name="_Toc403645892"/>
      <w:bookmarkStart w:id="938" w:name="_Toc403646681"/>
      <w:bookmarkStart w:id="939" w:name="_Toc403647454"/>
      <w:bookmarkStart w:id="940" w:name="_Toc403647902"/>
      <w:bookmarkStart w:id="941" w:name="_Toc404088070"/>
      <w:bookmarkStart w:id="942" w:name="_Toc404325672"/>
      <w:bookmarkStart w:id="943" w:name="_Toc404343758"/>
      <w:bookmarkStart w:id="944" w:name="_Toc404345870"/>
      <w:bookmarkStart w:id="945" w:name="_Toc403630015"/>
      <w:bookmarkStart w:id="946" w:name="_Toc403630715"/>
      <w:bookmarkStart w:id="947" w:name="_Toc403631495"/>
      <w:bookmarkStart w:id="948" w:name="_Toc403632397"/>
      <w:bookmarkStart w:id="949" w:name="_Toc403645445"/>
      <w:bookmarkStart w:id="950" w:name="_Toc403645893"/>
      <w:bookmarkStart w:id="951" w:name="_Toc403646682"/>
      <w:bookmarkStart w:id="952" w:name="_Toc403647455"/>
      <w:bookmarkStart w:id="953" w:name="_Toc403647903"/>
      <w:bookmarkStart w:id="954" w:name="_Toc404088071"/>
      <w:bookmarkStart w:id="955" w:name="_Toc404325673"/>
      <w:bookmarkStart w:id="956" w:name="_Toc404343759"/>
      <w:bookmarkStart w:id="957" w:name="_Toc404345871"/>
      <w:bookmarkStart w:id="958" w:name="_Toc403630016"/>
      <w:bookmarkStart w:id="959" w:name="_Toc403630716"/>
      <w:bookmarkStart w:id="960" w:name="_Toc403631496"/>
      <w:bookmarkStart w:id="961" w:name="_Toc403632398"/>
      <w:bookmarkStart w:id="962" w:name="_Toc403645446"/>
      <w:bookmarkStart w:id="963" w:name="_Toc403645894"/>
      <w:bookmarkStart w:id="964" w:name="_Toc403646683"/>
      <w:bookmarkStart w:id="965" w:name="_Toc403647456"/>
      <w:bookmarkStart w:id="966" w:name="_Toc403647904"/>
      <w:bookmarkStart w:id="967" w:name="_Toc404088072"/>
      <w:bookmarkStart w:id="968" w:name="_Toc404325674"/>
      <w:bookmarkStart w:id="969" w:name="_Toc404343760"/>
      <w:bookmarkStart w:id="970" w:name="_Toc404345872"/>
      <w:bookmarkStart w:id="971" w:name="_Toc403630017"/>
      <w:bookmarkStart w:id="972" w:name="_Toc403630717"/>
      <w:bookmarkStart w:id="973" w:name="_Toc403631497"/>
      <w:bookmarkStart w:id="974" w:name="_Toc403632399"/>
      <w:bookmarkStart w:id="975" w:name="_Toc403645447"/>
      <w:bookmarkStart w:id="976" w:name="_Toc403645895"/>
      <w:bookmarkStart w:id="977" w:name="_Toc403646684"/>
      <w:bookmarkStart w:id="978" w:name="_Toc403647457"/>
      <w:bookmarkStart w:id="979" w:name="_Toc403647905"/>
      <w:bookmarkStart w:id="980" w:name="_Toc404088073"/>
      <w:bookmarkStart w:id="981" w:name="_Toc404325675"/>
      <w:bookmarkStart w:id="982" w:name="_Toc404343761"/>
      <w:bookmarkStart w:id="983" w:name="_Toc404345873"/>
      <w:bookmarkStart w:id="984" w:name="_Toc403630018"/>
      <w:bookmarkStart w:id="985" w:name="_Toc403630718"/>
      <w:bookmarkStart w:id="986" w:name="_Toc403631498"/>
      <w:bookmarkStart w:id="987" w:name="_Toc403632400"/>
      <w:bookmarkStart w:id="988" w:name="_Toc403645448"/>
      <w:bookmarkStart w:id="989" w:name="_Toc403645896"/>
      <w:bookmarkStart w:id="990" w:name="_Toc403646685"/>
      <w:bookmarkStart w:id="991" w:name="_Toc403647458"/>
      <w:bookmarkStart w:id="992" w:name="_Toc403647906"/>
      <w:bookmarkStart w:id="993" w:name="_Toc404088074"/>
      <w:bookmarkStart w:id="994" w:name="_Toc404325676"/>
      <w:bookmarkStart w:id="995" w:name="_Toc404343762"/>
      <w:bookmarkStart w:id="996" w:name="_Toc404345874"/>
      <w:bookmarkStart w:id="997" w:name="_Toc403630019"/>
      <w:bookmarkStart w:id="998" w:name="_Toc403630719"/>
      <w:bookmarkStart w:id="999" w:name="_Toc403631499"/>
      <w:bookmarkStart w:id="1000" w:name="_Toc403632401"/>
      <w:bookmarkStart w:id="1001" w:name="_Toc403645449"/>
      <w:bookmarkStart w:id="1002" w:name="_Toc403645897"/>
      <w:bookmarkStart w:id="1003" w:name="_Toc403646686"/>
      <w:bookmarkStart w:id="1004" w:name="_Toc403647459"/>
      <w:bookmarkStart w:id="1005" w:name="_Toc403647907"/>
      <w:bookmarkStart w:id="1006" w:name="_Toc404088075"/>
      <w:bookmarkStart w:id="1007" w:name="_Toc404325677"/>
      <w:bookmarkStart w:id="1008" w:name="_Toc404343763"/>
      <w:bookmarkStart w:id="1009" w:name="_Toc404345875"/>
      <w:bookmarkStart w:id="1010" w:name="_Toc403630020"/>
      <w:bookmarkStart w:id="1011" w:name="_Toc403630720"/>
      <w:bookmarkStart w:id="1012" w:name="_Toc403631500"/>
      <w:bookmarkStart w:id="1013" w:name="_Toc403632402"/>
      <w:bookmarkStart w:id="1014" w:name="_Toc403645450"/>
      <w:bookmarkStart w:id="1015" w:name="_Toc403645898"/>
      <w:bookmarkStart w:id="1016" w:name="_Toc403646687"/>
      <w:bookmarkStart w:id="1017" w:name="_Toc403647460"/>
      <w:bookmarkStart w:id="1018" w:name="_Toc403647908"/>
      <w:bookmarkStart w:id="1019" w:name="_Toc404088076"/>
      <w:bookmarkStart w:id="1020" w:name="_Toc404325678"/>
      <w:bookmarkStart w:id="1021" w:name="_Toc404343764"/>
      <w:bookmarkStart w:id="1022" w:name="_Toc404345876"/>
      <w:bookmarkStart w:id="1023" w:name="_Toc403630021"/>
      <w:bookmarkStart w:id="1024" w:name="_Toc403630721"/>
      <w:bookmarkStart w:id="1025" w:name="_Toc403631501"/>
      <w:bookmarkStart w:id="1026" w:name="_Toc403632403"/>
      <w:bookmarkStart w:id="1027" w:name="_Toc403645451"/>
      <w:bookmarkStart w:id="1028" w:name="_Toc403645899"/>
      <w:bookmarkStart w:id="1029" w:name="_Toc403646688"/>
      <w:bookmarkStart w:id="1030" w:name="_Toc403647461"/>
      <w:bookmarkStart w:id="1031" w:name="_Toc403647909"/>
      <w:bookmarkStart w:id="1032" w:name="_Toc404088077"/>
      <w:bookmarkStart w:id="1033" w:name="_Toc404325679"/>
      <w:bookmarkStart w:id="1034" w:name="_Toc404343765"/>
      <w:bookmarkStart w:id="1035" w:name="_Toc404345877"/>
      <w:bookmarkStart w:id="1036" w:name="_Toc403630022"/>
      <w:bookmarkStart w:id="1037" w:name="_Toc403630722"/>
      <w:bookmarkStart w:id="1038" w:name="_Toc403631502"/>
      <w:bookmarkStart w:id="1039" w:name="_Toc403632404"/>
      <w:bookmarkStart w:id="1040" w:name="_Toc403645452"/>
      <w:bookmarkStart w:id="1041" w:name="_Toc403645900"/>
      <w:bookmarkStart w:id="1042" w:name="_Toc403646689"/>
      <w:bookmarkStart w:id="1043" w:name="_Toc403647462"/>
      <w:bookmarkStart w:id="1044" w:name="_Toc403647910"/>
      <w:bookmarkStart w:id="1045" w:name="_Toc404088078"/>
      <w:bookmarkStart w:id="1046" w:name="_Toc404325680"/>
      <w:bookmarkStart w:id="1047" w:name="_Toc404343766"/>
      <w:bookmarkStart w:id="1048" w:name="_Toc404345878"/>
      <w:bookmarkStart w:id="1049" w:name="_Toc403630023"/>
      <w:bookmarkStart w:id="1050" w:name="_Toc403630723"/>
      <w:bookmarkStart w:id="1051" w:name="_Toc403631503"/>
      <w:bookmarkStart w:id="1052" w:name="_Toc403632405"/>
      <w:bookmarkStart w:id="1053" w:name="_Toc403645453"/>
      <w:bookmarkStart w:id="1054" w:name="_Toc403645901"/>
      <w:bookmarkStart w:id="1055" w:name="_Toc403646690"/>
      <w:bookmarkStart w:id="1056" w:name="_Toc403647463"/>
      <w:bookmarkStart w:id="1057" w:name="_Toc403647911"/>
      <w:bookmarkStart w:id="1058" w:name="_Toc404088079"/>
      <w:bookmarkStart w:id="1059" w:name="_Toc404325681"/>
      <w:bookmarkStart w:id="1060" w:name="_Toc404343767"/>
      <w:bookmarkStart w:id="1061" w:name="_Toc404345879"/>
      <w:bookmarkStart w:id="1062" w:name="_Toc403630024"/>
      <w:bookmarkStart w:id="1063" w:name="_Toc403630724"/>
      <w:bookmarkStart w:id="1064" w:name="_Toc403631504"/>
      <w:bookmarkStart w:id="1065" w:name="_Toc403632406"/>
      <w:bookmarkStart w:id="1066" w:name="_Toc403645454"/>
      <w:bookmarkStart w:id="1067" w:name="_Toc403645902"/>
      <w:bookmarkStart w:id="1068" w:name="_Toc403646691"/>
      <w:bookmarkStart w:id="1069" w:name="_Toc403647464"/>
      <w:bookmarkStart w:id="1070" w:name="_Toc403647912"/>
      <w:bookmarkStart w:id="1071" w:name="_Toc404088080"/>
      <w:bookmarkStart w:id="1072" w:name="_Toc404325682"/>
      <w:bookmarkStart w:id="1073" w:name="_Toc404343768"/>
      <w:bookmarkStart w:id="1074" w:name="_Toc404345880"/>
      <w:bookmarkStart w:id="1075" w:name="_Toc403630025"/>
      <w:bookmarkStart w:id="1076" w:name="_Toc403630725"/>
      <w:bookmarkStart w:id="1077" w:name="_Toc403631505"/>
      <w:bookmarkStart w:id="1078" w:name="_Toc403632407"/>
      <w:bookmarkStart w:id="1079" w:name="_Toc403645455"/>
      <w:bookmarkStart w:id="1080" w:name="_Toc403645903"/>
      <w:bookmarkStart w:id="1081" w:name="_Toc403646692"/>
      <w:bookmarkStart w:id="1082" w:name="_Toc403647465"/>
      <w:bookmarkStart w:id="1083" w:name="_Toc403647913"/>
      <w:bookmarkStart w:id="1084" w:name="_Toc404088081"/>
      <w:bookmarkStart w:id="1085" w:name="_Toc404325683"/>
      <w:bookmarkStart w:id="1086" w:name="_Toc404343769"/>
      <w:bookmarkStart w:id="1087" w:name="_Toc404345881"/>
      <w:bookmarkStart w:id="1088" w:name="_Toc403630026"/>
      <w:bookmarkStart w:id="1089" w:name="_Toc403630726"/>
      <w:bookmarkStart w:id="1090" w:name="_Toc403631506"/>
      <w:bookmarkStart w:id="1091" w:name="_Toc403632408"/>
      <w:bookmarkStart w:id="1092" w:name="_Toc403645456"/>
      <w:bookmarkStart w:id="1093" w:name="_Toc403645904"/>
      <w:bookmarkStart w:id="1094" w:name="_Toc403646693"/>
      <w:bookmarkStart w:id="1095" w:name="_Toc403647466"/>
      <w:bookmarkStart w:id="1096" w:name="_Toc403647914"/>
      <w:bookmarkStart w:id="1097" w:name="_Toc404088082"/>
      <w:bookmarkStart w:id="1098" w:name="_Toc404325684"/>
      <w:bookmarkStart w:id="1099" w:name="_Toc404343770"/>
      <w:bookmarkStart w:id="1100" w:name="_Toc404345882"/>
      <w:bookmarkStart w:id="1101" w:name="_Toc403630027"/>
      <w:bookmarkStart w:id="1102" w:name="_Toc403630727"/>
      <w:bookmarkStart w:id="1103" w:name="_Toc403631507"/>
      <w:bookmarkStart w:id="1104" w:name="_Toc403632409"/>
      <w:bookmarkStart w:id="1105" w:name="_Toc403645457"/>
      <w:bookmarkStart w:id="1106" w:name="_Toc403645905"/>
      <w:bookmarkStart w:id="1107" w:name="_Toc403646694"/>
      <w:bookmarkStart w:id="1108" w:name="_Toc403647467"/>
      <w:bookmarkStart w:id="1109" w:name="_Toc403647915"/>
      <w:bookmarkStart w:id="1110" w:name="_Toc404088083"/>
      <w:bookmarkStart w:id="1111" w:name="_Toc404325685"/>
      <w:bookmarkStart w:id="1112" w:name="_Toc404343771"/>
      <w:bookmarkStart w:id="1113" w:name="_Toc404345883"/>
      <w:bookmarkStart w:id="1114" w:name="_Toc403630028"/>
      <w:bookmarkStart w:id="1115" w:name="_Toc403630728"/>
      <w:bookmarkStart w:id="1116" w:name="_Toc403631508"/>
      <w:bookmarkStart w:id="1117" w:name="_Toc403632410"/>
      <w:bookmarkStart w:id="1118" w:name="_Toc403645458"/>
      <w:bookmarkStart w:id="1119" w:name="_Toc403645906"/>
      <w:bookmarkStart w:id="1120" w:name="_Toc403646695"/>
      <w:bookmarkStart w:id="1121" w:name="_Toc403647468"/>
      <w:bookmarkStart w:id="1122" w:name="_Toc403647916"/>
      <w:bookmarkStart w:id="1123" w:name="_Toc404088084"/>
      <w:bookmarkStart w:id="1124" w:name="_Toc404325686"/>
      <w:bookmarkStart w:id="1125" w:name="_Toc404343772"/>
      <w:bookmarkStart w:id="1126" w:name="_Toc404345884"/>
      <w:bookmarkStart w:id="1127" w:name="_Toc403630029"/>
      <w:bookmarkStart w:id="1128" w:name="_Toc403630729"/>
      <w:bookmarkStart w:id="1129" w:name="_Toc403631509"/>
      <w:bookmarkStart w:id="1130" w:name="_Toc403632411"/>
      <w:bookmarkStart w:id="1131" w:name="_Toc403645459"/>
      <w:bookmarkStart w:id="1132" w:name="_Toc403645907"/>
      <w:bookmarkStart w:id="1133" w:name="_Toc403646696"/>
      <w:bookmarkStart w:id="1134" w:name="_Toc403647469"/>
      <w:bookmarkStart w:id="1135" w:name="_Toc403647917"/>
      <w:bookmarkStart w:id="1136" w:name="_Toc404088085"/>
      <w:bookmarkStart w:id="1137" w:name="_Toc404325687"/>
      <w:bookmarkStart w:id="1138" w:name="_Toc404343773"/>
      <w:bookmarkStart w:id="1139" w:name="_Toc404345885"/>
      <w:bookmarkStart w:id="1140" w:name="_Toc403630030"/>
      <w:bookmarkStart w:id="1141" w:name="_Toc403630730"/>
      <w:bookmarkStart w:id="1142" w:name="_Toc403631510"/>
      <w:bookmarkStart w:id="1143" w:name="_Toc403632412"/>
      <w:bookmarkStart w:id="1144" w:name="_Toc403645460"/>
      <w:bookmarkStart w:id="1145" w:name="_Toc403645908"/>
      <w:bookmarkStart w:id="1146" w:name="_Toc403646697"/>
      <w:bookmarkStart w:id="1147" w:name="_Toc403647470"/>
      <w:bookmarkStart w:id="1148" w:name="_Toc403647918"/>
      <w:bookmarkStart w:id="1149" w:name="_Toc404088086"/>
      <w:bookmarkStart w:id="1150" w:name="_Toc404325688"/>
      <w:bookmarkStart w:id="1151" w:name="_Toc404343774"/>
      <w:bookmarkStart w:id="1152" w:name="_Toc404345886"/>
      <w:bookmarkStart w:id="1153" w:name="_Toc403630031"/>
      <w:bookmarkStart w:id="1154" w:name="_Toc403630731"/>
      <w:bookmarkStart w:id="1155" w:name="_Toc403631511"/>
      <w:bookmarkStart w:id="1156" w:name="_Toc403632413"/>
      <w:bookmarkStart w:id="1157" w:name="_Toc403645461"/>
      <w:bookmarkStart w:id="1158" w:name="_Toc403645909"/>
      <w:bookmarkStart w:id="1159" w:name="_Toc403646698"/>
      <w:bookmarkStart w:id="1160" w:name="_Toc403647471"/>
      <w:bookmarkStart w:id="1161" w:name="_Toc403647919"/>
      <w:bookmarkStart w:id="1162" w:name="_Toc404088087"/>
      <w:bookmarkStart w:id="1163" w:name="_Toc404325689"/>
      <w:bookmarkStart w:id="1164" w:name="_Toc404343775"/>
      <w:bookmarkStart w:id="1165" w:name="_Toc404345887"/>
      <w:bookmarkStart w:id="1166" w:name="_Toc403630032"/>
      <w:bookmarkStart w:id="1167" w:name="_Toc403630732"/>
      <w:bookmarkStart w:id="1168" w:name="_Toc403631512"/>
      <w:bookmarkStart w:id="1169" w:name="_Toc403632414"/>
      <w:bookmarkStart w:id="1170" w:name="_Toc403645462"/>
      <w:bookmarkStart w:id="1171" w:name="_Toc403645910"/>
      <w:bookmarkStart w:id="1172" w:name="_Toc403646699"/>
      <w:bookmarkStart w:id="1173" w:name="_Toc403647472"/>
      <w:bookmarkStart w:id="1174" w:name="_Toc403647920"/>
      <w:bookmarkStart w:id="1175" w:name="_Toc404088088"/>
      <w:bookmarkStart w:id="1176" w:name="_Toc404325690"/>
      <w:bookmarkStart w:id="1177" w:name="_Toc404343776"/>
      <w:bookmarkStart w:id="1178" w:name="_Toc404345888"/>
      <w:bookmarkStart w:id="1179" w:name="_Toc227062767"/>
      <w:bookmarkEnd w:id="867"/>
      <w:bookmarkEnd w:id="868"/>
      <w:bookmarkEnd w:id="869"/>
      <w:bookmarkEnd w:id="870"/>
      <w:bookmarkEnd w:id="871"/>
      <w:bookmarkEnd w:id="872"/>
      <w:bookmarkEnd w:id="873"/>
      <w:bookmarkEnd w:id="874"/>
      <w:bookmarkEnd w:id="875"/>
      <w:bookmarkEnd w:id="876"/>
      <w:bookmarkEnd w:id="877"/>
      <w:bookmarkEnd w:id="878"/>
      <w:bookmarkEnd w:id="879"/>
      <w:bookmarkEnd w:id="880"/>
      <w:bookmarkEnd w:id="881"/>
      <w:bookmarkEnd w:id="882"/>
      <w:bookmarkEnd w:id="883"/>
      <w:bookmarkEnd w:id="884"/>
      <w:bookmarkEnd w:id="885"/>
      <w:bookmarkEnd w:id="886"/>
      <w:bookmarkEnd w:id="887"/>
      <w:bookmarkEnd w:id="888"/>
      <w:bookmarkEnd w:id="889"/>
      <w:bookmarkEnd w:id="890"/>
      <w:bookmarkEnd w:id="891"/>
      <w:bookmarkEnd w:id="892"/>
      <w:bookmarkEnd w:id="893"/>
      <w:bookmarkEnd w:id="894"/>
      <w:bookmarkEnd w:id="895"/>
      <w:bookmarkEnd w:id="896"/>
      <w:bookmarkEnd w:id="897"/>
      <w:bookmarkEnd w:id="898"/>
      <w:bookmarkEnd w:id="899"/>
      <w:bookmarkEnd w:id="900"/>
      <w:bookmarkEnd w:id="901"/>
      <w:bookmarkEnd w:id="902"/>
      <w:bookmarkEnd w:id="903"/>
      <w:bookmarkEnd w:id="904"/>
      <w:bookmarkEnd w:id="905"/>
      <w:bookmarkEnd w:id="906"/>
      <w:bookmarkEnd w:id="907"/>
      <w:bookmarkEnd w:id="908"/>
      <w:bookmarkEnd w:id="909"/>
      <w:bookmarkEnd w:id="910"/>
      <w:bookmarkEnd w:id="911"/>
      <w:bookmarkEnd w:id="912"/>
      <w:bookmarkEnd w:id="913"/>
      <w:bookmarkEnd w:id="914"/>
      <w:bookmarkEnd w:id="915"/>
      <w:bookmarkEnd w:id="916"/>
      <w:bookmarkEnd w:id="917"/>
      <w:bookmarkEnd w:id="918"/>
      <w:bookmarkEnd w:id="919"/>
      <w:bookmarkEnd w:id="920"/>
      <w:bookmarkEnd w:id="921"/>
      <w:bookmarkEnd w:id="922"/>
      <w:bookmarkEnd w:id="923"/>
      <w:bookmarkEnd w:id="924"/>
      <w:bookmarkEnd w:id="925"/>
      <w:bookmarkEnd w:id="926"/>
      <w:bookmarkEnd w:id="927"/>
      <w:bookmarkEnd w:id="928"/>
      <w:bookmarkEnd w:id="929"/>
      <w:bookmarkEnd w:id="930"/>
      <w:bookmarkEnd w:id="931"/>
      <w:bookmarkEnd w:id="932"/>
      <w:bookmarkEnd w:id="933"/>
      <w:bookmarkEnd w:id="934"/>
      <w:bookmarkEnd w:id="935"/>
      <w:bookmarkEnd w:id="936"/>
      <w:bookmarkEnd w:id="937"/>
      <w:bookmarkEnd w:id="938"/>
      <w:bookmarkEnd w:id="939"/>
      <w:bookmarkEnd w:id="940"/>
      <w:bookmarkEnd w:id="941"/>
      <w:bookmarkEnd w:id="942"/>
      <w:bookmarkEnd w:id="943"/>
      <w:bookmarkEnd w:id="944"/>
      <w:bookmarkEnd w:id="945"/>
      <w:bookmarkEnd w:id="946"/>
      <w:bookmarkEnd w:id="947"/>
      <w:bookmarkEnd w:id="948"/>
      <w:bookmarkEnd w:id="949"/>
      <w:bookmarkEnd w:id="950"/>
      <w:bookmarkEnd w:id="951"/>
      <w:bookmarkEnd w:id="952"/>
      <w:bookmarkEnd w:id="953"/>
      <w:bookmarkEnd w:id="954"/>
      <w:bookmarkEnd w:id="955"/>
      <w:bookmarkEnd w:id="956"/>
      <w:bookmarkEnd w:id="957"/>
      <w:bookmarkEnd w:id="958"/>
      <w:bookmarkEnd w:id="959"/>
      <w:bookmarkEnd w:id="960"/>
      <w:bookmarkEnd w:id="961"/>
      <w:bookmarkEnd w:id="962"/>
      <w:bookmarkEnd w:id="963"/>
      <w:bookmarkEnd w:id="964"/>
      <w:bookmarkEnd w:id="965"/>
      <w:bookmarkEnd w:id="966"/>
      <w:bookmarkEnd w:id="967"/>
      <w:bookmarkEnd w:id="968"/>
      <w:bookmarkEnd w:id="969"/>
      <w:bookmarkEnd w:id="970"/>
      <w:bookmarkEnd w:id="971"/>
      <w:bookmarkEnd w:id="972"/>
      <w:bookmarkEnd w:id="973"/>
      <w:bookmarkEnd w:id="974"/>
      <w:bookmarkEnd w:id="975"/>
      <w:bookmarkEnd w:id="976"/>
      <w:bookmarkEnd w:id="977"/>
      <w:bookmarkEnd w:id="978"/>
      <w:bookmarkEnd w:id="979"/>
      <w:bookmarkEnd w:id="980"/>
      <w:bookmarkEnd w:id="981"/>
      <w:bookmarkEnd w:id="982"/>
      <w:bookmarkEnd w:id="983"/>
      <w:bookmarkEnd w:id="984"/>
      <w:bookmarkEnd w:id="985"/>
      <w:bookmarkEnd w:id="986"/>
      <w:bookmarkEnd w:id="987"/>
      <w:bookmarkEnd w:id="988"/>
      <w:bookmarkEnd w:id="989"/>
      <w:bookmarkEnd w:id="990"/>
      <w:bookmarkEnd w:id="991"/>
      <w:bookmarkEnd w:id="992"/>
      <w:bookmarkEnd w:id="993"/>
      <w:bookmarkEnd w:id="994"/>
      <w:bookmarkEnd w:id="995"/>
      <w:bookmarkEnd w:id="996"/>
      <w:bookmarkEnd w:id="997"/>
      <w:bookmarkEnd w:id="998"/>
      <w:bookmarkEnd w:id="999"/>
      <w:bookmarkEnd w:id="1000"/>
      <w:bookmarkEnd w:id="1001"/>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bookmarkEnd w:id="1017"/>
      <w:bookmarkEnd w:id="1018"/>
      <w:bookmarkEnd w:id="1019"/>
      <w:bookmarkEnd w:id="1020"/>
      <w:bookmarkEnd w:id="1021"/>
      <w:bookmarkEnd w:id="1022"/>
      <w:bookmarkEnd w:id="1023"/>
      <w:bookmarkEnd w:id="1024"/>
      <w:bookmarkEnd w:id="1025"/>
      <w:bookmarkEnd w:id="1026"/>
      <w:bookmarkEnd w:id="1027"/>
      <w:bookmarkEnd w:id="1028"/>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bookmarkEnd w:id="1043"/>
      <w:bookmarkEnd w:id="1044"/>
      <w:bookmarkEnd w:id="1045"/>
      <w:bookmarkEnd w:id="1046"/>
      <w:bookmarkEnd w:id="1047"/>
      <w:bookmarkEnd w:id="1048"/>
      <w:bookmarkEnd w:id="1049"/>
      <w:bookmarkEnd w:id="1050"/>
      <w:bookmarkEnd w:id="1051"/>
      <w:bookmarkEnd w:id="1052"/>
      <w:bookmarkEnd w:id="1053"/>
      <w:bookmarkEnd w:id="1054"/>
      <w:bookmarkEnd w:id="1055"/>
      <w:bookmarkEnd w:id="1056"/>
      <w:bookmarkEnd w:id="1057"/>
      <w:bookmarkEnd w:id="1058"/>
      <w:bookmarkEnd w:id="1059"/>
      <w:bookmarkEnd w:id="1060"/>
      <w:bookmarkEnd w:id="1061"/>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bookmarkEnd w:id="1099"/>
      <w:bookmarkEnd w:id="1100"/>
      <w:bookmarkEnd w:id="1101"/>
      <w:bookmarkEnd w:id="1102"/>
      <w:bookmarkEnd w:id="1103"/>
      <w:bookmarkEnd w:id="1104"/>
      <w:bookmarkEnd w:id="1105"/>
      <w:bookmarkEnd w:id="1106"/>
      <w:bookmarkEnd w:id="1107"/>
      <w:bookmarkEnd w:id="1108"/>
      <w:bookmarkEnd w:id="1109"/>
      <w:bookmarkEnd w:id="1110"/>
      <w:bookmarkEnd w:id="1111"/>
      <w:bookmarkEnd w:id="1112"/>
      <w:bookmarkEnd w:id="1113"/>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bookmarkEnd w:id="1128"/>
      <w:bookmarkEnd w:id="1129"/>
      <w:bookmarkEnd w:id="1130"/>
      <w:bookmarkEnd w:id="1131"/>
      <w:bookmarkEnd w:id="1132"/>
      <w:bookmarkEnd w:id="1133"/>
      <w:bookmarkEnd w:id="1134"/>
      <w:bookmarkEnd w:id="1135"/>
      <w:bookmarkEnd w:id="1136"/>
      <w:bookmarkEnd w:id="1137"/>
      <w:bookmarkEnd w:id="1138"/>
      <w:bookmarkEnd w:id="1139"/>
      <w:bookmarkEnd w:id="1140"/>
      <w:bookmarkEnd w:id="1141"/>
      <w:bookmarkEnd w:id="1142"/>
      <w:bookmarkEnd w:id="1143"/>
      <w:bookmarkEnd w:id="1144"/>
      <w:bookmarkEnd w:id="1145"/>
      <w:bookmarkEnd w:id="1146"/>
      <w:bookmarkEnd w:id="1147"/>
      <w:bookmarkEnd w:id="1148"/>
      <w:bookmarkEnd w:id="1149"/>
      <w:bookmarkEnd w:id="1150"/>
      <w:bookmarkEnd w:id="1151"/>
      <w:bookmarkEnd w:id="1152"/>
      <w:bookmarkEnd w:id="1153"/>
      <w:bookmarkEnd w:id="1154"/>
      <w:bookmarkEnd w:id="1155"/>
      <w:bookmarkEnd w:id="1156"/>
      <w:bookmarkEnd w:id="1157"/>
      <w:bookmarkEnd w:id="1158"/>
      <w:bookmarkEnd w:id="1159"/>
      <w:bookmarkEnd w:id="1160"/>
      <w:bookmarkEnd w:id="1161"/>
      <w:bookmarkEnd w:id="1162"/>
      <w:bookmarkEnd w:id="1163"/>
      <w:bookmarkEnd w:id="1164"/>
      <w:bookmarkEnd w:id="1165"/>
      <w:bookmarkEnd w:id="1166"/>
      <w:bookmarkEnd w:id="1167"/>
      <w:bookmarkEnd w:id="1168"/>
      <w:bookmarkEnd w:id="1169"/>
      <w:bookmarkEnd w:id="1170"/>
      <w:bookmarkEnd w:id="1171"/>
      <w:bookmarkEnd w:id="1172"/>
      <w:bookmarkEnd w:id="1173"/>
      <w:bookmarkEnd w:id="1174"/>
      <w:bookmarkEnd w:id="1175"/>
      <w:bookmarkEnd w:id="1176"/>
      <w:bookmarkEnd w:id="1177"/>
      <w:bookmarkEnd w:id="1178"/>
      <w:r w:rsidRPr="005F4B66">
        <w:t>Verification of Competency and Re-Training Frequency</w:t>
      </w:r>
      <w:bookmarkEnd w:id="1179"/>
    </w:p>
    <w:p w14:paraId="3E2A08B1" w14:textId="05F8B472" w:rsidR="00413637" w:rsidRPr="005F4B66" w:rsidRDefault="009D2215" w:rsidP="007B48F4">
      <w:pPr>
        <w:pStyle w:val="Heading3Text"/>
        <w:ind w:left="1440"/>
        <w:jc w:val="both"/>
      </w:pPr>
      <w:r w:rsidRPr="005F4B66">
        <w:t xml:space="preserve">SCEE undertakes Verification of Competency (VOC) testing of all operators of </w:t>
      </w:r>
      <w:r w:rsidR="007576A7" w:rsidRPr="005F4B66">
        <w:t xml:space="preserve">plant including </w:t>
      </w:r>
      <w:r w:rsidRPr="005F4B66">
        <w:t>EWP’s, Forklifts, Telehandlers, Cranes, Backhoes and Excavators</w:t>
      </w:r>
      <w:r w:rsidR="007576A7" w:rsidRPr="005F4B66">
        <w:t xml:space="preserve"> and identified high risk work activities</w:t>
      </w:r>
      <w:r w:rsidRPr="005F4B66">
        <w:t xml:space="preserve">. </w:t>
      </w:r>
    </w:p>
    <w:p w14:paraId="3E2A08B2" w14:textId="1079AE18" w:rsidR="009D2215" w:rsidRDefault="009D2215" w:rsidP="007B48F4">
      <w:pPr>
        <w:pStyle w:val="Heading3Text"/>
        <w:ind w:left="1440"/>
        <w:jc w:val="both"/>
      </w:pPr>
      <w:r w:rsidRPr="005F4B66">
        <w:t>VOC’s and retraining/refreshers are undertaken in selected courses according to the following guidelines</w:t>
      </w:r>
      <w:r w:rsidR="007576A7" w:rsidRPr="005F4B66">
        <w:t>:</w:t>
      </w:r>
      <w:r w:rsidR="009E6FC6" w:rsidRPr="005F4B66">
        <w:t xml:space="preserve"> </w:t>
      </w:r>
    </w:p>
    <w:tbl>
      <w:tblPr>
        <w:tblW w:w="0" w:type="auto"/>
        <w:tblInd w:w="1526" w:type="dxa"/>
        <w:tblBorders>
          <w:top w:val="single" w:sz="8" w:space="0" w:color="7F7F7F" w:themeColor="text1" w:themeTint="80"/>
          <w:bottom w:val="single" w:sz="8" w:space="0" w:color="7F7F7F" w:themeColor="text1" w:themeTint="80"/>
          <w:insideH w:val="single" w:sz="8" w:space="0" w:color="7F7F7F" w:themeColor="text1" w:themeTint="80"/>
        </w:tblBorders>
        <w:tblLook w:val="0620" w:firstRow="1" w:lastRow="0" w:firstColumn="0" w:lastColumn="0" w:noHBand="1" w:noVBand="1"/>
      </w:tblPr>
      <w:tblGrid>
        <w:gridCol w:w="6520"/>
        <w:gridCol w:w="1469"/>
      </w:tblGrid>
      <w:tr w:rsidR="00F657BD" w:rsidRPr="005F4B66" w14:paraId="3E2A08B5" w14:textId="77777777" w:rsidTr="004A4F41">
        <w:trPr>
          <w:trHeight w:val="595"/>
        </w:trPr>
        <w:tc>
          <w:tcPr>
            <w:tcW w:w="6520" w:type="dxa"/>
            <w:shd w:val="clear" w:color="auto" w:fill="595959" w:themeFill="text1" w:themeFillTint="A6"/>
            <w:vAlign w:val="center"/>
          </w:tcPr>
          <w:p w14:paraId="3E2A08B3" w14:textId="77777777" w:rsidR="00F657BD" w:rsidRPr="005F4B66" w:rsidRDefault="004A4F41" w:rsidP="004A4F41">
            <w:pPr>
              <w:tabs>
                <w:tab w:val="left" w:pos="284"/>
              </w:tabs>
              <w:spacing w:after="0" w:line="240" w:lineRule="auto"/>
              <w:jc w:val="center"/>
              <w:rPr>
                <w:rFonts w:cs="Arial"/>
                <w:b/>
              </w:rPr>
            </w:pPr>
            <w:r w:rsidRPr="005F4B66">
              <w:rPr>
                <w:rFonts w:cs="Arial"/>
                <w:b/>
                <w:color w:val="FFFFFF" w:themeColor="background1"/>
              </w:rPr>
              <w:t>Competency</w:t>
            </w:r>
          </w:p>
        </w:tc>
        <w:tc>
          <w:tcPr>
            <w:tcW w:w="1469" w:type="dxa"/>
            <w:shd w:val="clear" w:color="auto" w:fill="595959" w:themeFill="text1" w:themeFillTint="A6"/>
            <w:vAlign w:val="center"/>
          </w:tcPr>
          <w:p w14:paraId="3E2A08B4" w14:textId="77777777" w:rsidR="00F657BD" w:rsidRPr="005F4B66" w:rsidRDefault="004A4F41" w:rsidP="004A4F41">
            <w:pPr>
              <w:spacing w:after="0" w:line="240" w:lineRule="auto"/>
              <w:jc w:val="center"/>
              <w:rPr>
                <w:rFonts w:cs="Arial"/>
                <w:b/>
              </w:rPr>
            </w:pPr>
            <w:r w:rsidRPr="005F4B66">
              <w:rPr>
                <w:rFonts w:cs="Arial"/>
                <w:b/>
                <w:color w:val="FFFFFF" w:themeColor="background1"/>
              </w:rPr>
              <w:t>Frequency</w:t>
            </w:r>
            <w:r w:rsidR="00F657BD" w:rsidRPr="005F4B66">
              <w:rPr>
                <w:rFonts w:cs="Arial"/>
                <w:b/>
                <w:color w:val="FFFFFF" w:themeColor="background1"/>
              </w:rPr>
              <w:t xml:space="preserve"> </w:t>
            </w:r>
            <w:r w:rsidR="00F657BD" w:rsidRPr="005F4B66">
              <w:rPr>
                <w:rFonts w:cs="Arial"/>
                <w:b/>
                <w:color w:val="FFFFFF" w:themeColor="background1"/>
                <w:sz w:val="16"/>
              </w:rPr>
              <w:t>(Years)</w:t>
            </w:r>
          </w:p>
        </w:tc>
      </w:tr>
      <w:tr w:rsidR="00F657BD" w:rsidRPr="005F4B66" w14:paraId="3E2A08B8" w14:textId="77777777" w:rsidTr="004A4F41">
        <w:tc>
          <w:tcPr>
            <w:tcW w:w="6520" w:type="dxa"/>
          </w:tcPr>
          <w:p w14:paraId="3E2A08B6" w14:textId="77777777" w:rsidR="00F657BD" w:rsidRPr="005F4B66" w:rsidRDefault="00F657BD" w:rsidP="0021473B">
            <w:pPr>
              <w:spacing w:after="0" w:line="240" w:lineRule="auto"/>
              <w:rPr>
                <w:rFonts w:cs="Arial"/>
              </w:rPr>
            </w:pPr>
            <w:r w:rsidRPr="005F4B66">
              <w:rPr>
                <w:rFonts w:cs="Arial"/>
              </w:rPr>
              <w:t xml:space="preserve">Blue </w:t>
            </w:r>
            <w:r w:rsidR="007576A7" w:rsidRPr="005F4B66">
              <w:rPr>
                <w:rFonts w:cs="Arial"/>
              </w:rPr>
              <w:t xml:space="preserve">/ White </w:t>
            </w:r>
            <w:r w:rsidRPr="005F4B66">
              <w:rPr>
                <w:rFonts w:cs="Arial"/>
              </w:rPr>
              <w:t>Card</w:t>
            </w:r>
          </w:p>
        </w:tc>
        <w:tc>
          <w:tcPr>
            <w:tcW w:w="1469" w:type="dxa"/>
          </w:tcPr>
          <w:p w14:paraId="3E2A08B7" w14:textId="77777777" w:rsidR="00F657BD" w:rsidRPr="005F4B66" w:rsidRDefault="00F657BD" w:rsidP="004A4F41">
            <w:pPr>
              <w:spacing w:after="0" w:line="240" w:lineRule="auto"/>
              <w:jc w:val="center"/>
              <w:rPr>
                <w:rFonts w:cs="Arial"/>
              </w:rPr>
            </w:pPr>
            <w:r w:rsidRPr="005F4B66">
              <w:rPr>
                <w:rFonts w:cs="Arial"/>
              </w:rPr>
              <w:t>One off</w:t>
            </w:r>
          </w:p>
        </w:tc>
      </w:tr>
      <w:tr w:rsidR="00F657BD" w:rsidRPr="005F4B66" w14:paraId="3E2A08BB" w14:textId="77777777" w:rsidTr="004A4F41">
        <w:tc>
          <w:tcPr>
            <w:tcW w:w="6520" w:type="dxa"/>
          </w:tcPr>
          <w:p w14:paraId="3E2A08B9" w14:textId="77777777" w:rsidR="00F657BD" w:rsidRPr="005F4B66" w:rsidRDefault="00F657BD" w:rsidP="0021473B">
            <w:pPr>
              <w:spacing w:after="0" w:line="240" w:lineRule="auto"/>
              <w:rPr>
                <w:rFonts w:cs="Arial"/>
              </w:rPr>
            </w:pPr>
            <w:r w:rsidRPr="005F4B66">
              <w:rPr>
                <w:rFonts w:cs="Arial"/>
              </w:rPr>
              <w:t>VOC’s (EWP, Forklift/Telehandler, Crane, Backhoe, Excavator)</w:t>
            </w:r>
          </w:p>
        </w:tc>
        <w:tc>
          <w:tcPr>
            <w:tcW w:w="1469" w:type="dxa"/>
          </w:tcPr>
          <w:p w14:paraId="3E2A08BA" w14:textId="30DE7F4D" w:rsidR="00F657BD" w:rsidRPr="005F4B66" w:rsidRDefault="00A01BF3" w:rsidP="004A4F41">
            <w:pPr>
              <w:spacing w:after="0" w:line="240" w:lineRule="auto"/>
              <w:jc w:val="center"/>
              <w:rPr>
                <w:rFonts w:cs="Arial"/>
              </w:rPr>
            </w:pPr>
            <w:r w:rsidRPr="005F4B66">
              <w:rPr>
                <w:rFonts w:cs="Arial"/>
              </w:rPr>
              <w:t>2</w:t>
            </w:r>
          </w:p>
        </w:tc>
      </w:tr>
      <w:tr w:rsidR="00F657BD" w:rsidRPr="005F4B66" w14:paraId="3E2A08BE" w14:textId="77777777" w:rsidTr="004A4F41">
        <w:tc>
          <w:tcPr>
            <w:tcW w:w="6520" w:type="dxa"/>
          </w:tcPr>
          <w:p w14:paraId="3E2A08BC" w14:textId="77777777" w:rsidR="00F657BD" w:rsidRPr="005F4B66" w:rsidRDefault="00F657BD" w:rsidP="0021473B">
            <w:pPr>
              <w:spacing w:after="0" w:line="240" w:lineRule="auto"/>
              <w:rPr>
                <w:rFonts w:cs="Arial"/>
              </w:rPr>
            </w:pPr>
            <w:r w:rsidRPr="005F4B66">
              <w:rPr>
                <w:rFonts w:cs="Arial"/>
              </w:rPr>
              <w:t>CPR (Electrician)</w:t>
            </w:r>
          </w:p>
        </w:tc>
        <w:tc>
          <w:tcPr>
            <w:tcW w:w="1469" w:type="dxa"/>
          </w:tcPr>
          <w:p w14:paraId="3E2A08BD" w14:textId="60EE811D" w:rsidR="00F657BD" w:rsidRPr="005F4B66" w:rsidRDefault="00802BA8" w:rsidP="004A4F41">
            <w:pPr>
              <w:spacing w:after="0" w:line="240" w:lineRule="auto"/>
              <w:jc w:val="center"/>
              <w:rPr>
                <w:rFonts w:cs="Arial"/>
              </w:rPr>
            </w:pPr>
            <w:r>
              <w:rPr>
                <w:rFonts w:cs="Arial"/>
              </w:rPr>
              <w:t>1</w:t>
            </w:r>
          </w:p>
        </w:tc>
      </w:tr>
      <w:tr w:rsidR="00F657BD" w:rsidRPr="005F4B66" w14:paraId="3E2A08C1" w14:textId="77777777" w:rsidTr="004A4F41">
        <w:tc>
          <w:tcPr>
            <w:tcW w:w="6520" w:type="dxa"/>
          </w:tcPr>
          <w:p w14:paraId="3E2A08BF" w14:textId="77777777" w:rsidR="00F657BD" w:rsidRPr="005F4B66" w:rsidRDefault="00F657BD" w:rsidP="0021473B">
            <w:pPr>
              <w:spacing w:after="0" w:line="240" w:lineRule="auto"/>
              <w:rPr>
                <w:rFonts w:cs="Arial"/>
              </w:rPr>
            </w:pPr>
            <w:r w:rsidRPr="005F4B66">
              <w:rPr>
                <w:rFonts w:cs="Arial"/>
              </w:rPr>
              <w:t>First Aid</w:t>
            </w:r>
          </w:p>
        </w:tc>
        <w:tc>
          <w:tcPr>
            <w:tcW w:w="1469" w:type="dxa"/>
          </w:tcPr>
          <w:p w14:paraId="3E2A08C0" w14:textId="77777777" w:rsidR="00F657BD" w:rsidRPr="005F4B66" w:rsidRDefault="00F657BD" w:rsidP="004A4F41">
            <w:pPr>
              <w:spacing w:after="0" w:line="240" w:lineRule="auto"/>
              <w:jc w:val="center"/>
              <w:rPr>
                <w:rFonts w:cs="Arial"/>
              </w:rPr>
            </w:pPr>
            <w:r w:rsidRPr="005F4B66">
              <w:rPr>
                <w:rFonts w:cs="Arial"/>
              </w:rPr>
              <w:t>3</w:t>
            </w:r>
          </w:p>
        </w:tc>
      </w:tr>
      <w:tr w:rsidR="00F657BD" w:rsidRPr="005F4B66" w14:paraId="3E2A08C4" w14:textId="77777777" w:rsidTr="004A4F41">
        <w:tc>
          <w:tcPr>
            <w:tcW w:w="6520" w:type="dxa"/>
          </w:tcPr>
          <w:p w14:paraId="3E2A08C2" w14:textId="77777777" w:rsidR="00F657BD" w:rsidRPr="005F4B66" w:rsidRDefault="00F657BD" w:rsidP="0021473B">
            <w:pPr>
              <w:spacing w:after="0" w:line="240" w:lineRule="auto"/>
              <w:rPr>
                <w:rFonts w:cs="Arial"/>
              </w:rPr>
            </w:pPr>
            <w:r w:rsidRPr="005F4B66">
              <w:rPr>
                <w:rFonts w:cs="Arial"/>
              </w:rPr>
              <w:t>Confined Space</w:t>
            </w:r>
          </w:p>
        </w:tc>
        <w:tc>
          <w:tcPr>
            <w:tcW w:w="1469" w:type="dxa"/>
          </w:tcPr>
          <w:p w14:paraId="3E2A08C3" w14:textId="77777777" w:rsidR="00F657BD" w:rsidRPr="005F4B66" w:rsidRDefault="00F657BD" w:rsidP="004A4F41">
            <w:pPr>
              <w:spacing w:after="0" w:line="240" w:lineRule="auto"/>
              <w:jc w:val="center"/>
              <w:rPr>
                <w:rFonts w:cs="Arial"/>
              </w:rPr>
            </w:pPr>
            <w:r w:rsidRPr="005F4B66">
              <w:rPr>
                <w:rFonts w:cs="Arial"/>
              </w:rPr>
              <w:t>2</w:t>
            </w:r>
          </w:p>
        </w:tc>
      </w:tr>
      <w:tr w:rsidR="00F657BD" w:rsidRPr="005F4B66" w14:paraId="3E2A08C7" w14:textId="77777777" w:rsidTr="004A4F41">
        <w:tc>
          <w:tcPr>
            <w:tcW w:w="6520" w:type="dxa"/>
          </w:tcPr>
          <w:p w14:paraId="3E2A08C5" w14:textId="77777777" w:rsidR="00F657BD" w:rsidRPr="005F4B66" w:rsidRDefault="00F657BD" w:rsidP="0021473B">
            <w:pPr>
              <w:spacing w:after="0" w:line="240" w:lineRule="auto"/>
              <w:rPr>
                <w:rFonts w:cs="Arial"/>
              </w:rPr>
            </w:pPr>
            <w:r w:rsidRPr="005F4B66">
              <w:rPr>
                <w:rFonts w:cs="Arial"/>
              </w:rPr>
              <w:t>Driver Training</w:t>
            </w:r>
          </w:p>
        </w:tc>
        <w:tc>
          <w:tcPr>
            <w:tcW w:w="1469" w:type="dxa"/>
          </w:tcPr>
          <w:p w14:paraId="3E2A08C6" w14:textId="77777777" w:rsidR="00F657BD" w:rsidRPr="005F4B66" w:rsidRDefault="00F657BD" w:rsidP="004A4F41">
            <w:pPr>
              <w:spacing w:after="0" w:line="240" w:lineRule="auto"/>
              <w:jc w:val="center"/>
              <w:rPr>
                <w:rFonts w:cs="Arial"/>
              </w:rPr>
            </w:pPr>
            <w:r w:rsidRPr="005F4B66">
              <w:rPr>
                <w:rFonts w:cs="Arial"/>
              </w:rPr>
              <w:t>3</w:t>
            </w:r>
          </w:p>
        </w:tc>
      </w:tr>
      <w:tr w:rsidR="00F657BD" w:rsidRPr="005F4B66" w14:paraId="3E2A08CA" w14:textId="77777777" w:rsidTr="004A4F41">
        <w:tc>
          <w:tcPr>
            <w:tcW w:w="6520" w:type="dxa"/>
          </w:tcPr>
          <w:p w14:paraId="3E2A08C8" w14:textId="77777777" w:rsidR="00F657BD" w:rsidRPr="005F4B66" w:rsidRDefault="00F657BD" w:rsidP="0021473B">
            <w:pPr>
              <w:spacing w:after="0" w:line="240" w:lineRule="auto"/>
              <w:rPr>
                <w:rFonts w:cs="Arial"/>
              </w:rPr>
            </w:pPr>
            <w:r w:rsidRPr="005F4B66">
              <w:rPr>
                <w:rFonts w:cs="Arial"/>
              </w:rPr>
              <w:t xml:space="preserve">Safe Working </w:t>
            </w:r>
            <w:proofErr w:type="gramStart"/>
            <w:r w:rsidRPr="005F4B66">
              <w:rPr>
                <w:rFonts w:cs="Arial"/>
              </w:rPr>
              <w:t>At</w:t>
            </w:r>
            <w:proofErr w:type="gramEnd"/>
            <w:r w:rsidRPr="005F4B66">
              <w:rPr>
                <w:rFonts w:cs="Arial"/>
              </w:rPr>
              <w:t xml:space="preserve"> Heights</w:t>
            </w:r>
          </w:p>
        </w:tc>
        <w:tc>
          <w:tcPr>
            <w:tcW w:w="1469" w:type="dxa"/>
          </w:tcPr>
          <w:p w14:paraId="3E2A08C9" w14:textId="760C0146" w:rsidR="00F657BD" w:rsidRPr="005F4B66" w:rsidRDefault="00A01BF3" w:rsidP="004A4F41">
            <w:pPr>
              <w:spacing w:after="0" w:line="240" w:lineRule="auto"/>
              <w:jc w:val="center"/>
              <w:rPr>
                <w:rFonts w:cs="Arial"/>
              </w:rPr>
            </w:pPr>
            <w:r w:rsidRPr="005F4B66">
              <w:rPr>
                <w:rFonts w:cs="Arial"/>
              </w:rPr>
              <w:t>2</w:t>
            </w:r>
          </w:p>
        </w:tc>
      </w:tr>
      <w:tr w:rsidR="00F657BD" w:rsidRPr="005F4B66" w14:paraId="3E2A08CD" w14:textId="77777777" w:rsidTr="004A4F41">
        <w:tc>
          <w:tcPr>
            <w:tcW w:w="6520" w:type="dxa"/>
          </w:tcPr>
          <w:p w14:paraId="3E2A08CB" w14:textId="77777777" w:rsidR="00F657BD" w:rsidRPr="005F4B66" w:rsidRDefault="00F657BD" w:rsidP="0021473B">
            <w:pPr>
              <w:spacing w:after="0" w:line="240" w:lineRule="auto"/>
              <w:rPr>
                <w:rFonts w:cs="Arial"/>
              </w:rPr>
            </w:pPr>
            <w:r w:rsidRPr="005F4B66">
              <w:rPr>
                <w:rFonts w:cs="Arial"/>
              </w:rPr>
              <w:t>Portable Fire</w:t>
            </w:r>
          </w:p>
        </w:tc>
        <w:tc>
          <w:tcPr>
            <w:tcW w:w="1469" w:type="dxa"/>
          </w:tcPr>
          <w:p w14:paraId="3E2A08CC" w14:textId="77777777" w:rsidR="00F657BD" w:rsidRPr="005F4B66" w:rsidRDefault="00F657BD" w:rsidP="004A4F41">
            <w:pPr>
              <w:spacing w:after="0" w:line="240" w:lineRule="auto"/>
              <w:jc w:val="center"/>
              <w:rPr>
                <w:rFonts w:cs="Arial"/>
              </w:rPr>
            </w:pPr>
            <w:r w:rsidRPr="005F4B66">
              <w:rPr>
                <w:rFonts w:cs="Arial"/>
              </w:rPr>
              <w:t>2</w:t>
            </w:r>
          </w:p>
        </w:tc>
      </w:tr>
    </w:tbl>
    <w:p w14:paraId="1C9E61E0" w14:textId="5D363DBD" w:rsidR="00D108A8" w:rsidRDefault="00D108A8">
      <w:pPr>
        <w:rPr>
          <w:rFonts w:eastAsiaTheme="majorEastAsia" w:cstheme="majorBidi"/>
          <w:b/>
          <w:bCs/>
          <w:sz w:val="28"/>
          <w:szCs w:val="28"/>
        </w:rPr>
      </w:pPr>
      <w:bookmarkStart w:id="1180" w:name="_Toc227062768"/>
    </w:p>
    <w:p w14:paraId="2C2D3425" w14:textId="57EA8B3E" w:rsidR="00D108A8" w:rsidRDefault="00D108A8">
      <w:pPr>
        <w:rPr>
          <w:rFonts w:eastAsiaTheme="majorEastAsia" w:cstheme="majorBidi"/>
          <w:b/>
          <w:bCs/>
          <w:sz w:val="28"/>
          <w:szCs w:val="28"/>
        </w:rPr>
      </w:pPr>
      <w:r>
        <w:rPr>
          <w:rFonts w:eastAsiaTheme="majorEastAsia" w:cstheme="majorBidi"/>
          <w:b/>
          <w:bCs/>
          <w:sz w:val="28"/>
          <w:szCs w:val="28"/>
        </w:rPr>
        <w:br w:type="page"/>
      </w:r>
    </w:p>
    <w:p w14:paraId="3E2A08CE" w14:textId="0CE7330E" w:rsidR="009D2215" w:rsidRPr="005F4B66" w:rsidRDefault="009D2215" w:rsidP="00724E1B">
      <w:pPr>
        <w:pStyle w:val="Heading1"/>
      </w:pPr>
      <w:r w:rsidRPr="005F4B66">
        <w:lastRenderedPageBreak/>
        <w:t>Consultation</w:t>
      </w:r>
      <w:r w:rsidR="00246CAE" w:rsidRPr="005F4B66">
        <w:t xml:space="preserve"> and </w:t>
      </w:r>
      <w:r w:rsidRPr="005F4B66">
        <w:t>Communication</w:t>
      </w:r>
      <w:bookmarkEnd w:id="1180"/>
    </w:p>
    <w:p w14:paraId="3E2A08CF" w14:textId="65F915B8" w:rsidR="00864FBD" w:rsidRPr="005F4B66" w:rsidRDefault="00864FBD" w:rsidP="00CD084D">
      <w:pPr>
        <w:pStyle w:val="BodyText2"/>
        <w:spacing w:after="120"/>
        <w:ind w:left="993"/>
        <w:rPr>
          <w:rFonts w:asciiTheme="minorHAnsi" w:hAnsiTheme="minorHAnsi"/>
          <w:sz w:val="22"/>
          <w:szCs w:val="22"/>
        </w:rPr>
      </w:pPr>
      <w:r w:rsidRPr="005F4B66">
        <w:rPr>
          <w:rFonts w:asciiTheme="minorHAnsi" w:hAnsiTheme="minorHAnsi"/>
          <w:sz w:val="22"/>
          <w:szCs w:val="22"/>
        </w:rPr>
        <w:t xml:space="preserve">SCEE Project Management will schedule regular structured meetings to ensure effective communication, </w:t>
      </w:r>
      <w:r w:rsidR="00037D33" w:rsidRPr="005F4B66">
        <w:rPr>
          <w:rFonts w:asciiTheme="minorHAnsi" w:hAnsiTheme="minorHAnsi"/>
          <w:sz w:val="22"/>
          <w:szCs w:val="22"/>
        </w:rPr>
        <w:t>consultation,</w:t>
      </w:r>
      <w:r w:rsidRPr="005F4B66">
        <w:rPr>
          <w:rFonts w:asciiTheme="minorHAnsi" w:hAnsiTheme="minorHAnsi"/>
          <w:sz w:val="22"/>
          <w:szCs w:val="22"/>
        </w:rPr>
        <w:t xml:space="preserve"> and participation by all levels of the workforce.</w:t>
      </w:r>
      <w:r w:rsidR="005C0C04" w:rsidRPr="005F4B66">
        <w:rPr>
          <w:rFonts w:asciiTheme="minorHAnsi" w:hAnsiTheme="minorHAnsi"/>
          <w:sz w:val="22"/>
          <w:szCs w:val="22"/>
        </w:rPr>
        <w:t xml:space="preserve"> </w:t>
      </w:r>
    </w:p>
    <w:p w14:paraId="1A0252BA" w14:textId="0BAD2482" w:rsidR="006C3D51" w:rsidRPr="006C3D51" w:rsidRDefault="006C3D51" w:rsidP="006C3D51">
      <w:pPr>
        <w:pStyle w:val="BodyText2"/>
        <w:tabs>
          <w:tab w:val="left" w:pos="1843"/>
        </w:tabs>
        <w:spacing w:after="120"/>
        <w:ind w:left="993"/>
        <w:rPr>
          <w:rFonts w:asciiTheme="minorHAnsi" w:hAnsiTheme="minorHAnsi"/>
          <w:color w:val="984806" w:themeColor="accent6" w:themeShade="80"/>
          <w:sz w:val="22"/>
          <w:szCs w:val="22"/>
        </w:rPr>
      </w:pPr>
      <w:r w:rsidRPr="006C3D51">
        <w:rPr>
          <w:rFonts w:asciiTheme="minorHAnsi" w:hAnsiTheme="minorHAnsi"/>
          <w:color w:val="984806" w:themeColor="accent6" w:themeShade="80"/>
          <w:sz w:val="22"/>
          <w:szCs w:val="22"/>
        </w:rPr>
        <w:t>Refer:</w:t>
      </w:r>
      <w:r>
        <w:rPr>
          <w:rFonts w:asciiTheme="minorHAnsi" w:hAnsiTheme="minorHAnsi"/>
          <w:color w:val="984806" w:themeColor="accent6" w:themeShade="80"/>
          <w:sz w:val="22"/>
          <w:szCs w:val="22"/>
        </w:rPr>
        <w:tab/>
      </w:r>
      <w:r w:rsidRPr="006C3D51">
        <w:rPr>
          <w:rFonts w:asciiTheme="minorHAnsi" w:hAnsiTheme="minorHAnsi"/>
          <w:color w:val="984806" w:themeColor="accent6" w:themeShade="80"/>
          <w:sz w:val="22"/>
          <w:szCs w:val="22"/>
        </w:rPr>
        <w:t>SCEE-BS-HS-PRO-0028 Consultation and Communication Procedure</w:t>
      </w:r>
    </w:p>
    <w:p w14:paraId="3E2A08D1" w14:textId="77777777" w:rsidR="009D2215" w:rsidRPr="005F4B66" w:rsidRDefault="009D2215" w:rsidP="00724E1B">
      <w:pPr>
        <w:pStyle w:val="Heading2"/>
      </w:pPr>
      <w:bookmarkStart w:id="1181" w:name="_Toc403630035"/>
      <w:bookmarkStart w:id="1182" w:name="_Toc403630735"/>
      <w:bookmarkStart w:id="1183" w:name="_Toc403631515"/>
      <w:bookmarkStart w:id="1184" w:name="_Toc403632417"/>
      <w:bookmarkStart w:id="1185" w:name="_Toc403645465"/>
      <w:bookmarkStart w:id="1186" w:name="_Toc403645913"/>
      <w:bookmarkStart w:id="1187" w:name="_Toc403646702"/>
      <w:bookmarkStart w:id="1188" w:name="_Toc403647475"/>
      <w:bookmarkStart w:id="1189" w:name="_Toc403647923"/>
      <w:bookmarkStart w:id="1190" w:name="_Toc404088091"/>
      <w:bookmarkStart w:id="1191" w:name="_Toc404325693"/>
      <w:bookmarkStart w:id="1192" w:name="_Toc404343779"/>
      <w:bookmarkStart w:id="1193" w:name="_Toc404345891"/>
      <w:bookmarkStart w:id="1194" w:name="_Toc227062769"/>
      <w:bookmarkEnd w:id="1181"/>
      <w:bookmarkEnd w:id="1182"/>
      <w:bookmarkEnd w:id="1183"/>
      <w:bookmarkEnd w:id="1184"/>
      <w:bookmarkEnd w:id="1185"/>
      <w:bookmarkEnd w:id="1186"/>
      <w:bookmarkEnd w:id="1187"/>
      <w:bookmarkEnd w:id="1188"/>
      <w:bookmarkEnd w:id="1189"/>
      <w:bookmarkEnd w:id="1190"/>
      <w:bookmarkEnd w:id="1191"/>
      <w:bookmarkEnd w:id="1192"/>
      <w:bookmarkEnd w:id="1193"/>
      <w:r w:rsidRPr="005F4B66">
        <w:t xml:space="preserve">Pre-Start </w:t>
      </w:r>
      <w:r w:rsidR="007576A7" w:rsidRPr="005F4B66">
        <w:t>Meetings</w:t>
      </w:r>
      <w:bookmarkEnd w:id="1194"/>
    </w:p>
    <w:p w14:paraId="3E2A08D2" w14:textId="46306FB0" w:rsidR="009D2215" w:rsidRPr="005F4B66" w:rsidRDefault="009D2215" w:rsidP="007B48F4">
      <w:pPr>
        <w:pStyle w:val="Heading3Text"/>
        <w:ind w:left="1440"/>
        <w:jc w:val="both"/>
      </w:pPr>
      <w:r w:rsidRPr="005F4B66">
        <w:t xml:space="preserve">SCEE Supervisors shall conduct a prestart </w:t>
      </w:r>
      <w:r w:rsidR="007576A7" w:rsidRPr="005F4B66">
        <w:t>meeting</w:t>
      </w:r>
      <w:r w:rsidRPr="005F4B66">
        <w:t xml:space="preserve"> with all </w:t>
      </w:r>
      <w:r w:rsidR="00144202">
        <w:t>worker</w:t>
      </w:r>
      <w:r w:rsidRPr="005F4B66">
        <w:t xml:space="preserve">s (including subcontractors) under their control prior to the commencement of work or when personnel are transferred to a new location or task. </w:t>
      </w:r>
      <w:r w:rsidR="0021553D" w:rsidRPr="005F4B66">
        <w:t>Pre-</w:t>
      </w:r>
      <w:proofErr w:type="gramStart"/>
      <w:r w:rsidR="0021553D" w:rsidRPr="005F4B66">
        <w:t>Start’s</w:t>
      </w:r>
      <w:proofErr w:type="gramEnd"/>
      <w:r w:rsidR="0021553D" w:rsidRPr="005F4B66">
        <w:t xml:space="preserve"> shall be </w:t>
      </w:r>
      <w:r w:rsidR="00817190" w:rsidRPr="005F4B66">
        <w:t>undertaken</w:t>
      </w:r>
      <w:r w:rsidR="0021553D" w:rsidRPr="005F4B66">
        <w:t xml:space="preserve"> utilising the RTIO CRM Sustaining Capital Pre-Start board</w:t>
      </w:r>
      <w:r w:rsidR="0030233A" w:rsidRPr="005F4B66">
        <w:t xml:space="preserve"> as established by SCEE</w:t>
      </w:r>
      <w:r w:rsidR="0021553D" w:rsidRPr="005F4B66">
        <w:t xml:space="preserve">.  </w:t>
      </w:r>
      <w:r w:rsidRPr="005F4B66">
        <w:t>The prestart should address as a minimum:</w:t>
      </w:r>
    </w:p>
    <w:p w14:paraId="3E2A08D3" w14:textId="77777777" w:rsidR="00E25C3D" w:rsidRPr="005F4B66" w:rsidRDefault="00E25C3D" w:rsidP="00AB5297">
      <w:pPr>
        <w:pStyle w:val="Heading3Bulletts"/>
        <w:tabs>
          <w:tab w:val="clear" w:pos="1211"/>
        </w:tabs>
        <w:ind w:left="1800"/>
        <w:jc w:val="both"/>
      </w:pPr>
      <w:r w:rsidRPr="005F4B66">
        <w:t>Daily FFW / BAC Testing</w:t>
      </w:r>
    </w:p>
    <w:p w14:paraId="3E2A08D4" w14:textId="77777777" w:rsidR="009D2215" w:rsidRPr="005F4B66" w:rsidRDefault="003E3533" w:rsidP="00AB5297">
      <w:pPr>
        <w:pStyle w:val="Heading3Bulletts"/>
        <w:tabs>
          <w:tab w:val="clear" w:pos="1211"/>
        </w:tabs>
        <w:ind w:left="1800"/>
        <w:jc w:val="both"/>
      </w:pPr>
      <w:r w:rsidRPr="005F4B66">
        <w:t>The day’s activities</w:t>
      </w:r>
    </w:p>
    <w:p w14:paraId="3E2A08D5" w14:textId="77777777" w:rsidR="009D2215" w:rsidRPr="005F4B66" w:rsidRDefault="009D2215" w:rsidP="00AB5297">
      <w:pPr>
        <w:pStyle w:val="Heading3Bulletts"/>
        <w:tabs>
          <w:tab w:val="clear" w:pos="1211"/>
        </w:tabs>
        <w:ind w:left="1800"/>
        <w:jc w:val="both"/>
      </w:pPr>
      <w:r w:rsidRPr="005F4B66">
        <w:t>Any notices, bulletins, hazards</w:t>
      </w:r>
      <w:r w:rsidR="003E3533" w:rsidRPr="005F4B66">
        <w:t xml:space="preserve">, </w:t>
      </w:r>
      <w:r w:rsidR="006D130A" w:rsidRPr="005F4B66">
        <w:t>event</w:t>
      </w:r>
      <w:r w:rsidR="003E3533" w:rsidRPr="005F4B66">
        <w:t xml:space="preserve"> or incident findings</w:t>
      </w:r>
    </w:p>
    <w:p w14:paraId="3E2A08D6" w14:textId="77777777" w:rsidR="009D2215" w:rsidRPr="005F4B66" w:rsidRDefault="007576A7" w:rsidP="00AB5297">
      <w:pPr>
        <w:pStyle w:val="Heading3Bulletts"/>
        <w:tabs>
          <w:tab w:val="clear" w:pos="1211"/>
        </w:tabs>
        <w:ind w:left="1800"/>
        <w:jc w:val="both"/>
      </w:pPr>
      <w:r w:rsidRPr="005F4B66">
        <w:t xml:space="preserve">HSE </w:t>
      </w:r>
      <w:r w:rsidR="009D2215" w:rsidRPr="005F4B66">
        <w:t>matters from adja</w:t>
      </w:r>
      <w:r w:rsidR="003E3533" w:rsidRPr="005F4B66">
        <w:t>cent work groups or contractors</w:t>
      </w:r>
    </w:p>
    <w:p w14:paraId="3E2A08D7" w14:textId="77777777" w:rsidR="009D2215" w:rsidRPr="005F4B66" w:rsidRDefault="007576A7" w:rsidP="00AB5297">
      <w:pPr>
        <w:pStyle w:val="Heading3Bulletts"/>
        <w:tabs>
          <w:tab w:val="clear" w:pos="1211"/>
        </w:tabs>
        <w:ind w:left="1800"/>
        <w:jc w:val="both"/>
      </w:pPr>
      <w:r w:rsidRPr="005F4B66">
        <w:t xml:space="preserve">HSE </w:t>
      </w:r>
      <w:r w:rsidR="003E3533" w:rsidRPr="005F4B66">
        <w:t>matters relevant to the task</w:t>
      </w:r>
    </w:p>
    <w:p w14:paraId="3E2A08D8" w14:textId="5AC16398" w:rsidR="009D2215" w:rsidRPr="005F4B66" w:rsidRDefault="003E3533" w:rsidP="00AB5297">
      <w:pPr>
        <w:pStyle w:val="Heading3Bulletts"/>
        <w:tabs>
          <w:tab w:val="clear" w:pos="1211"/>
        </w:tabs>
        <w:ind w:left="1800"/>
        <w:jc w:val="both"/>
      </w:pPr>
      <w:r w:rsidRPr="005F4B66">
        <w:t>JHA</w:t>
      </w:r>
      <w:r w:rsidR="007576A7" w:rsidRPr="005F4B66">
        <w:t>/SWMS</w:t>
      </w:r>
      <w:r w:rsidRPr="005F4B66">
        <w:t xml:space="preserve"> and WI</w:t>
      </w:r>
      <w:r w:rsidR="007576A7" w:rsidRPr="005F4B66">
        <w:t xml:space="preserve">’s </w:t>
      </w:r>
      <w:r w:rsidRPr="005F4B66">
        <w:t>relevant to the task</w:t>
      </w:r>
    </w:p>
    <w:p w14:paraId="3E2A08D9" w14:textId="77777777" w:rsidR="009D2215" w:rsidRPr="005F4B66" w:rsidRDefault="00406FE8" w:rsidP="00AB5297">
      <w:pPr>
        <w:pStyle w:val="Heading3Bulletts"/>
        <w:tabs>
          <w:tab w:val="clear" w:pos="1211"/>
        </w:tabs>
        <w:ind w:left="1800"/>
        <w:jc w:val="both"/>
      </w:pPr>
      <w:r w:rsidRPr="005F4B66">
        <w:t>Any p</w:t>
      </w:r>
      <w:r w:rsidR="003E3533" w:rsidRPr="005F4B66">
        <w:t>ermit requirements</w:t>
      </w:r>
      <w:r w:rsidRPr="005F4B66">
        <w:t xml:space="preserve"> relevant to the task </w:t>
      </w:r>
    </w:p>
    <w:p w14:paraId="3E2A08DA" w14:textId="77777777" w:rsidR="009D2215" w:rsidRPr="005F4B66" w:rsidRDefault="009D2215" w:rsidP="00AB5297">
      <w:pPr>
        <w:pStyle w:val="Heading3Bulletts"/>
        <w:tabs>
          <w:tab w:val="clear" w:pos="1211"/>
        </w:tabs>
        <w:ind w:left="1800"/>
        <w:jc w:val="both"/>
      </w:pPr>
      <w:r w:rsidRPr="005F4B66">
        <w:t>Any changes in the status of the work environment</w:t>
      </w:r>
    </w:p>
    <w:p w14:paraId="3E2A08DB" w14:textId="77777777" w:rsidR="009D2215" w:rsidRPr="005F4B66" w:rsidRDefault="009D2215" w:rsidP="00AB5297">
      <w:pPr>
        <w:pStyle w:val="Heading3Bulletts"/>
        <w:tabs>
          <w:tab w:val="clear" w:pos="1211"/>
        </w:tabs>
        <w:ind w:left="1800"/>
        <w:jc w:val="both"/>
      </w:pPr>
      <w:r w:rsidRPr="005F4B66">
        <w:t>All safety prec</w:t>
      </w:r>
      <w:r w:rsidR="003E3533" w:rsidRPr="005F4B66">
        <w:t>autions to be taken</w:t>
      </w:r>
    </w:p>
    <w:p w14:paraId="3E2A08DC" w14:textId="77777777" w:rsidR="0063531B" w:rsidRPr="005F4B66" w:rsidRDefault="0063531B" w:rsidP="00A01BF3">
      <w:pPr>
        <w:pStyle w:val="Heading3Bulletts"/>
        <w:numPr>
          <w:ilvl w:val="0"/>
          <w:numId w:val="0"/>
        </w:numPr>
        <w:ind w:left="1560"/>
        <w:jc w:val="both"/>
      </w:pPr>
    </w:p>
    <w:p w14:paraId="3E2A08DE" w14:textId="7AF71329" w:rsidR="009D2215" w:rsidRPr="005F4B66" w:rsidRDefault="000C7B96" w:rsidP="007B48F4">
      <w:pPr>
        <w:pStyle w:val="Heading3Text"/>
        <w:ind w:left="1440"/>
        <w:jc w:val="both"/>
      </w:pPr>
      <w:r w:rsidRPr="005F4B66">
        <w:t>Due to the location of the accommodation from site</w:t>
      </w:r>
      <w:r w:rsidR="00DB39C8" w:rsidRPr="005F4B66">
        <w:t xml:space="preserve">, </w:t>
      </w:r>
      <w:r w:rsidRPr="005F4B66">
        <w:t xml:space="preserve">personnel who are sick and staying in camp accommodation shall be visited prior to departure from camp and the RTIO CMS rep advised of a potential later start. Those </w:t>
      </w:r>
      <w:r w:rsidR="00144202">
        <w:t>worker</w:t>
      </w:r>
      <w:r w:rsidRPr="005F4B66">
        <w:t xml:space="preserve">s who stay at camp will then be dealt with on a </w:t>
      </w:r>
      <w:r w:rsidR="00D50BE7" w:rsidRPr="005F4B66">
        <w:t>case-by-case</w:t>
      </w:r>
      <w:r w:rsidRPr="005F4B66">
        <w:t xml:space="preserve"> basis but as a minimum contact will be made with two hours of departure from camp </w:t>
      </w:r>
      <w:r w:rsidR="001C6F7F" w:rsidRPr="005F4B66">
        <w:t xml:space="preserve">to check their wellbeing </w:t>
      </w:r>
      <w:r w:rsidR="009D2215" w:rsidRPr="005F4B66">
        <w:t>and ask if any assistance can be provided (</w:t>
      </w:r>
      <w:r w:rsidR="00D50BE7" w:rsidRPr="005F4B66">
        <w:t>e.g.,</w:t>
      </w:r>
      <w:r w:rsidR="009D2215" w:rsidRPr="005F4B66">
        <w:t xml:space="preserve"> site medic or doctor’s appointment required).  </w:t>
      </w:r>
    </w:p>
    <w:p w14:paraId="3E2A08DF" w14:textId="22409633" w:rsidR="009D2215" w:rsidRPr="005F4B66" w:rsidRDefault="009D2215" w:rsidP="007B48F4">
      <w:pPr>
        <w:pStyle w:val="Heading3Text"/>
        <w:ind w:left="1440"/>
        <w:jc w:val="both"/>
      </w:pPr>
      <w:r w:rsidRPr="005F4B66">
        <w:t xml:space="preserve">At no time shall a person who lives in camp accommodation and who does not turn up for work or </w:t>
      </w:r>
      <w:r w:rsidR="00D50BE7" w:rsidRPr="005F4B66">
        <w:t>contact</w:t>
      </w:r>
      <w:r w:rsidRPr="005F4B66">
        <w:t xml:space="preserve"> their </w:t>
      </w:r>
      <w:r w:rsidR="00D50BE7" w:rsidRPr="005F4B66">
        <w:t>Supervisor</w:t>
      </w:r>
      <w:r w:rsidRPr="005F4B66">
        <w:t xml:space="preserve"> advising of their absence from work, remain unvisited throughout the working day.</w:t>
      </w:r>
    </w:p>
    <w:p w14:paraId="3E2A08E0" w14:textId="74A59EDB" w:rsidR="009D2215" w:rsidRPr="005F4B66" w:rsidRDefault="009D2215" w:rsidP="007B48F4">
      <w:pPr>
        <w:pStyle w:val="Heading3Text"/>
        <w:ind w:left="1440"/>
        <w:jc w:val="both"/>
      </w:pPr>
      <w:r w:rsidRPr="005F4B66">
        <w:t xml:space="preserve">Late comers shall sign on a separate sign-on </w:t>
      </w:r>
      <w:r w:rsidR="00A01BF3" w:rsidRPr="005F4B66">
        <w:t>sheet in</w:t>
      </w:r>
      <w:r w:rsidRPr="005F4B66">
        <w:t xml:space="preserve"> the SCEE site office. Their immediate supervisor will be informed of their arrival and </w:t>
      </w:r>
      <w:proofErr w:type="gramStart"/>
      <w:r w:rsidRPr="005F4B66">
        <w:t>make arrangements</w:t>
      </w:r>
      <w:proofErr w:type="gramEnd"/>
      <w:r w:rsidRPr="005F4B66">
        <w:t xml:space="preserve"> to transport them to the </w:t>
      </w:r>
      <w:r w:rsidR="001C6F7F" w:rsidRPr="005F4B66">
        <w:t>work front</w:t>
      </w:r>
      <w:r w:rsidRPr="005F4B66">
        <w:t xml:space="preserve"> and receive </w:t>
      </w:r>
      <w:r w:rsidR="001C6F7F" w:rsidRPr="005F4B66">
        <w:t xml:space="preserve">the </w:t>
      </w:r>
      <w:r w:rsidRPr="005F4B66">
        <w:t>prestart information.</w:t>
      </w:r>
    </w:p>
    <w:p w14:paraId="05C6735D" w14:textId="7A2DFCAB" w:rsidR="006C3D51" w:rsidRDefault="001C6F7F" w:rsidP="007B48F4">
      <w:pPr>
        <w:pStyle w:val="Heading3Reference"/>
        <w:ind w:firstLine="22"/>
        <w:jc w:val="both"/>
      </w:pPr>
      <w:r w:rsidRPr="005F4B66">
        <w:t>Refer:</w:t>
      </w:r>
      <w:r w:rsidRPr="005F4B66">
        <w:tab/>
      </w:r>
      <w:bookmarkStart w:id="1195" w:name="_Hlk158792255"/>
      <w:r w:rsidR="006C3D51">
        <w:t>SCEE-BS-HS-PRO-0028 Consultation and Communication Procedure</w:t>
      </w:r>
      <w:bookmarkEnd w:id="1195"/>
    </w:p>
    <w:p w14:paraId="3E2A08E1" w14:textId="20EB8127" w:rsidR="002E221C" w:rsidRPr="005F4B66" w:rsidRDefault="004A62E2" w:rsidP="006C3D51">
      <w:pPr>
        <w:pStyle w:val="Heading3Reference"/>
        <w:ind w:left="2138" w:firstLine="22"/>
        <w:jc w:val="both"/>
      </w:pPr>
      <w:r w:rsidRPr="005F4B66">
        <w:t>SCEE-BS-HS-TEM-0024</w:t>
      </w:r>
      <w:r w:rsidR="002E221C" w:rsidRPr="005F4B66">
        <w:t xml:space="preserve"> </w:t>
      </w:r>
      <w:r w:rsidR="00D50BE7" w:rsidRPr="005F4B66">
        <w:t>Pre-Start</w:t>
      </w:r>
      <w:r w:rsidR="002E221C" w:rsidRPr="005F4B66">
        <w:t xml:space="preserve"> Safety Talk Checklist</w:t>
      </w:r>
      <w:r w:rsidR="001C6F7F" w:rsidRPr="005F4B66">
        <w:t xml:space="preserve"> </w:t>
      </w:r>
    </w:p>
    <w:p w14:paraId="1934AE99" w14:textId="77777777" w:rsidR="008677FD" w:rsidRDefault="002E221C" w:rsidP="00A01BF3">
      <w:pPr>
        <w:pStyle w:val="Heading3Reference"/>
        <w:jc w:val="both"/>
      </w:pPr>
      <w:r w:rsidRPr="005F4B66">
        <w:tab/>
      </w:r>
      <w:r w:rsidRPr="005F4B66">
        <w:tab/>
      </w:r>
      <w:r w:rsidR="004A62E2" w:rsidRPr="005F4B66">
        <w:t>SCEE-HR-HR-TEM-0048</w:t>
      </w:r>
      <w:r w:rsidR="00167030" w:rsidRPr="005F4B66">
        <w:t xml:space="preserve"> BAC Test Register</w:t>
      </w:r>
    </w:p>
    <w:p w14:paraId="39713FCC" w14:textId="1ABF01EC" w:rsidR="006C3D51" w:rsidRDefault="006C3D51" w:rsidP="00A01BF3">
      <w:pPr>
        <w:pStyle w:val="Heading2"/>
      </w:pPr>
      <w:bookmarkStart w:id="1196" w:name="_Toc403632419"/>
      <w:bookmarkStart w:id="1197" w:name="_Toc403645467"/>
      <w:bookmarkStart w:id="1198" w:name="_Toc403645915"/>
      <w:bookmarkStart w:id="1199" w:name="_Toc403646704"/>
      <w:bookmarkStart w:id="1200" w:name="_Toc403647477"/>
      <w:bookmarkStart w:id="1201" w:name="_Toc403647925"/>
      <w:bookmarkStart w:id="1202" w:name="_Toc404088093"/>
      <w:bookmarkStart w:id="1203" w:name="_Toc404325695"/>
      <w:bookmarkStart w:id="1204" w:name="_Toc404343781"/>
      <w:bookmarkStart w:id="1205" w:name="_Toc404345893"/>
      <w:bookmarkStart w:id="1206" w:name="_Toc227062770"/>
      <w:bookmarkEnd w:id="1196"/>
      <w:bookmarkEnd w:id="1197"/>
      <w:bookmarkEnd w:id="1198"/>
      <w:bookmarkEnd w:id="1199"/>
      <w:bookmarkEnd w:id="1200"/>
      <w:bookmarkEnd w:id="1201"/>
      <w:bookmarkEnd w:id="1202"/>
      <w:bookmarkEnd w:id="1203"/>
      <w:bookmarkEnd w:id="1204"/>
      <w:bookmarkEnd w:id="1205"/>
      <w:r>
        <w:t>Refocus Meeting</w:t>
      </w:r>
      <w:bookmarkEnd w:id="1206"/>
    </w:p>
    <w:p w14:paraId="103FA7C6" w14:textId="64DDA768" w:rsidR="006C3D51" w:rsidRDefault="006C3D51" w:rsidP="006C3D51">
      <w:pPr>
        <w:ind w:left="1427"/>
      </w:pPr>
      <w:r>
        <w:t>In addition to the Pre-start Meeting workers who have return from their roster break or leave shall undertake a Refocus Meeting prior to commencing work.</w:t>
      </w:r>
    </w:p>
    <w:p w14:paraId="75141B43" w14:textId="77777777" w:rsidR="006C3D51" w:rsidRDefault="006C3D51" w:rsidP="006C3D51">
      <w:pPr>
        <w:ind w:left="1427"/>
      </w:pPr>
      <w:r>
        <w:lastRenderedPageBreak/>
        <w:t xml:space="preserve">The Refocus Meeting shall cover the following items as a </w:t>
      </w:r>
      <w:proofErr w:type="gramStart"/>
      <w:r>
        <w:t>minimum;</w:t>
      </w:r>
      <w:proofErr w:type="gramEnd"/>
    </w:p>
    <w:p w14:paraId="45BA9201" w14:textId="18D38D19" w:rsidR="006C3D51" w:rsidRDefault="006C3D51">
      <w:pPr>
        <w:pStyle w:val="ListParagraph"/>
        <w:numPr>
          <w:ilvl w:val="0"/>
          <w:numId w:val="49"/>
        </w:numPr>
      </w:pPr>
      <w:r>
        <w:t>Review current work fronts and any changes to scope. Focus should be on Management of Change.</w:t>
      </w:r>
    </w:p>
    <w:p w14:paraId="21800D20" w14:textId="745527C5" w:rsidR="006C3D51" w:rsidRDefault="006C3D51" w:rsidP="006C3D51">
      <w:pPr>
        <w:pStyle w:val="ListParagraph"/>
        <w:numPr>
          <w:ilvl w:val="1"/>
          <w:numId w:val="13"/>
        </w:numPr>
        <w:ind w:left="2147"/>
      </w:pPr>
      <w:r>
        <w:t>Review past three days site notices</w:t>
      </w:r>
    </w:p>
    <w:p w14:paraId="48845985" w14:textId="72825591" w:rsidR="006C3D51" w:rsidRDefault="006C3D51" w:rsidP="006C3D51">
      <w:pPr>
        <w:pStyle w:val="ListParagraph"/>
        <w:numPr>
          <w:ilvl w:val="1"/>
          <w:numId w:val="13"/>
        </w:numPr>
        <w:ind w:left="2147"/>
      </w:pPr>
      <w:r>
        <w:t>Review of any events</w:t>
      </w:r>
    </w:p>
    <w:p w14:paraId="186B1571" w14:textId="3FC3C77D" w:rsidR="006C3D51" w:rsidRDefault="006C3D51" w:rsidP="006C3D51">
      <w:pPr>
        <w:pStyle w:val="ListParagraph"/>
        <w:numPr>
          <w:ilvl w:val="1"/>
          <w:numId w:val="13"/>
        </w:numPr>
        <w:ind w:left="2147"/>
      </w:pPr>
      <w:r>
        <w:t>Review of any Procedure changes/requirements</w:t>
      </w:r>
    </w:p>
    <w:p w14:paraId="5F224686" w14:textId="7589CC4E" w:rsidR="006C3D51" w:rsidRDefault="006C3D51" w:rsidP="006C3D51">
      <w:pPr>
        <w:pStyle w:val="ListParagraph"/>
        <w:numPr>
          <w:ilvl w:val="1"/>
          <w:numId w:val="13"/>
        </w:numPr>
        <w:ind w:left="2147"/>
      </w:pPr>
      <w:r>
        <w:t>Review open HazOb’s</w:t>
      </w:r>
    </w:p>
    <w:p w14:paraId="628AF0E0" w14:textId="0A98EA91" w:rsidR="006C3D51" w:rsidRDefault="006C3D51" w:rsidP="006C3D51">
      <w:pPr>
        <w:pStyle w:val="ListParagraph"/>
        <w:numPr>
          <w:ilvl w:val="1"/>
          <w:numId w:val="13"/>
        </w:numPr>
        <w:ind w:left="2147"/>
      </w:pPr>
      <w:r>
        <w:t>Fatigue Management</w:t>
      </w:r>
    </w:p>
    <w:p w14:paraId="60725190" w14:textId="2CB5D025" w:rsidR="006C3D51" w:rsidRDefault="006C3D51" w:rsidP="006C3D51">
      <w:pPr>
        <w:ind w:left="1427"/>
        <w:rPr>
          <w:color w:val="984806" w:themeColor="accent6" w:themeShade="80"/>
        </w:rPr>
      </w:pPr>
      <w:r w:rsidRPr="006C3D51">
        <w:rPr>
          <w:color w:val="984806" w:themeColor="accent6" w:themeShade="80"/>
        </w:rPr>
        <w:t>Refer:</w:t>
      </w:r>
      <w:r w:rsidRPr="006C3D51">
        <w:rPr>
          <w:color w:val="984806" w:themeColor="accent6" w:themeShade="80"/>
        </w:rPr>
        <w:tab/>
        <w:t>SCEE-BS-HS-TEM-0066 Refocus Meeting</w:t>
      </w:r>
    </w:p>
    <w:p w14:paraId="3E2A08E3" w14:textId="2731B81F" w:rsidR="009D2215" w:rsidRPr="005F4B66" w:rsidRDefault="009D2215" w:rsidP="00A01BF3">
      <w:pPr>
        <w:pStyle w:val="Heading2"/>
      </w:pPr>
      <w:bookmarkStart w:id="1207" w:name="_Toc227062771"/>
      <w:r w:rsidRPr="005F4B66">
        <w:t>Toolbox Meetings</w:t>
      </w:r>
      <w:bookmarkEnd w:id="1207"/>
    </w:p>
    <w:p w14:paraId="3E2A08E4" w14:textId="66D0778F" w:rsidR="009D2215" w:rsidRPr="005F4B66" w:rsidRDefault="009D2215" w:rsidP="007B48F4">
      <w:pPr>
        <w:pStyle w:val="Heading3Text"/>
        <w:ind w:left="1440"/>
        <w:jc w:val="both"/>
      </w:pPr>
      <w:r w:rsidRPr="005F4B66">
        <w:t xml:space="preserve">Toolbox meetings are the forum </w:t>
      </w:r>
      <w:r w:rsidR="00572155" w:rsidRPr="005F4B66">
        <w:t xml:space="preserve">for </w:t>
      </w:r>
      <w:r w:rsidR="00144202">
        <w:t>worker</w:t>
      </w:r>
      <w:r w:rsidR="00572155" w:rsidRPr="005F4B66">
        <w:t xml:space="preserve">s </w:t>
      </w:r>
      <w:r w:rsidRPr="005F4B66">
        <w:t xml:space="preserve">to </w:t>
      </w:r>
      <w:r w:rsidR="00572155" w:rsidRPr="005F4B66">
        <w:t xml:space="preserve">raise and </w:t>
      </w:r>
      <w:r w:rsidRPr="005F4B66">
        <w:t xml:space="preserve">discuss </w:t>
      </w:r>
      <w:r w:rsidR="00C96952" w:rsidRPr="005F4B66">
        <w:t>HSE</w:t>
      </w:r>
      <w:r w:rsidRPr="005F4B66">
        <w:t xml:space="preserve"> topics. These meetings will be conducted weekly to present safety training talks and/or videos as organised by the Project </w:t>
      </w:r>
      <w:r w:rsidR="00572155" w:rsidRPr="005F4B66">
        <w:t>HSE Advisor, Safety Committee</w:t>
      </w:r>
      <w:r w:rsidRPr="005F4B66">
        <w:t xml:space="preserve">, HSE Department or </w:t>
      </w:r>
      <w:r w:rsidR="00572155" w:rsidRPr="005F4B66">
        <w:t xml:space="preserve">client </w:t>
      </w:r>
      <w:r w:rsidRPr="005F4B66">
        <w:t xml:space="preserve">as required.  </w:t>
      </w:r>
    </w:p>
    <w:p w14:paraId="3E2A08E5" w14:textId="77777777" w:rsidR="009D2215" w:rsidRPr="005F4B66" w:rsidRDefault="009D2215" w:rsidP="007B48F4">
      <w:pPr>
        <w:pStyle w:val="Heading3Text"/>
        <w:ind w:firstLine="22"/>
        <w:jc w:val="both"/>
      </w:pPr>
      <w:r w:rsidRPr="005F4B66">
        <w:t>Toolbox agenda items may contain:</w:t>
      </w:r>
    </w:p>
    <w:p w14:paraId="3E2A08E6" w14:textId="77777777" w:rsidR="009D2215" w:rsidRPr="005F4B66" w:rsidRDefault="009D2215" w:rsidP="00AB5297">
      <w:pPr>
        <w:pStyle w:val="Heading3Bulletts"/>
        <w:tabs>
          <w:tab w:val="clear" w:pos="1211"/>
        </w:tabs>
        <w:ind w:left="1800"/>
        <w:jc w:val="both"/>
      </w:pPr>
      <w:r w:rsidRPr="005F4B66">
        <w:t>Safety concerns raised</w:t>
      </w:r>
      <w:r w:rsidR="003E3533" w:rsidRPr="005F4B66">
        <w:t>, during the shift or week</w:t>
      </w:r>
    </w:p>
    <w:p w14:paraId="3E2A08E7" w14:textId="77777777" w:rsidR="009D2215" w:rsidRPr="005F4B66" w:rsidRDefault="009D2215" w:rsidP="00AB5297">
      <w:pPr>
        <w:pStyle w:val="Heading3Bulletts"/>
        <w:tabs>
          <w:tab w:val="clear" w:pos="1211"/>
        </w:tabs>
        <w:ind w:left="1800"/>
        <w:jc w:val="both"/>
      </w:pPr>
      <w:r w:rsidRPr="005F4B66">
        <w:t>Discuss</w:t>
      </w:r>
      <w:r w:rsidR="003E3533" w:rsidRPr="005F4B66">
        <w:t xml:space="preserve">ion of </w:t>
      </w:r>
      <w:r w:rsidR="00D569EB" w:rsidRPr="005F4B66">
        <w:t xml:space="preserve">any </w:t>
      </w:r>
      <w:r w:rsidR="003E3533" w:rsidRPr="005F4B66">
        <w:t>unresolved safety issues</w:t>
      </w:r>
    </w:p>
    <w:p w14:paraId="3E2A08E8" w14:textId="77777777" w:rsidR="009D2215" w:rsidRPr="005F4B66" w:rsidRDefault="009D2215" w:rsidP="00AB5297">
      <w:pPr>
        <w:pStyle w:val="Heading3Bulletts"/>
        <w:tabs>
          <w:tab w:val="clear" w:pos="1211"/>
        </w:tabs>
        <w:ind w:left="1800"/>
        <w:jc w:val="both"/>
      </w:pPr>
      <w:r w:rsidRPr="005F4B66">
        <w:t>Discussion on</w:t>
      </w:r>
      <w:r w:rsidR="003E3533" w:rsidRPr="005F4B66">
        <w:t xml:space="preserve"> safety aspects of planned work</w:t>
      </w:r>
    </w:p>
    <w:p w14:paraId="3E2A08E9" w14:textId="77777777" w:rsidR="009D2215" w:rsidRPr="005F4B66" w:rsidRDefault="009D2215" w:rsidP="00AB5297">
      <w:pPr>
        <w:pStyle w:val="Heading3Bulletts"/>
        <w:tabs>
          <w:tab w:val="clear" w:pos="1211"/>
        </w:tabs>
        <w:ind w:left="1800"/>
        <w:jc w:val="both"/>
      </w:pPr>
      <w:r w:rsidRPr="005F4B66">
        <w:t>Discussion of a</w:t>
      </w:r>
      <w:r w:rsidR="003E3533" w:rsidRPr="005F4B66">
        <w:t>ny changes to safety procedures</w:t>
      </w:r>
    </w:p>
    <w:p w14:paraId="3E2A08EA" w14:textId="77777777" w:rsidR="009D2215" w:rsidRPr="005F4B66" w:rsidRDefault="003E3533" w:rsidP="00AB5297">
      <w:pPr>
        <w:pStyle w:val="Heading3Bulletts"/>
        <w:tabs>
          <w:tab w:val="clear" w:pos="1211"/>
        </w:tabs>
        <w:ind w:left="1800"/>
        <w:jc w:val="both"/>
      </w:pPr>
      <w:r w:rsidRPr="005F4B66">
        <w:t xml:space="preserve">A </w:t>
      </w:r>
      <w:r w:rsidR="00D569EB" w:rsidRPr="005F4B66">
        <w:t>specific HSE</w:t>
      </w:r>
      <w:r w:rsidR="00813053" w:rsidRPr="005F4B66">
        <w:t xml:space="preserve"> </w:t>
      </w:r>
      <w:r w:rsidRPr="005F4B66">
        <w:t>topic</w:t>
      </w:r>
    </w:p>
    <w:p w14:paraId="3E2A08EB" w14:textId="6B3B2C7E" w:rsidR="009D2215" w:rsidRPr="005F4B66" w:rsidRDefault="009D2215" w:rsidP="00AB5297">
      <w:pPr>
        <w:pStyle w:val="Heading3Bulletts"/>
        <w:tabs>
          <w:tab w:val="clear" w:pos="1211"/>
        </w:tabs>
        <w:ind w:left="1800"/>
        <w:jc w:val="both"/>
      </w:pPr>
      <w:r w:rsidRPr="005F4B66">
        <w:t xml:space="preserve">Review of </w:t>
      </w:r>
      <w:r w:rsidR="006D130A" w:rsidRPr="005F4B66">
        <w:t>event</w:t>
      </w:r>
      <w:r w:rsidRPr="005F4B66">
        <w:t>s or incidents during the week</w:t>
      </w:r>
      <w:r w:rsidR="00D569EB" w:rsidRPr="005F4B66">
        <w:t xml:space="preserve"> &amp;</w:t>
      </w:r>
      <w:r w:rsidRPr="005F4B66">
        <w:t xml:space="preserve"> the cor</w:t>
      </w:r>
      <w:r w:rsidR="003E3533" w:rsidRPr="005F4B66">
        <w:t>rective action taken or planned</w:t>
      </w:r>
    </w:p>
    <w:p w14:paraId="3E2A08EC" w14:textId="77777777" w:rsidR="009D2215" w:rsidRPr="005F4B66" w:rsidRDefault="009D2215" w:rsidP="00AB5297">
      <w:pPr>
        <w:pStyle w:val="Heading3Bulletts"/>
        <w:tabs>
          <w:tab w:val="clear" w:pos="1211"/>
        </w:tabs>
        <w:ind w:left="1800"/>
        <w:jc w:val="both"/>
      </w:pPr>
      <w:r w:rsidRPr="005F4B66">
        <w:t>Discussion on results of audits and inspections</w:t>
      </w:r>
    </w:p>
    <w:p w14:paraId="3E2A08ED" w14:textId="77777777" w:rsidR="009D2215" w:rsidRPr="005F4B66" w:rsidRDefault="003E3533" w:rsidP="00AB5297">
      <w:pPr>
        <w:pStyle w:val="Heading3Bulletts"/>
        <w:tabs>
          <w:tab w:val="clear" w:pos="1211"/>
        </w:tabs>
        <w:ind w:left="1800"/>
        <w:jc w:val="both"/>
      </w:pPr>
      <w:r w:rsidRPr="005F4B66">
        <w:t>Risk Register contents</w:t>
      </w:r>
    </w:p>
    <w:p w14:paraId="3E2A08EE" w14:textId="77777777" w:rsidR="009D2215" w:rsidRPr="005F4B66" w:rsidRDefault="003E3533" w:rsidP="00AB5297">
      <w:pPr>
        <w:pStyle w:val="Heading3Bulletts"/>
        <w:tabs>
          <w:tab w:val="clear" w:pos="1211"/>
        </w:tabs>
        <w:ind w:left="1800"/>
        <w:jc w:val="both"/>
      </w:pPr>
      <w:r w:rsidRPr="005F4B66">
        <w:t>HSE initiatives and performance</w:t>
      </w:r>
    </w:p>
    <w:p w14:paraId="3E2A08EF" w14:textId="77777777" w:rsidR="009A58A0" w:rsidRPr="005F4B66" w:rsidRDefault="009A58A0" w:rsidP="00AB5297">
      <w:pPr>
        <w:pStyle w:val="Heading3Bulletts"/>
        <w:numPr>
          <w:ilvl w:val="0"/>
          <w:numId w:val="0"/>
        </w:numPr>
        <w:ind w:left="1701"/>
        <w:jc w:val="both"/>
      </w:pPr>
    </w:p>
    <w:p w14:paraId="3E2A08F0" w14:textId="77777777" w:rsidR="009D2215" w:rsidRPr="005F4B66" w:rsidRDefault="009D2215" w:rsidP="007B48F4">
      <w:pPr>
        <w:pStyle w:val="Heading3Text"/>
        <w:ind w:left="1440"/>
        <w:jc w:val="both"/>
      </w:pPr>
      <w:r w:rsidRPr="005F4B66">
        <w:t xml:space="preserve">Minutes of meetings are to be recorded on the Toolbox Meeting </w:t>
      </w:r>
      <w:r w:rsidR="00D569EB" w:rsidRPr="005F4B66">
        <w:t>Report F</w:t>
      </w:r>
      <w:r w:rsidRPr="005F4B66">
        <w:t xml:space="preserve">orm by the SCEE Site Manager/Supervisor and distributed for action as required.  </w:t>
      </w:r>
    </w:p>
    <w:p w14:paraId="3E2A08F1" w14:textId="77777777" w:rsidR="009D2215" w:rsidRPr="005F4B66" w:rsidRDefault="009D2215" w:rsidP="007B48F4">
      <w:pPr>
        <w:pStyle w:val="Heading3Text"/>
        <w:ind w:left="1440"/>
        <w:jc w:val="both"/>
      </w:pPr>
      <w:r w:rsidRPr="005F4B66">
        <w:t xml:space="preserve">Copies of the minutes will be posted on notice boards and filed for record.  All Toolbox Meeting </w:t>
      </w:r>
      <w:r w:rsidR="00D569EB" w:rsidRPr="005F4B66">
        <w:t xml:space="preserve">Minutes </w:t>
      </w:r>
      <w:r w:rsidRPr="005F4B66">
        <w:t>are to be submitted to the SCEE Head Office within 24 hours of occurrence, complete with attendance sign on sheets.</w:t>
      </w:r>
      <w:r w:rsidR="008F1E90" w:rsidRPr="005F4B66">
        <w:t xml:space="preserve"> </w:t>
      </w:r>
    </w:p>
    <w:p w14:paraId="3E2A08F2" w14:textId="77777777" w:rsidR="009D2215" w:rsidRPr="005F4B66" w:rsidRDefault="009D2215" w:rsidP="007B48F4">
      <w:pPr>
        <w:pStyle w:val="Heading3Reference"/>
        <w:ind w:firstLine="22"/>
        <w:jc w:val="both"/>
      </w:pPr>
      <w:r w:rsidRPr="005F4B66">
        <w:t>Refer:</w:t>
      </w:r>
      <w:r w:rsidRPr="005F4B66">
        <w:tab/>
      </w:r>
      <w:r w:rsidR="004A62E2" w:rsidRPr="005F4B66">
        <w:t>SCEE-BS-HS-WIN-0011</w:t>
      </w:r>
      <w:r w:rsidRPr="005F4B66">
        <w:t xml:space="preserve"> Safety Toolbox Meetings</w:t>
      </w:r>
    </w:p>
    <w:p w14:paraId="3E2A08F3" w14:textId="2F39F903" w:rsidR="00D569EB" w:rsidRPr="005F4B66" w:rsidRDefault="00D569EB" w:rsidP="00AB5297">
      <w:pPr>
        <w:pStyle w:val="Heading3Reference"/>
        <w:jc w:val="both"/>
      </w:pPr>
      <w:r w:rsidRPr="005F4B66">
        <w:tab/>
      </w:r>
      <w:r w:rsidRPr="005F4B66">
        <w:tab/>
      </w:r>
      <w:r w:rsidR="004A62E2" w:rsidRPr="005F4B66">
        <w:t>SCEE-BS-HS-TEM-0025</w:t>
      </w:r>
      <w:r w:rsidRPr="005F4B66">
        <w:t xml:space="preserve"> Toolbox Meeting Report Form</w:t>
      </w:r>
    </w:p>
    <w:p w14:paraId="3E2A08F5" w14:textId="77777777" w:rsidR="009D2215" w:rsidRPr="005F4B66" w:rsidRDefault="00D569EB" w:rsidP="00AB5297">
      <w:pPr>
        <w:pStyle w:val="Heading2"/>
      </w:pPr>
      <w:bookmarkStart w:id="1208" w:name="_Toc404345895"/>
      <w:bookmarkStart w:id="1209" w:name="_Toc227062772"/>
      <w:bookmarkEnd w:id="1208"/>
      <w:r w:rsidRPr="005F4B66">
        <w:t xml:space="preserve">HSE </w:t>
      </w:r>
      <w:r w:rsidR="009D2215" w:rsidRPr="005F4B66">
        <w:t>Promotion</w:t>
      </w:r>
      <w:bookmarkEnd w:id="1209"/>
    </w:p>
    <w:p w14:paraId="3E2A08F6" w14:textId="77777777" w:rsidR="009D2215" w:rsidRPr="005F4B66" w:rsidRDefault="009D2215" w:rsidP="007B48F4">
      <w:pPr>
        <w:pStyle w:val="Heading3Text"/>
        <w:ind w:left="1440"/>
        <w:jc w:val="both"/>
      </w:pPr>
      <w:r w:rsidRPr="005F4B66">
        <w:t xml:space="preserve">Project Management shall decide upon and implement </w:t>
      </w:r>
      <w:r w:rsidR="00D569EB" w:rsidRPr="005F4B66">
        <w:t xml:space="preserve">HSE </w:t>
      </w:r>
      <w:r w:rsidRPr="005F4B66">
        <w:t>promotion</w:t>
      </w:r>
      <w:r w:rsidR="00D569EB" w:rsidRPr="005F4B66">
        <w:t>al activities</w:t>
      </w:r>
      <w:r w:rsidRPr="005F4B66">
        <w:t xml:space="preserve"> including:</w:t>
      </w:r>
    </w:p>
    <w:p w14:paraId="3E2A08F7" w14:textId="77777777" w:rsidR="00D569EB" w:rsidRPr="005F4B66" w:rsidRDefault="00D569EB" w:rsidP="007B48F4">
      <w:pPr>
        <w:pStyle w:val="Heading3Bulletts"/>
        <w:tabs>
          <w:tab w:val="clear" w:pos="1211"/>
        </w:tabs>
        <w:ind w:left="1800"/>
        <w:jc w:val="both"/>
      </w:pPr>
      <w:r w:rsidRPr="005F4B66">
        <w:t>HSE Awareness Campaigns</w:t>
      </w:r>
    </w:p>
    <w:p w14:paraId="3E2A08F8" w14:textId="77777777" w:rsidR="009D2215" w:rsidRPr="005F4B66" w:rsidRDefault="00D569EB" w:rsidP="007B48F4">
      <w:pPr>
        <w:pStyle w:val="Heading3Bulletts"/>
        <w:tabs>
          <w:tab w:val="clear" w:pos="1211"/>
        </w:tabs>
        <w:ind w:left="1800"/>
        <w:jc w:val="both"/>
      </w:pPr>
      <w:r w:rsidRPr="005F4B66">
        <w:t>HSE</w:t>
      </w:r>
      <w:r w:rsidR="003E3533" w:rsidRPr="005F4B66">
        <w:t xml:space="preserve"> </w:t>
      </w:r>
      <w:r w:rsidRPr="005F4B66">
        <w:t>P</w:t>
      </w:r>
      <w:r w:rsidR="003E3533" w:rsidRPr="005F4B66">
        <w:t xml:space="preserve">osters and </w:t>
      </w:r>
      <w:r w:rsidRPr="005F4B66">
        <w:t>T</w:t>
      </w:r>
      <w:r w:rsidR="003E3533" w:rsidRPr="005F4B66">
        <w:t>alks</w:t>
      </w:r>
    </w:p>
    <w:p w14:paraId="3E2A08F9" w14:textId="7FCECC31" w:rsidR="009D2215" w:rsidRPr="005F4B66" w:rsidRDefault="00D569EB" w:rsidP="007B48F4">
      <w:pPr>
        <w:pStyle w:val="Heading3Bulletts"/>
        <w:tabs>
          <w:tab w:val="clear" w:pos="1211"/>
        </w:tabs>
        <w:ind w:left="1800"/>
        <w:jc w:val="both"/>
      </w:pPr>
      <w:r w:rsidRPr="005F4B66">
        <w:t>Reward and Recognition</w:t>
      </w:r>
      <w:r w:rsidR="00C8781E" w:rsidRPr="005F4B66">
        <w:t xml:space="preserve"> </w:t>
      </w:r>
      <w:r w:rsidRPr="005F4B66">
        <w:t>Programs</w:t>
      </w:r>
    </w:p>
    <w:p w14:paraId="3E2A08FA" w14:textId="77777777" w:rsidR="00D569EB" w:rsidRPr="005F4B66" w:rsidRDefault="00D569EB" w:rsidP="00AB5297">
      <w:pPr>
        <w:pStyle w:val="Heading3Bulletts"/>
        <w:numPr>
          <w:ilvl w:val="0"/>
          <w:numId w:val="0"/>
        </w:numPr>
        <w:ind w:left="1701"/>
        <w:jc w:val="both"/>
      </w:pPr>
    </w:p>
    <w:p w14:paraId="2D8FA444" w14:textId="3392C064" w:rsidR="00AD6248" w:rsidRDefault="00D569EB" w:rsidP="00DB39C8">
      <w:pPr>
        <w:pStyle w:val="Heading3Bulletts"/>
        <w:numPr>
          <w:ilvl w:val="0"/>
          <w:numId w:val="0"/>
        </w:numPr>
        <w:ind w:left="707" w:firstLine="720"/>
        <w:jc w:val="both"/>
      </w:pPr>
      <w:r w:rsidRPr="005F4B66">
        <w:t xml:space="preserve">Project </w:t>
      </w:r>
      <w:r w:rsidR="009D2215" w:rsidRPr="005F4B66">
        <w:t>Management shall be proactive in all site safety</w:t>
      </w:r>
      <w:r w:rsidRPr="005F4B66">
        <w:t xml:space="preserve"> promotional schemes</w:t>
      </w:r>
      <w:r w:rsidR="00B11F3D" w:rsidRPr="005F4B66">
        <w:t>.</w:t>
      </w:r>
    </w:p>
    <w:p w14:paraId="3E2A08FC" w14:textId="77777777" w:rsidR="009D2215" w:rsidRPr="005F4B66" w:rsidRDefault="009D2215" w:rsidP="00AB5297">
      <w:pPr>
        <w:pStyle w:val="Heading2"/>
      </w:pPr>
      <w:bookmarkStart w:id="1210" w:name="_Toc227062773"/>
      <w:r w:rsidRPr="005F4B66">
        <w:t>Project Safety Committee</w:t>
      </w:r>
      <w:bookmarkEnd w:id="1210"/>
    </w:p>
    <w:p w14:paraId="3E2A08FD" w14:textId="7AD62CD7" w:rsidR="009D2215" w:rsidRPr="005F4B66" w:rsidRDefault="009D2215" w:rsidP="007B48F4">
      <w:pPr>
        <w:pStyle w:val="Heading3Text"/>
        <w:ind w:left="1427"/>
        <w:jc w:val="both"/>
      </w:pPr>
      <w:r w:rsidRPr="005F4B66">
        <w:t xml:space="preserve">A project Safety Committee </w:t>
      </w:r>
      <w:r w:rsidR="00C8781E" w:rsidRPr="005F4B66">
        <w:t>M</w:t>
      </w:r>
      <w:r w:rsidRPr="005F4B66">
        <w:t xml:space="preserve">eeting </w:t>
      </w:r>
      <w:r w:rsidR="00C8781E" w:rsidRPr="005F4B66">
        <w:t xml:space="preserve">will be held monthly as a minimum, dependent on </w:t>
      </w:r>
      <w:r w:rsidR="00AE5DF2" w:rsidRPr="005F4B66">
        <w:t>the</w:t>
      </w:r>
      <w:r w:rsidRPr="005F4B66">
        <w:t xml:space="preserve"> type of work, number of </w:t>
      </w:r>
      <w:r w:rsidR="00144202">
        <w:t>worker</w:t>
      </w:r>
      <w:r w:rsidRPr="005F4B66">
        <w:t xml:space="preserve">s and changing </w:t>
      </w:r>
      <w:r w:rsidR="00C8781E" w:rsidRPr="005F4B66">
        <w:t xml:space="preserve">shift </w:t>
      </w:r>
      <w:r w:rsidRPr="005F4B66">
        <w:t xml:space="preserve">patterns.  </w:t>
      </w:r>
    </w:p>
    <w:p w14:paraId="3E2A08FE" w14:textId="77777777" w:rsidR="009D2215" w:rsidRPr="005F4B66" w:rsidRDefault="009D2215" w:rsidP="007B48F4">
      <w:pPr>
        <w:pStyle w:val="Heading3Text"/>
        <w:ind w:left="1427"/>
        <w:jc w:val="both"/>
      </w:pPr>
      <w:r w:rsidRPr="005F4B66">
        <w:t xml:space="preserve">The Committee will operate in accordance with the requirements of the relevant </w:t>
      </w:r>
      <w:r w:rsidR="00C8781E" w:rsidRPr="005F4B66">
        <w:t>legislation and either</w:t>
      </w:r>
      <w:r w:rsidRPr="005F4B66">
        <w:t xml:space="preserve"> the SCEE Site Manager</w:t>
      </w:r>
      <w:r w:rsidR="00C8781E" w:rsidRPr="005F4B66">
        <w:t xml:space="preserve"> or HSE Advisor </w:t>
      </w:r>
      <w:r w:rsidRPr="005F4B66">
        <w:t>will chair the Committee.</w:t>
      </w:r>
      <w:r w:rsidR="00C8781E" w:rsidRPr="005F4B66">
        <w:t xml:space="preserve"> The Committee shall be comprised of: </w:t>
      </w:r>
    </w:p>
    <w:p w14:paraId="3E2A08FF" w14:textId="77777777" w:rsidR="00C8781E" w:rsidRPr="005F4B66" w:rsidRDefault="00C8781E" w:rsidP="007B48F4">
      <w:pPr>
        <w:pStyle w:val="Heading3Text"/>
        <w:numPr>
          <w:ilvl w:val="0"/>
          <w:numId w:val="6"/>
        </w:numPr>
        <w:spacing w:after="0"/>
        <w:ind w:left="1800"/>
        <w:jc w:val="both"/>
      </w:pPr>
      <w:r w:rsidRPr="005F4B66">
        <w:t>SCEE Site Manager</w:t>
      </w:r>
    </w:p>
    <w:p w14:paraId="3E2A0900" w14:textId="77777777" w:rsidR="00C8781E" w:rsidRPr="005F4B66" w:rsidRDefault="00C8781E" w:rsidP="007B48F4">
      <w:pPr>
        <w:pStyle w:val="Heading3Text"/>
        <w:numPr>
          <w:ilvl w:val="0"/>
          <w:numId w:val="6"/>
        </w:numPr>
        <w:spacing w:after="0"/>
        <w:ind w:left="1800"/>
        <w:jc w:val="both"/>
      </w:pPr>
      <w:r w:rsidRPr="005F4B66">
        <w:t>SCEE HSE Advisor</w:t>
      </w:r>
    </w:p>
    <w:p w14:paraId="3E2A0901" w14:textId="77777777" w:rsidR="00C8781E" w:rsidRPr="005F4B66" w:rsidRDefault="00C8781E" w:rsidP="007B48F4">
      <w:pPr>
        <w:pStyle w:val="Heading3Text"/>
        <w:numPr>
          <w:ilvl w:val="0"/>
          <w:numId w:val="6"/>
        </w:numPr>
        <w:spacing w:after="0"/>
        <w:ind w:left="1800"/>
        <w:jc w:val="both"/>
      </w:pPr>
      <w:r w:rsidRPr="005F4B66">
        <w:t>Elected Health and Safety Representatives</w:t>
      </w:r>
    </w:p>
    <w:p w14:paraId="3E2A0902" w14:textId="14F65266" w:rsidR="00C8781E" w:rsidRPr="005F4B66" w:rsidRDefault="00C8781E" w:rsidP="007B48F4">
      <w:pPr>
        <w:pStyle w:val="Heading3Text"/>
        <w:numPr>
          <w:ilvl w:val="0"/>
          <w:numId w:val="6"/>
        </w:numPr>
        <w:ind w:left="1800"/>
        <w:jc w:val="both"/>
      </w:pPr>
      <w:r w:rsidRPr="005F4B66">
        <w:t xml:space="preserve">Nominated </w:t>
      </w:r>
      <w:r w:rsidR="00144202">
        <w:t>worker</w:t>
      </w:r>
      <w:r w:rsidRPr="005F4B66">
        <w:t xml:space="preserve"> representatives from work areas/groups</w:t>
      </w:r>
    </w:p>
    <w:p w14:paraId="3E2A0903" w14:textId="1A47F9B6" w:rsidR="008F1E90" w:rsidRPr="005F4B66" w:rsidRDefault="00C8781E" w:rsidP="007B48F4">
      <w:pPr>
        <w:pStyle w:val="Heading3Text"/>
        <w:ind w:left="1440"/>
        <w:jc w:val="both"/>
      </w:pPr>
      <w:r w:rsidRPr="005F4B66">
        <w:t xml:space="preserve">At least half of the committee will be </w:t>
      </w:r>
      <w:r w:rsidR="00144202">
        <w:t>worker</w:t>
      </w:r>
      <w:r w:rsidRPr="005F4B66">
        <w:t xml:space="preserve"> representatives. </w:t>
      </w:r>
      <w:r w:rsidR="00AE07E4" w:rsidRPr="005F4B66">
        <w:t xml:space="preserve">Subcontractor representatives may also be requested to attend the Safety Committee Meetings. Supervisors may be required to attend meetings when matters relating to their work areas are to be discussed. </w:t>
      </w:r>
      <w:r w:rsidR="009D2215" w:rsidRPr="005F4B66">
        <w:t xml:space="preserve">The purpose of the Safety Committee meetings is to discuss safety, health </w:t>
      </w:r>
      <w:r w:rsidR="00AE07E4" w:rsidRPr="005F4B66">
        <w:t>and environmental issues relevant to</w:t>
      </w:r>
      <w:r w:rsidR="009D2215" w:rsidRPr="005F4B66">
        <w:t xml:space="preserve"> the project and </w:t>
      </w:r>
      <w:r w:rsidR="00AE07E4" w:rsidRPr="005F4B66">
        <w:t xml:space="preserve">have a priority on raising HSE </w:t>
      </w:r>
      <w:r w:rsidR="008F1E90" w:rsidRPr="005F4B66">
        <w:t xml:space="preserve">Awareness on site. </w:t>
      </w:r>
      <w:r w:rsidR="00AE07E4" w:rsidRPr="005F4B66">
        <w:t xml:space="preserve"> </w:t>
      </w:r>
      <w:r w:rsidR="009D2215" w:rsidRPr="005F4B66">
        <w:t xml:space="preserve"> </w:t>
      </w:r>
      <w:r w:rsidR="008F1E90" w:rsidRPr="005F4B66">
        <w:t xml:space="preserve">The Safety Committee Meeting minutes will be recorded and made available to all personnel on project noticeboards. </w:t>
      </w:r>
    </w:p>
    <w:p w14:paraId="3E2A0904" w14:textId="77777777" w:rsidR="008F1E90" w:rsidRPr="005F4B66" w:rsidRDefault="009D2215" w:rsidP="007B48F4">
      <w:pPr>
        <w:pStyle w:val="Heading3Text"/>
        <w:ind w:left="1440"/>
      </w:pPr>
      <w:r w:rsidRPr="005F4B66">
        <w:t xml:space="preserve">Due to the size of the workforce on some projects forming a </w:t>
      </w:r>
      <w:r w:rsidR="003E3533" w:rsidRPr="005F4B66">
        <w:t>SCEE project</w:t>
      </w:r>
      <w:r w:rsidRPr="005F4B66">
        <w:t xml:space="preserve"> health and safety committee may not be practicable, in such cases a health and safety committee may be run jointly with other contractors or SCEE may </w:t>
      </w:r>
      <w:r w:rsidR="0037051D" w:rsidRPr="005F4B66">
        <w:t>use</w:t>
      </w:r>
      <w:r w:rsidRPr="005F4B66">
        <w:t xml:space="preserve"> other processes such as toolbox meetings to convey HSE information.</w:t>
      </w:r>
      <w:r w:rsidR="008F1E90" w:rsidRPr="005F4B66">
        <w:t xml:space="preserve"> </w:t>
      </w:r>
    </w:p>
    <w:p w14:paraId="3E2A0905" w14:textId="77777777" w:rsidR="009D2215" w:rsidRPr="005F4B66" w:rsidRDefault="009D2215" w:rsidP="007B48F4">
      <w:pPr>
        <w:pStyle w:val="Heading3Reference"/>
        <w:ind w:firstLine="9"/>
      </w:pPr>
      <w:r w:rsidRPr="005F4B66">
        <w:t>Refer:</w:t>
      </w:r>
      <w:r w:rsidRPr="005F4B66">
        <w:tab/>
      </w:r>
      <w:r w:rsidR="004A62E2" w:rsidRPr="005F4B66">
        <w:t>SCEE-BS-HS-WIN-0013</w:t>
      </w:r>
      <w:r w:rsidRPr="005F4B66">
        <w:t xml:space="preserve"> Project Safety Committee Meetings</w:t>
      </w:r>
    </w:p>
    <w:p w14:paraId="69622E1F" w14:textId="5AFCF040" w:rsidR="00621EE8" w:rsidRPr="005F4B66" w:rsidRDefault="00621EE8" w:rsidP="007B48F4">
      <w:pPr>
        <w:pStyle w:val="Heading3Reference"/>
        <w:ind w:firstLine="9"/>
      </w:pPr>
      <w:r w:rsidRPr="005F4B66">
        <w:tab/>
      </w:r>
      <w:r w:rsidRPr="005F4B66">
        <w:tab/>
        <w:t>RTIO-HSE-0072106 Communication and Consultation Work Practice</w:t>
      </w:r>
    </w:p>
    <w:p w14:paraId="3E2A0906" w14:textId="77777777" w:rsidR="009D2215" w:rsidRPr="005F4B66" w:rsidRDefault="009D2215" w:rsidP="00724E1B">
      <w:pPr>
        <w:pStyle w:val="Heading2"/>
      </w:pPr>
      <w:bookmarkStart w:id="1211" w:name="_Toc403630040"/>
      <w:bookmarkStart w:id="1212" w:name="_Toc403630740"/>
      <w:bookmarkStart w:id="1213" w:name="_Toc403631520"/>
      <w:bookmarkStart w:id="1214" w:name="_Toc403632423"/>
      <w:bookmarkStart w:id="1215" w:name="_Toc403645471"/>
      <w:bookmarkStart w:id="1216" w:name="_Toc403645919"/>
      <w:bookmarkStart w:id="1217" w:name="_Toc403646708"/>
      <w:bookmarkStart w:id="1218" w:name="_Toc403647481"/>
      <w:bookmarkStart w:id="1219" w:name="_Toc403647929"/>
      <w:bookmarkStart w:id="1220" w:name="_Toc404088097"/>
      <w:bookmarkStart w:id="1221" w:name="_Toc404325699"/>
      <w:bookmarkStart w:id="1222" w:name="_Toc404343785"/>
      <w:bookmarkStart w:id="1223" w:name="_Toc404345898"/>
      <w:bookmarkStart w:id="1224" w:name="_Toc403630041"/>
      <w:bookmarkStart w:id="1225" w:name="_Toc403630741"/>
      <w:bookmarkStart w:id="1226" w:name="_Toc403631521"/>
      <w:bookmarkStart w:id="1227" w:name="_Toc403632424"/>
      <w:bookmarkStart w:id="1228" w:name="_Toc403645472"/>
      <w:bookmarkStart w:id="1229" w:name="_Toc403645920"/>
      <w:bookmarkStart w:id="1230" w:name="_Toc403646709"/>
      <w:bookmarkStart w:id="1231" w:name="_Toc403647482"/>
      <w:bookmarkStart w:id="1232" w:name="_Toc403647930"/>
      <w:bookmarkStart w:id="1233" w:name="_Toc404088098"/>
      <w:bookmarkStart w:id="1234" w:name="_Toc404325700"/>
      <w:bookmarkStart w:id="1235" w:name="_Toc404343786"/>
      <w:bookmarkStart w:id="1236" w:name="_Toc404345899"/>
      <w:bookmarkStart w:id="1237" w:name="_Toc403630042"/>
      <w:bookmarkStart w:id="1238" w:name="_Toc403630742"/>
      <w:bookmarkStart w:id="1239" w:name="_Toc403631522"/>
      <w:bookmarkStart w:id="1240" w:name="_Toc403632425"/>
      <w:bookmarkStart w:id="1241" w:name="_Toc403645473"/>
      <w:bookmarkStart w:id="1242" w:name="_Toc403645921"/>
      <w:bookmarkStart w:id="1243" w:name="_Toc403646710"/>
      <w:bookmarkStart w:id="1244" w:name="_Toc403647483"/>
      <w:bookmarkStart w:id="1245" w:name="_Toc403647931"/>
      <w:bookmarkStart w:id="1246" w:name="_Toc404088099"/>
      <w:bookmarkStart w:id="1247" w:name="_Toc404325701"/>
      <w:bookmarkStart w:id="1248" w:name="_Toc404343787"/>
      <w:bookmarkStart w:id="1249" w:name="_Toc404345900"/>
      <w:bookmarkStart w:id="1250" w:name="_Toc403630043"/>
      <w:bookmarkStart w:id="1251" w:name="_Toc403630743"/>
      <w:bookmarkStart w:id="1252" w:name="_Toc403631523"/>
      <w:bookmarkStart w:id="1253" w:name="_Toc403632426"/>
      <w:bookmarkStart w:id="1254" w:name="_Toc403645474"/>
      <w:bookmarkStart w:id="1255" w:name="_Toc403645922"/>
      <w:bookmarkStart w:id="1256" w:name="_Toc403646711"/>
      <w:bookmarkStart w:id="1257" w:name="_Toc403647484"/>
      <w:bookmarkStart w:id="1258" w:name="_Toc403647932"/>
      <w:bookmarkStart w:id="1259" w:name="_Toc404088100"/>
      <w:bookmarkStart w:id="1260" w:name="_Toc404325702"/>
      <w:bookmarkStart w:id="1261" w:name="_Toc404343788"/>
      <w:bookmarkStart w:id="1262" w:name="_Toc404345901"/>
      <w:bookmarkStart w:id="1263" w:name="_Toc403630044"/>
      <w:bookmarkStart w:id="1264" w:name="_Toc403630744"/>
      <w:bookmarkStart w:id="1265" w:name="_Toc403631524"/>
      <w:bookmarkStart w:id="1266" w:name="_Toc403632427"/>
      <w:bookmarkStart w:id="1267" w:name="_Toc403645475"/>
      <w:bookmarkStart w:id="1268" w:name="_Toc403645923"/>
      <w:bookmarkStart w:id="1269" w:name="_Toc403646712"/>
      <w:bookmarkStart w:id="1270" w:name="_Toc403647485"/>
      <w:bookmarkStart w:id="1271" w:name="_Toc403647933"/>
      <w:bookmarkStart w:id="1272" w:name="_Toc404088101"/>
      <w:bookmarkStart w:id="1273" w:name="_Toc404325703"/>
      <w:bookmarkStart w:id="1274" w:name="_Toc404343789"/>
      <w:bookmarkStart w:id="1275" w:name="_Toc404345902"/>
      <w:bookmarkStart w:id="1276" w:name="_Toc403630045"/>
      <w:bookmarkStart w:id="1277" w:name="_Toc403630745"/>
      <w:bookmarkStart w:id="1278" w:name="_Toc403631525"/>
      <w:bookmarkStart w:id="1279" w:name="_Toc403632428"/>
      <w:bookmarkStart w:id="1280" w:name="_Toc403645476"/>
      <w:bookmarkStart w:id="1281" w:name="_Toc403645924"/>
      <w:bookmarkStart w:id="1282" w:name="_Toc403646713"/>
      <w:bookmarkStart w:id="1283" w:name="_Toc403647486"/>
      <w:bookmarkStart w:id="1284" w:name="_Toc403647934"/>
      <w:bookmarkStart w:id="1285" w:name="_Toc404088102"/>
      <w:bookmarkStart w:id="1286" w:name="_Toc404325704"/>
      <w:bookmarkStart w:id="1287" w:name="_Toc404343790"/>
      <w:bookmarkStart w:id="1288" w:name="_Toc404345903"/>
      <w:bookmarkStart w:id="1289" w:name="_Toc403630046"/>
      <w:bookmarkStart w:id="1290" w:name="_Toc403630746"/>
      <w:bookmarkStart w:id="1291" w:name="_Toc403631526"/>
      <w:bookmarkStart w:id="1292" w:name="_Toc403632429"/>
      <w:bookmarkStart w:id="1293" w:name="_Toc403645477"/>
      <w:bookmarkStart w:id="1294" w:name="_Toc403645925"/>
      <w:bookmarkStart w:id="1295" w:name="_Toc403646714"/>
      <w:bookmarkStart w:id="1296" w:name="_Toc403647487"/>
      <w:bookmarkStart w:id="1297" w:name="_Toc403647935"/>
      <w:bookmarkStart w:id="1298" w:name="_Toc404088103"/>
      <w:bookmarkStart w:id="1299" w:name="_Toc404325705"/>
      <w:bookmarkStart w:id="1300" w:name="_Toc404343791"/>
      <w:bookmarkStart w:id="1301" w:name="_Toc404345904"/>
      <w:bookmarkStart w:id="1302" w:name="_Toc403630047"/>
      <w:bookmarkStart w:id="1303" w:name="_Toc403630747"/>
      <w:bookmarkStart w:id="1304" w:name="_Toc403631527"/>
      <w:bookmarkStart w:id="1305" w:name="_Toc403632430"/>
      <w:bookmarkStart w:id="1306" w:name="_Toc403645478"/>
      <w:bookmarkStart w:id="1307" w:name="_Toc403645926"/>
      <w:bookmarkStart w:id="1308" w:name="_Toc403646715"/>
      <w:bookmarkStart w:id="1309" w:name="_Toc403647488"/>
      <w:bookmarkStart w:id="1310" w:name="_Toc403647936"/>
      <w:bookmarkStart w:id="1311" w:name="_Toc404088104"/>
      <w:bookmarkStart w:id="1312" w:name="_Toc404325706"/>
      <w:bookmarkStart w:id="1313" w:name="_Toc404343792"/>
      <w:bookmarkStart w:id="1314" w:name="_Toc404345905"/>
      <w:bookmarkStart w:id="1315" w:name="_Toc403630048"/>
      <w:bookmarkStart w:id="1316" w:name="_Toc403630748"/>
      <w:bookmarkStart w:id="1317" w:name="_Toc403631528"/>
      <w:bookmarkStart w:id="1318" w:name="_Toc403632431"/>
      <w:bookmarkStart w:id="1319" w:name="_Toc403645479"/>
      <w:bookmarkStart w:id="1320" w:name="_Toc403645927"/>
      <w:bookmarkStart w:id="1321" w:name="_Toc403646716"/>
      <w:bookmarkStart w:id="1322" w:name="_Toc403647489"/>
      <w:bookmarkStart w:id="1323" w:name="_Toc403647937"/>
      <w:bookmarkStart w:id="1324" w:name="_Toc404088105"/>
      <w:bookmarkStart w:id="1325" w:name="_Toc404325707"/>
      <w:bookmarkStart w:id="1326" w:name="_Toc404343793"/>
      <w:bookmarkStart w:id="1327" w:name="_Toc404345906"/>
      <w:bookmarkStart w:id="1328" w:name="_Toc403630049"/>
      <w:bookmarkStart w:id="1329" w:name="_Toc403630749"/>
      <w:bookmarkStart w:id="1330" w:name="_Toc403631529"/>
      <w:bookmarkStart w:id="1331" w:name="_Toc403632432"/>
      <w:bookmarkStart w:id="1332" w:name="_Toc403645480"/>
      <w:bookmarkStart w:id="1333" w:name="_Toc403645928"/>
      <w:bookmarkStart w:id="1334" w:name="_Toc403646717"/>
      <w:bookmarkStart w:id="1335" w:name="_Toc403647490"/>
      <w:bookmarkStart w:id="1336" w:name="_Toc403647938"/>
      <w:bookmarkStart w:id="1337" w:name="_Toc404088106"/>
      <w:bookmarkStart w:id="1338" w:name="_Toc404325708"/>
      <w:bookmarkStart w:id="1339" w:name="_Toc404343794"/>
      <w:bookmarkStart w:id="1340" w:name="_Toc404345907"/>
      <w:bookmarkStart w:id="1341" w:name="_Toc403630050"/>
      <w:bookmarkStart w:id="1342" w:name="_Toc403630750"/>
      <w:bookmarkStart w:id="1343" w:name="_Toc403631530"/>
      <w:bookmarkStart w:id="1344" w:name="_Toc403632433"/>
      <w:bookmarkStart w:id="1345" w:name="_Toc403645481"/>
      <w:bookmarkStart w:id="1346" w:name="_Toc403645929"/>
      <w:bookmarkStart w:id="1347" w:name="_Toc403646718"/>
      <w:bookmarkStart w:id="1348" w:name="_Toc403647491"/>
      <w:bookmarkStart w:id="1349" w:name="_Toc403647939"/>
      <w:bookmarkStart w:id="1350" w:name="_Toc404088107"/>
      <w:bookmarkStart w:id="1351" w:name="_Toc404325709"/>
      <w:bookmarkStart w:id="1352" w:name="_Toc404343795"/>
      <w:bookmarkStart w:id="1353" w:name="_Toc404345908"/>
      <w:bookmarkStart w:id="1354" w:name="_Toc403630051"/>
      <w:bookmarkStart w:id="1355" w:name="_Toc403630751"/>
      <w:bookmarkStart w:id="1356" w:name="_Toc403631531"/>
      <w:bookmarkStart w:id="1357" w:name="_Toc403632434"/>
      <w:bookmarkStart w:id="1358" w:name="_Toc403645482"/>
      <w:bookmarkStart w:id="1359" w:name="_Toc403645930"/>
      <w:bookmarkStart w:id="1360" w:name="_Toc403646719"/>
      <w:bookmarkStart w:id="1361" w:name="_Toc403647492"/>
      <w:bookmarkStart w:id="1362" w:name="_Toc403647940"/>
      <w:bookmarkStart w:id="1363" w:name="_Toc404088108"/>
      <w:bookmarkStart w:id="1364" w:name="_Toc404325710"/>
      <w:bookmarkStart w:id="1365" w:name="_Toc404343796"/>
      <w:bookmarkStart w:id="1366" w:name="_Toc404345909"/>
      <w:bookmarkStart w:id="1367" w:name="_Toc403630052"/>
      <w:bookmarkStart w:id="1368" w:name="_Toc403630752"/>
      <w:bookmarkStart w:id="1369" w:name="_Toc403631532"/>
      <w:bookmarkStart w:id="1370" w:name="_Toc403632435"/>
      <w:bookmarkStart w:id="1371" w:name="_Toc403645483"/>
      <w:bookmarkStart w:id="1372" w:name="_Toc403645931"/>
      <w:bookmarkStart w:id="1373" w:name="_Toc403646720"/>
      <w:bookmarkStart w:id="1374" w:name="_Toc403647493"/>
      <w:bookmarkStart w:id="1375" w:name="_Toc403647941"/>
      <w:bookmarkStart w:id="1376" w:name="_Toc404088109"/>
      <w:bookmarkStart w:id="1377" w:name="_Toc404325711"/>
      <w:bookmarkStart w:id="1378" w:name="_Toc404343797"/>
      <w:bookmarkStart w:id="1379" w:name="_Toc404345910"/>
      <w:bookmarkStart w:id="1380" w:name="_Toc403630053"/>
      <w:bookmarkStart w:id="1381" w:name="_Toc403630753"/>
      <w:bookmarkStart w:id="1382" w:name="_Toc403631533"/>
      <w:bookmarkStart w:id="1383" w:name="_Toc403632436"/>
      <w:bookmarkStart w:id="1384" w:name="_Toc403645484"/>
      <w:bookmarkStart w:id="1385" w:name="_Toc403645932"/>
      <w:bookmarkStart w:id="1386" w:name="_Toc403646721"/>
      <w:bookmarkStart w:id="1387" w:name="_Toc403647494"/>
      <w:bookmarkStart w:id="1388" w:name="_Toc403647942"/>
      <w:bookmarkStart w:id="1389" w:name="_Toc404088110"/>
      <w:bookmarkStart w:id="1390" w:name="_Toc404325712"/>
      <w:bookmarkStart w:id="1391" w:name="_Toc404343798"/>
      <w:bookmarkStart w:id="1392" w:name="_Toc404345911"/>
      <w:bookmarkStart w:id="1393" w:name="_Toc403630054"/>
      <w:bookmarkStart w:id="1394" w:name="_Toc403630754"/>
      <w:bookmarkStart w:id="1395" w:name="_Toc403631534"/>
      <w:bookmarkStart w:id="1396" w:name="_Toc403632437"/>
      <w:bookmarkStart w:id="1397" w:name="_Toc403645485"/>
      <w:bookmarkStart w:id="1398" w:name="_Toc403645933"/>
      <w:bookmarkStart w:id="1399" w:name="_Toc403646722"/>
      <w:bookmarkStart w:id="1400" w:name="_Toc403647495"/>
      <w:bookmarkStart w:id="1401" w:name="_Toc403647943"/>
      <w:bookmarkStart w:id="1402" w:name="_Toc404088111"/>
      <w:bookmarkStart w:id="1403" w:name="_Toc404325713"/>
      <w:bookmarkStart w:id="1404" w:name="_Toc404343799"/>
      <w:bookmarkStart w:id="1405" w:name="_Toc404345912"/>
      <w:bookmarkStart w:id="1406" w:name="_Toc403630055"/>
      <w:bookmarkStart w:id="1407" w:name="_Toc403630755"/>
      <w:bookmarkStart w:id="1408" w:name="_Toc403631535"/>
      <w:bookmarkStart w:id="1409" w:name="_Toc403632438"/>
      <w:bookmarkStart w:id="1410" w:name="_Toc403645486"/>
      <w:bookmarkStart w:id="1411" w:name="_Toc403645934"/>
      <w:bookmarkStart w:id="1412" w:name="_Toc403646723"/>
      <w:bookmarkStart w:id="1413" w:name="_Toc403647496"/>
      <w:bookmarkStart w:id="1414" w:name="_Toc403647944"/>
      <w:bookmarkStart w:id="1415" w:name="_Toc404088112"/>
      <w:bookmarkStart w:id="1416" w:name="_Toc404325714"/>
      <w:bookmarkStart w:id="1417" w:name="_Toc404343800"/>
      <w:bookmarkStart w:id="1418" w:name="_Toc404345913"/>
      <w:bookmarkStart w:id="1419" w:name="_Toc403630056"/>
      <w:bookmarkStart w:id="1420" w:name="_Toc403630756"/>
      <w:bookmarkStart w:id="1421" w:name="_Toc403631536"/>
      <w:bookmarkStart w:id="1422" w:name="_Toc403632439"/>
      <w:bookmarkStart w:id="1423" w:name="_Toc403645487"/>
      <w:bookmarkStart w:id="1424" w:name="_Toc403645935"/>
      <w:bookmarkStart w:id="1425" w:name="_Toc403646724"/>
      <w:bookmarkStart w:id="1426" w:name="_Toc403647497"/>
      <w:bookmarkStart w:id="1427" w:name="_Toc403647945"/>
      <w:bookmarkStart w:id="1428" w:name="_Toc404088113"/>
      <w:bookmarkStart w:id="1429" w:name="_Toc404325715"/>
      <w:bookmarkStart w:id="1430" w:name="_Toc404343801"/>
      <w:bookmarkStart w:id="1431" w:name="_Toc404345914"/>
      <w:bookmarkStart w:id="1432" w:name="_Toc403630057"/>
      <w:bookmarkStart w:id="1433" w:name="_Toc403630757"/>
      <w:bookmarkStart w:id="1434" w:name="_Toc403631537"/>
      <w:bookmarkStart w:id="1435" w:name="_Toc403632440"/>
      <w:bookmarkStart w:id="1436" w:name="_Toc403645488"/>
      <w:bookmarkStart w:id="1437" w:name="_Toc403645936"/>
      <w:bookmarkStart w:id="1438" w:name="_Toc403646725"/>
      <w:bookmarkStart w:id="1439" w:name="_Toc403647498"/>
      <w:bookmarkStart w:id="1440" w:name="_Toc403647946"/>
      <w:bookmarkStart w:id="1441" w:name="_Toc404088114"/>
      <w:bookmarkStart w:id="1442" w:name="_Toc404325716"/>
      <w:bookmarkStart w:id="1443" w:name="_Toc404343802"/>
      <w:bookmarkStart w:id="1444" w:name="_Toc404345915"/>
      <w:bookmarkStart w:id="1445" w:name="_Toc403630058"/>
      <w:bookmarkStart w:id="1446" w:name="_Toc403630758"/>
      <w:bookmarkStart w:id="1447" w:name="_Toc403631538"/>
      <w:bookmarkStart w:id="1448" w:name="_Toc403632441"/>
      <w:bookmarkStart w:id="1449" w:name="_Toc403645489"/>
      <w:bookmarkStart w:id="1450" w:name="_Toc403645937"/>
      <w:bookmarkStart w:id="1451" w:name="_Toc403646726"/>
      <w:bookmarkStart w:id="1452" w:name="_Toc403647499"/>
      <w:bookmarkStart w:id="1453" w:name="_Toc403647947"/>
      <w:bookmarkStart w:id="1454" w:name="_Toc404088115"/>
      <w:bookmarkStart w:id="1455" w:name="_Toc404325717"/>
      <w:bookmarkStart w:id="1456" w:name="_Toc404343803"/>
      <w:bookmarkStart w:id="1457" w:name="_Toc404345916"/>
      <w:bookmarkStart w:id="1458" w:name="_Toc403630059"/>
      <w:bookmarkStart w:id="1459" w:name="_Toc403630759"/>
      <w:bookmarkStart w:id="1460" w:name="_Toc403631539"/>
      <w:bookmarkStart w:id="1461" w:name="_Toc403632442"/>
      <w:bookmarkStart w:id="1462" w:name="_Toc403645490"/>
      <w:bookmarkStart w:id="1463" w:name="_Toc403645938"/>
      <w:bookmarkStart w:id="1464" w:name="_Toc403646727"/>
      <w:bookmarkStart w:id="1465" w:name="_Toc403647500"/>
      <w:bookmarkStart w:id="1466" w:name="_Toc403647948"/>
      <w:bookmarkStart w:id="1467" w:name="_Toc404088116"/>
      <w:bookmarkStart w:id="1468" w:name="_Toc404325718"/>
      <w:bookmarkStart w:id="1469" w:name="_Toc404343804"/>
      <w:bookmarkStart w:id="1470" w:name="_Toc404345917"/>
      <w:bookmarkStart w:id="1471" w:name="_Toc403630060"/>
      <w:bookmarkStart w:id="1472" w:name="_Toc403630760"/>
      <w:bookmarkStart w:id="1473" w:name="_Toc403631540"/>
      <w:bookmarkStart w:id="1474" w:name="_Toc403632443"/>
      <w:bookmarkStart w:id="1475" w:name="_Toc403645491"/>
      <w:bookmarkStart w:id="1476" w:name="_Toc403645939"/>
      <w:bookmarkStart w:id="1477" w:name="_Toc403646728"/>
      <w:bookmarkStart w:id="1478" w:name="_Toc403647501"/>
      <w:bookmarkStart w:id="1479" w:name="_Toc403647949"/>
      <w:bookmarkStart w:id="1480" w:name="_Toc404088117"/>
      <w:bookmarkStart w:id="1481" w:name="_Toc404325719"/>
      <w:bookmarkStart w:id="1482" w:name="_Toc404343805"/>
      <w:bookmarkStart w:id="1483" w:name="_Toc404345918"/>
      <w:bookmarkStart w:id="1484" w:name="_Toc403630061"/>
      <w:bookmarkStart w:id="1485" w:name="_Toc403630761"/>
      <w:bookmarkStart w:id="1486" w:name="_Toc403631541"/>
      <w:bookmarkStart w:id="1487" w:name="_Toc403632444"/>
      <w:bookmarkStart w:id="1488" w:name="_Toc403645492"/>
      <w:bookmarkStart w:id="1489" w:name="_Toc403645940"/>
      <w:bookmarkStart w:id="1490" w:name="_Toc403646729"/>
      <w:bookmarkStart w:id="1491" w:name="_Toc403647502"/>
      <w:bookmarkStart w:id="1492" w:name="_Toc403647950"/>
      <w:bookmarkStart w:id="1493" w:name="_Toc404088118"/>
      <w:bookmarkStart w:id="1494" w:name="_Toc404325720"/>
      <w:bookmarkStart w:id="1495" w:name="_Toc404343806"/>
      <w:bookmarkStart w:id="1496" w:name="_Toc404345919"/>
      <w:bookmarkStart w:id="1497" w:name="_Toc403630062"/>
      <w:bookmarkStart w:id="1498" w:name="_Toc403630762"/>
      <w:bookmarkStart w:id="1499" w:name="_Toc403631542"/>
      <w:bookmarkStart w:id="1500" w:name="_Toc403632445"/>
      <w:bookmarkStart w:id="1501" w:name="_Toc403645493"/>
      <w:bookmarkStart w:id="1502" w:name="_Toc403645941"/>
      <w:bookmarkStart w:id="1503" w:name="_Toc403646730"/>
      <w:bookmarkStart w:id="1504" w:name="_Toc403647503"/>
      <w:bookmarkStart w:id="1505" w:name="_Toc403647951"/>
      <w:bookmarkStart w:id="1506" w:name="_Toc404088119"/>
      <w:bookmarkStart w:id="1507" w:name="_Toc404325721"/>
      <w:bookmarkStart w:id="1508" w:name="_Toc404343807"/>
      <w:bookmarkStart w:id="1509" w:name="_Toc404345920"/>
      <w:bookmarkStart w:id="1510" w:name="_Toc403630063"/>
      <w:bookmarkStart w:id="1511" w:name="_Toc403630763"/>
      <w:bookmarkStart w:id="1512" w:name="_Toc403631543"/>
      <w:bookmarkStart w:id="1513" w:name="_Toc403632446"/>
      <w:bookmarkStart w:id="1514" w:name="_Toc403645494"/>
      <w:bookmarkStart w:id="1515" w:name="_Toc403645942"/>
      <w:bookmarkStart w:id="1516" w:name="_Toc403646731"/>
      <w:bookmarkStart w:id="1517" w:name="_Toc403647504"/>
      <w:bookmarkStart w:id="1518" w:name="_Toc403647952"/>
      <w:bookmarkStart w:id="1519" w:name="_Toc404088120"/>
      <w:bookmarkStart w:id="1520" w:name="_Toc404325722"/>
      <w:bookmarkStart w:id="1521" w:name="_Toc404343808"/>
      <w:bookmarkStart w:id="1522" w:name="_Toc404345921"/>
      <w:bookmarkStart w:id="1523" w:name="_Toc403630064"/>
      <w:bookmarkStart w:id="1524" w:name="_Toc403630764"/>
      <w:bookmarkStart w:id="1525" w:name="_Toc403631544"/>
      <w:bookmarkStart w:id="1526" w:name="_Toc403632447"/>
      <w:bookmarkStart w:id="1527" w:name="_Toc403645495"/>
      <w:bookmarkStart w:id="1528" w:name="_Toc403645943"/>
      <w:bookmarkStart w:id="1529" w:name="_Toc403646732"/>
      <w:bookmarkStart w:id="1530" w:name="_Toc403647505"/>
      <w:bookmarkStart w:id="1531" w:name="_Toc403647953"/>
      <w:bookmarkStart w:id="1532" w:name="_Toc404088121"/>
      <w:bookmarkStart w:id="1533" w:name="_Toc404325723"/>
      <w:bookmarkStart w:id="1534" w:name="_Toc404343809"/>
      <w:bookmarkStart w:id="1535" w:name="_Toc404345922"/>
      <w:bookmarkStart w:id="1536" w:name="_Toc403630065"/>
      <w:bookmarkStart w:id="1537" w:name="_Toc403630765"/>
      <w:bookmarkStart w:id="1538" w:name="_Toc403631545"/>
      <w:bookmarkStart w:id="1539" w:name="_Toc403632448"/>
      <w:bookmarkStart w:id="1540" w:name="_Toc403645496"/>
      <w:bookmarkStart w:id="1541" w:name="_Toc403645944"/>
      <w:bookmarkStart w:id="1542" w:name="_Toc403646733"/>
      <w:bookmarkStart w:id="1543" w:name="_Toc403647506"/>
      <w:bookmarkStart w:id="1544" w:name="_Toc403647954"/>
      <w:bookmarkStart w:id="1545" w:name="_Toc404088122"/>
      <w:bookmarkStart w:id="1546" w:name="_Toc404325724"/>
      <w:bookmarkStart w:id="1547" w:name="_Toc404343810"/>
      <w:bookmarkStart w:id="1548" w:name="_Toc404345923"/>
      <w:bookmarkStart w:id="1549" w:name="_Toc227062774"/>
      <w:bookmarkEnd w:id="1211"/>
      <w:bookmarkEnd w:id="1212"/>
      <w:bookmarkEnd w:id="1213"/>
      <w:bookmarkEnd w:id="1214"/>
      <w:bookmarkEnd w:id="1215"/>
      <w:bookmarkEnd w:id="1216"/>
      <w:bookmarkEnd w:id="1217"/>
      <w:bookmarkEnd w:id="1218"/>
      <w:bookmarkEnd w:id="1219"/>
      <w:bookmarkEnd w:id="1220"/>
      <w:bookmarkEnd w:id="1221"/>
      <w:bookmarkEnd w:id="1222"/>
      <w:bookmarkEnd w:id="1223"/>
      <w:bookmarkEnd w:id="1224"/>
      <w:bookmarkEnd w:id="1225"/>
      <w:bookmarkEnd w:id="1226"/>
      <w:bookmarkEnd w:id="1227"/>
      <w:bookmarkEnd w:id="1228"/>
      <w:bookmarkEnd w:id="1229"/>
      <w:bookmarkEnd w:id="1230"/>
      <w:bookmarkEnd w:id="1231"/>
      <w:bookmarkEnd w:id="1232"/>
      <w:bookmarkEnd w:id="1233"/>
      <w:bookmarkEnd w:id="1234"/>
      <w:bookmarkEnd w:id="1235"/>
      <w:bookmarkEnd w:id="1236"/>
      <w:bookmarkEnd w:id="1237"/>
      <w:bookmarkEnd w:id="1238"/>
      <w:bookmarkEnd w:id="1239"/>
      <w:bookmarkEnd w:id="1240"/>
      <w:bookmarkEnd w:id="1241"/>
      <w:bookmarkEnd w:id="1242"/>
      <w:bookmarkEnd w:id="1243"/>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bookmarkEnd w:id="1263"/>
      <w:bookmarkEnd w:id="1264"/>
      <w:bookmarkEnd w:id="1265"/>
      <w:bookmarkEnd w:id="1266"/>
      <w:bookmarkEnd w:id="1267"/>
      <w:bookmarkEnd w:id="1268"/>
      <w:bookmarkEnd w:id="1269"/>
      <w:bookmarkEnd w:id="1270"/>
      <w:bookmarkEnd w:id="1271"/>
      <w:bookmarkEnd w:id="1272"/>
      <w:bookmarkEnd w:id="1273"/>
      <w:bookmarkEnd w:id="1274"/>
      <w:bookmarkEnd w:id="1275"/>
      <w:bookmarkEnd w:id="1276"/>
      <w:bookmarkEnd w:id="1277"/>
      <w:bookmarkEnd w:id="1278"/>
      <w:bookmarkEnd w:id="1279"/>
      <w:bookmarkEnd w:id="1280"/>
      <w:bookmarkEnd w:id="1281"/>
      <w:bookmarkEnd w:id="1282"/>
      <w:bookmarkEnd w:id="1283"/>
      <w:bookmarkEnd w:id="1284"/>
      <w:bookmarkEnd w:id="1285"/>
      <w:bookmarkEnd w:id="1286"/>
      <w:bookmarkEnd w:id="1287"/>
      <w:bookmarkEnd w:id="1288"/>
      <w:bookmarkEnd w:id="1289"/>
      <w:bookmarkEnd w:id="1290"/>
      <w:bookmarkEnd w:id="1291"/>
      <w:bookmarkEnd w:id="1292"/>
      <w:bookmarkEnd w:id="1293"/>
      <w:bookmarkEnd w:id="1294"/>
      <w:bookmarkEnd w:id="1295"/>
      <w:bookmarkEnd w:id="1296"/>
      <w:bookmarkEnd w:id="1297"/>
      <w:bookmarkEnd w:id="1298"/>
      <w:bookmarkEnd w:id="1299"/>
      <w:bookmarkEnd w:id="1300"/>
      <w:bookmarkEnd w:id="1301"/>
      <w:bookmarkEnd w:id="1302"/>
      <w:bookmarkEnd w:id="1303"/>
      <w:bookmarkEnd w:id="1304"/>
      <w:bookmarkEnd w:id="1305"/>
      <w:bookmarkEnd w:id="1306"/>
      <w:bookmarkEnd w:id="1307"/>
      <w:bookmarkEnd w:id="1308"/>
      <w:bookmarkEnd w:id="1309"/>
      <w:bookmarkEnd w:id="1310"/>
      <w:bookmarkEnd w:id="1311"/>
      <w:bookmarkEnd w:id="1312"/>
      <w:bookmarkEnd w:id="1313"/>
      <w:bookmarkEnd w:id="1314"/>
      <w:bookmarkEnd w:id="1315"/>
      <w:bookmarkEnd w:id="1316"/>
      <w:bookmarkEnd w:id="1317"/>
      <w:bookmarkEnd w:id="1318"/>
      <w:bookmarkEnd w:id="1319"/>
      <w:bookmarkEnd w:id="1320"/>
      <w:bookmarkEnd w:id="1321"/>
      <w:bookmarkEnd w:id="1322"/>
      <w:bookmarkEnd w:id="1323"/>
      <w:bookmarkEnd w:id="1324"/>
      <w:bookmarkEnd w:id="1325"/>
      <w:bookmarkEnd w:id="1326"/>
      <w:bookmarkEnd w:id="1327"/>
      <w:bookmarkEnd w:id="1328"/>
      <w:bookmarkEnd w:id="1329"/>
      <w:bookmarkEnd w:id="1330"/>
      <w:bookmarkEnd w:id="1331"/>
      <w:bookmarkEnd w:id="1332"/>
      <w:bookmarkEnd w:id="1333"/>
      <w:bookmarkEnd w:id="1334"/>
      <w:bookmarkEnd w:id="1335"/>
      <w:bookmarkEnd w:id="1336"/>
      <w:bookmarkEnd w:id="1337"/>
      <w:bookmarkEnd w:id="1338"/>
      <w:bookmarkEnd w:id="1339"/>
      <w:bookmarkEnd w:id="1340"/>
      <w:bookmarkEnd w:id="1341"/>
      <w:bookmarkEnd w:id="1342"/>
      <w:bookmarkEnd w:id="1343"/>
      <w:bookmarkEnd w:id="1344"/>
      <w:bookmarkEnd w:id="1345"/>
      <w:bookmarkEnd w:id="1346"/>
      <w:bookmarkEnd w:id="1347"/>
      <w:bookmarkEnd w:id="1348"/>
      <w:bookmarkEnd w:id="1349"/>
      <w:bookmarkEnd w:id="1350"/>
      <w:bookmarkEnd w:id="1351"/>
      <w:bookmarkEnd w:id="1352"/>
      <w:bookmarkEnd w:id="1353"/>
      <w:bookmarkEnd w:id="1354"/>
      <w:bookmarkEnd w:id="1355"/>
      <w:bookmarkEnd w:id="1356"/>
      <w:bookmarkEnd w:id="1357"/>
      <w:bookmarkEnd w:id="1358"/>
      <w:bookmarkEnd w:id="1359"/>
      <w:bookmarkEnd w:id="1360"/>
      <w:bookmarkEnd w:id="1361"/>
      <w:bookmarkEnd w:id="1362"/>
      <w:bookmarkEnd w:id="1363"/>
      <w:bookmarkEnd w:id="1364"/>
      <w:bookmarkEnd w:id="1365"/>
      <w:bookmarkEnd w:id="1366"/>
      <w:bookmarkEnd w:id="1367"/>
      <w:bookmarkEnd w:id="1368"/>
      <w:bookmarkEnd w:id="1369"/>
      <w:bookmarkEnd w:id="1370"/>
      <w:bookmarkEnd w:id="1371"/>
      <w:bookmarkEnd w:id="1372"/>
      <w:bookmarkEnd w:id="1373"/>
      <w:bookmarkEnd w:id="1374"/>
      <w:bookmarkEnd w:id="1375"/>
      <w:bookmarkEnd w:id="1376"/>
      <w:bookmarkEnd w:id="1377"/>
      <w:bookmarkEnd w:id="1378"/>
      <w:bookmarkEnd w:id="1379"/>
      <w:bookmarkEnd w:id="1380"/>
      <w:bookmarkEnd w:id="1381"/>
      <w:bookmarkEnd w:id="1382"/>
      <w:bookmarkEnd w:id="1383"/>
      <w:bookmarkEnd w:id="1384"/>
      <w:bookmarkEnd w:id="1385"/>
      <w:bookmarkEnd w:id="1386"/>
      <w:bookmarkEnd w:id="1387"/>
      <w:bookmarkEnd w:id="1388"/>
      <w:bookmarkEnd w:id="1389"/>
      <w:bookmarkEnd w:id="1390"/>
      <w:bookmarkEnd w:id="1391"/>
      <w:bookmarkEnd w:id="1392"/>
      <w:bookmarkEnd w:id="1393"/>
      <w:bookmarkEnd w:id="1394"/>
      <w:bookmarkEnd w:id="1395"/>
      <w:bookmarkEnd w:id="1396"/>
      <w:bookmarkEnd w:id="1397"/>
      <w:bookmarkEnd w:id="1398"/>
      <w:bookmarkEnd w:id="1399"/>
      <w:bookmarkEnd w:id="1400"/>
      <w:bookmarkEnd w:id="1401"/>
      <w:bookmarkEnd w:id="1402"/>
      <w:bookmarkEnd w:id="1403"/>
      <w:bookmarkEnd w:id="1404"/>
      <w:bookmarkEnd w:id="1405"/>
      <w:bookmarkEnd w:id="1406"/>
      <w:bookmarkEnd w:id="1407"/>
      <w:bookmarkEnd w:id="1408"/>
      <w:bookmarkEnd w:id="1409"/>
      <w:bookmarkEnd w:id="1410"/>
      <w:bookmarkEnd w:id="1411"/>
      <w:bookmarkEnd w:id="1412"/>
      <w:bookmarkEnd w:id="1413"/>
      <w:bookmarkEnd w:id="1414"/>
      <w:bookmarkEnd w:id="1415"/>
      <w:bookmarkEnd w:id="1416"/>
      <w:bookmarkEnd w:id="1417"/>
      <w:bookmarkEnd w:id="1418"/>
      <w:bookmarkEnd w:id="1419"/>
      <w:bookmarkEnd w:id="1420"/>
      <w:bookmarkEnd w:id="1421"/>
      <w:bookmarkEnd w:id="1422"/>
      <w:bookmarkEnd w:id="1423"/>
      <w:bookmarkEnd w:id="1424"/>
      <w:bookmarkEnd w:id="1425"/>
      <w:bookmarkEnd w:id="1426"/>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bookmarkEnd w:id="1444"/>
      <w:bookmarkEnd w:id="1445"/>
      <w:bookmarkEnd w:id="1446"/>
      <w:bookmarkEnd w:id="1447"/>
      <w:bookmarkEnd w:id="1448"/>
      <w:bookmarkEnd w:id="1449"/>
      <w:bookmarkEnd w:id="1450"/>
      <w:bookmarkEnd w:id="1451"/>
      <w:bookmarkEnd w:id="1452"/>
      <w:bookmarkEnd w:id="1453"/>
      <w:bookmarkEnd w:id="1454"/>
      <w:bookmarkEnd w:id="1455"/>
      <w:bookmarkEnd w:id="1456"/>
      <w:bookmarkEnd w:id="1457"/>
      <w:bookmarkEnd w:id="1458"/>
      <w:bookmarkEnd w:id="1459"/>
      <w:bookmarkEnd w:id="1460"/>
      <w:bookmarkEnd w:id="1461"/>
      <w:bookmarkEnd w:id="1462"/>
      <w:bookmarkEnd w:id="1463"/>
      <w:bookmarkEnd w:id="1464"/>
      <w:bookmarkEnd w:id="1465"/>
      <w:bookmarkEnd w:id="1466"/>
      <w:bookmarkEnd w:id="1467"/>
      <w:bookmarkEnd w:id="1468"/>
      <w:bookmarkEnd w:id="1469"/>
      <w:bookmarkEnd w:id="1470"/>
      <w:bookmarkEnd w:id="1471"/>
      <w:bookmarkEnd w:id="1472"/>
      <w:bookmarkEnd w:id="1473"/>
      <w:bookmarkEnd w:id="1474"/>
      <w:bookmarkEnd w:id="1475"/>
      <w:bookmarkEnd w:id="1476"/>
      <w:bookmarkEnd w:id="1477"/>
      <w:bookmarkEnd w:id="1478"/>
      <w:bookmarkEnd w:id="1479"/>
      <w:bookmarkEnd w:id="1480"/>
      <w:bookmarkEnd w:id="1481"/>
      <w:bookmarkEnd w:id="1482"/>
      <w:bookmarkEnd w:id="1483"/>
      <w:bookmarkEnd w:id="1484"/>
      <w:bookmarkEnd w:id="1485"/>
      <w:bookmarkEnd w:id="1486"/>
      <w:bookmarkEnd w:id="1487"/>
      <w:bookmarkEnd w:id="1488"/>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bookmarkEnd w:id="1503"/>
      <w:bookmarkEnd w:id="1504"/>
      <w:bookmarkEnd w:id="1505"/>
      <w:bookmarkEnd w:id="1506"/>
      <w:bookmarkEnd w:id="1507"/>
      <w:bookmarkEnd w:id="1508"/>
      <w:bookmarkEnd w:id="1509"/>
      <w:bookmarkEnd w:id="1510"/>
      <w:bookmarkEnd w:id="1511"/>
      <w:bookmarkEnd w:id="1512"/>
      <w:bookmarkEnd w:id="1513"/>
      <w:bookmarkEnd w:id="1514"/>
      <w:bookmarkEnd w:id="1515"/>
      <w:bookmarkEnd w:id="1516"/>
      <w:bookmarkEnd w:id="1517"/>
      <w:bookmarkEnd w:id="1518"/>
      <w:bookmarkEnd w:id="1519"/>
      <w:bookmarkEnd w:id="1520"/>
      <w:bookmarkEnd w:id="1521"/>
      <w:bookmarkEnd w:id="1522"/>
      <w:bookmarkEnd w:id="1523"/>
      <w:bookmarkEnd w:id="1524"/>
      <w:bookmarkEnd w:id="1525"/>
      <w:bookmarkEnd w:id="1526"/>
      <w:bookmarkEnd w:id="1527"/>
      <w:bookmarkEnd w:id="1528"/>
      <w:bookmarkEnd w:id="1529"/>
      <w:bookmarkEnd w:id="1530"/>
      <w:bookmarkEnd w:id="1531"/>
      <w:bookmarkEnd w:id="1532"/>
      <w:bookmarkEnd w:id="1533"/>
      <w:bookmarkEnd w:id="1534"/>
      <w:bookmarkEnd w:id="1535"/>
      <w:bookmarkEnd w:id="1536"/>
      <w:bookmarkEnd w:id="1537"/>
      <w:bookmarkEnd w:id="1538"/>
      <w:bookmarkEnd w:id="1539"/>
      <w:bookmarkEnd w:id="1540"/>
      <w:bookmarkEnd w:id="1541"/>
      <w:bookmarkEnd w:id="1542"/>
      <w:bookmarkEnd w:id="1543"/>
      <w:bookmarkEnd w:id="1544"/>
      <w:bookmarkEnd w:id="1545"/>
      <w:bookmarkEnd w:id="1546"/>
      <w:bookmarkEnd w:id="1547"/>
      <w:bookmarkEnd w:id="1548"/>
      <w:r w:rsidRPr="005F4B66">
        <w:t>Management Meetings</w:t>
      </w:r>
      <w:bookmarkEnd w:id="1549"/>
    </w:p>
    <w:p w14:paraId="3E2A0907" w14:textId="77777777" w:rsidR="009D2215" w:rsidRPr="005F4B66" w:rsidRDefault="009D2215" w:rsidP="007B48F4">
      <w:pPr>
        <w:pStyle w:val="Heading3Text"/>
        <w:ind w:left="1427"/>
      </w:pPr>
      <w:r w:rsidRPr="005F4B66">
        <w:t xml:space="preserve">Safety must be included in all management meetings and shall be the first item on the agenda to ensure it is given the </w:t>
      </w:r>
      <w:r w:rsidR="00AB5976" w:rsidRPr="005F4B66">
        <w:t>necessary</w:t>
      </w:r>
      <w:r w:rsidRPr="005F4B66">
        <w:t xml:space="preserve"> attention.</w:t>
      </w:r>
    </w:p>
    <w:p w14:paraId="3E2A0908" w14:textId="35293A78" w:rsidR="009D2215" w:rsidRPr="005F4B66" w:rsidRDefault="009D2215" w:rsidP="007B48F4">
      <w:pPr>
        <w:pStyle w:val="Heading3Text"/>
        <w:ind w:firstLine="9"/>
      </w:pPr>
      <w:r w:rsidRPr="005F4B66">
        <w:t xml:space="preserve">Safety topics for </w:t>
      </w:r>
      <w:r w:rsidR="00F10914" w:rsidRPr="005F4B66">
        <w:t>manag</w:t>
      </w:r>
      <w:r w:rsidR="00EF635F" w:rsidRPr="005F4B66">
        <w:t>e</w:t>
      </w:r>
      <w:r w:rsidR="00F10914" w:rsidRPr="005F4B66">
        <w:t xml:space="preserve">ment </w:t>
      </w:r>
      <w:r w:rsidRPr="005F4B66">
        <w:t xml:space="preserve">meeting </w:t>
      </w:r>
      <w:r w:rsidR="00F10914" w:rsidRPr="005F4B66">
        <w:t>c</w:t>
      </w:r>
      <w:r w:rsidRPr="005F4B66">
        <w:t>ould include:</w:t>
      </w:r>
    </w:p>
    <w:p w14:paraId="3E2A0909" w14:textId="77777777" w:rsidR="009D2215" w:rsidRPr="005F4B66" w:rsidRDefault="009D2215" w:rsidP="007B48F4">
      <w:pPr>
        <w:pStyle w:val="Heading3Bulletts"/>
        <w:tabs>
          <w:tab w:val="clear" w:pos="1211"/>
        </w:tabs>
        <w:ind w:left="1800"/>
      </w:pPr>
      <w:r w:rsidRPr="005F4B66">
        <w:t>Project statistics to date</w:t>
      </w:r>
    </w:p>
    <w:p w14:paraId="3E2A090A" w14:textId="3DC74870" w:rsidR="009D2215" w:rsidRPr="005F4B66" w:rsidRDefault="009D2215" w:rsidP="007B48F4">
      <w:pPr>
        <w:pStyle w:val="Heading3Bulletts"/>
        <w:tabs>
          <w:tab w:val="clear" w:pos="1211"/>
        </w:tabs>
        <w:ind w:left="1800"/>
      </w:pPr>
      <w:r w:rsidRPr="005F4B66">
        <w:t xml:space="preserve">Review of </w:t>
      </w:r>
      <w:r w:rsidR="00A6534D" w:rsidRPr="005F4B66">
        <w:t>incidents indicating</w:t>
      </w:r>
      <w:r w:rsidRPr="005F4B66">
        <w:t xml:space="preserve"> any trends</w:t>
      </w:r>
    </w:p>
    <w:p w14:paraId="3E2A090B" w14:textId="77777777" w:rsidR="009D2215" w:rsidRPr="005F4B66" w:rsidRDefault="009D2215" w:rsidP="007B48F4">
      <w:pPr>
        <w:pStyle w:val="Heading3Bulletts"/>
        <w:tabs>
          <w:tab w:val="clear" w:pos="1211"/>
        </w:tabs>
        <w:ind w:left="1800"/>
      </w:pPr>
      <w:r w:rsidRPr="005F4B66">
        <w:t xml:space="preserve">Identification of training needs or any </w:t>
      </w:r>
      <w:r w:rsidR="00405442" w:rsidRPr="005F4B66">
        <w:t>changes to</w:t>
      </w:r>
      <w:r w:rsidRPr="005F4B66">
        <w:t xml:space="preserve"> the Safety and Health Management System</w:t>
      </w:r>
    </w:p>
    <w:p w14:paraId="3E2A090C" w14:textId="77777777" w:rsidR="009D2215" w:rsidRPr="005F4B66" w:rsidRDefault="00B24EDB" w:rsidP="007B48F4">
      <w:pPr>
        <w:pStyle w:val="Heading3Bulletts"/>
        <w:tabs>
          <w:tab w:val="clear" w:pos="1211"/>
        </w:tabs>
        <w:ind w:left="1800"/>
      </w:pPr>
      <w:r w:rsidRPr="005F4B66">
        <w:t>Review of any on</w:t>
      </w:r>
      <w:r w:rsidR="009D2215" w:rsidRPr="005F4B66">
        <w:t>going alternative duties</w:t>
      </w:r>
    </w:p>
    <w:p w14:paraId="3E2A090D" w14:textId="0858B6EF" w:rsidR="009D2215" w:rsidRDefault="009D2215" w:rsidP="007B48F4">
      <w:pPr>
        <w:pStyle w:val="Heading3Bulletts"/>
        <w:tabs>
          <w:tab w:val="clear" w:pos="1211"/>
        </w:tabs>
        <w:ind w:left="1800"/>
      </w:pPr>
      <w:r w:rsidRPr="005F4B66">
        <w:t>Planning of work skills and safety training program</w:t>
      </w:r>
    </w:p>
    <w:p w14:paraId="3E2A090E" w14:textId="77777777" w:rsidR="009D2215" w:rsidRPr="005F4B66" w:rsidRDefault="008D1318" w:rsidP="00724E1B">
      <w:pPr>
        <w:pStyle w:val="Heading2"/>
      </w:pPr>
      <w:bookmarkStart w:id="1550" w:name="_Toc403630067"/>
      <w:bookmarkStart w:id="1551" w:name="_Toc403630767"/>
      <w:bookmarkStart w:id="1552" w:name="_Toc403631547"/>
      <w:bookmarkStart w:id="1553" w:name="_Toc403632450"/>
      <w:bookmarkStart w:id="1554" w:name="_Toc403645498"/>
      <w:bookmarkStart w:id="1555" w:name="_Toc403645946"/>
      <w:bookmarkStart w:id="1556" w:name="_Toc403646735"/>
      <w:bookmarkStart w:id="1557" w:name="_Toc403647508"/>
      <w:bookmarkStart w:id="1558" w:name="_Toc403647956"/>
      <w:bookmarkStart w:id="1559" w:name="_Toc404088124"/>
      <w:bookmarkStart w:id="1560" w:name="_Toc404325726"/>
      <w:bookmarkStart w:id="1561" w:name="_Toc404343812"/>
      <w:bookmarkStart w:id="1562" w:name="_Toc404345925"/>
      <w:bookmarkStart w:id="1563" w:name="_Toc403630068"/>
      <w:bookmarkStart w:id="1564" w:name="_Toc403630768"/>
      <w:bookmarkStart w:id="1565" w:name="_Toc403631548"/>
      <w:bookmarkStart w:id="1566" w:name="_Toc403632451"/>
      <w:bookmarkStart w:id="1567" w:name="_Toc403645499"/>
      <w:bookmarkStart w:id="1568" w:name="_Toc403645947"/>
      <w:bookmarkStart w:id="1569" w:name="_Toc403646736"/>
      <w:bookmarkStart w:id="1570" w:name="_Toc403647509"/>
      <w:bookmarkStart w:id="1571" w:name="_Toc403647957"/>
      <w:bookmarkStart w:id="1572" w:name="_Toc404088125"/>
      <w:bookmarkStart w:id="1573" w:name="_Toc404325727"/>
      <w:bookmarkStart w:id="1574" w:name="_Toc404343813"/>
      <w:bookmarkStart w:id="1575" w:name="_Toc404345926"/>
      <w:bookmarkStart w:id="1576" w:name="_Toc403630069"/>
      <w:bookmarkStart w:id="1577" w:name="_Toc403630769"/>
      <w:bookmarkStart w:id="1578" w:name="_Toc403631549"/>
      <w:bookmarkStart w:id="1579" w:name="_Toc403632452"/>
      <w:bookmarkStart w:id="1580" w:name="_Toc403645500"/>
      <w:bookmarkStart w:id="1581" w:name="_Toc403645948"/>
      <w:bookmarkStart w:id="1582" w:name="_Toc403646737"/>
      <w:bookmarkStart w:id="1583" w:name="_Toc403647510"/>
      <w:bookmarkStart w:id="1584" w:name="_Toc403647958"/>
      <w:bookmarkStart w:id="1585" w:name="_Toc404088126"/>
      <w:bookmarkStart w:id="1586" w:name="_Toc404325728"/>
      <w:bookmarkStart w:id="1587" w:name="_Toc404343814"/>
      <w:bookmarkStart w:id="1588" w:name="_Toc404345927"/>
      <w:bookmarkStart w:id="1589" w:name="_Toc403630070"/>
      <w:bookmarkStart w:id="1590" w:name="_Toc403630770"/>
      <w:bookmarkStart w:id="1591" w:name="_Toc403631550"/>
      <w:bookmarkStart w:id="1592" w:name="_Toc403632453"/>
      <w:bookmarkStart w:id="1593" w:name="_Toc403645501"/>
      <w:bookmarkStart w:id="1594" w:name="_Toc403645949"/>
      <w:bookmarkStart w:id="1595" w:name="_Toc403646738"/>
      <w:bookmarkStart w:id="1596" w:name="_Toc403647511"/>
      <w:bookmarkStart w:id="1597" w:name="_Toc403647959"/>
      <w:bookmarkStart w:id="1598" w:name="_Toc404088127"/>
      <w:bookmarkStart w:id="1599" w:name="_Toc404325729"/>
      <w:bookmarkStart w:id="1600" w:name="_Toc404343815"/>
      <w:bookmarkStart w:id="1601" w:name="_Toc404345928"/>
      <w:bookmarkStart w:id="1602" w:name="_Toc403630071"/>
      <w:bookmarkStart w:id="1603" w:name="_Toc403630771"/>
      <w:bookmarkStart w:id="1604" w:name="_Toc403631551"/>
      <w:bookmarkStart w:id="1605" w:name="_Toc403632454"/>
      <w:bookmarkStart w:id="1606" w:name="_Toc403645502"/>
      <w:bookmarkStart w:id="1607" w:name="_Toc403645950"/>
      <w:bookmarkStart w:id="1608" w:name="_Toc403646739"/>
      <w:bookmarkStart w:id="1609" w:name="_Toc403647512"/>
      <w:bookmarkStart w:id="1610" w:name="_Toc403647960"/>
      <w:bookmarkStart w:id="1611" w:name="_Toc404088128"/>
      <w:bookmarkStart w:id="1612" w:name="_Toc404325730"/>
      <w:bookmarkStart w:id="1613" w:name="_Toc404343816"/>
      <w:bookmarkStart w:id="1614" w:name="_Toc404345929"/>
      <w:bookmarkStart w:id="1615" w:name="_Toc403630072"/>
      <w:bookmarkStart w:id="1616" w:name="_Toc403630772"/>
      <w:bookmarkStart w:id="1617" w:name="_Toc403631552"/>
      <w:bookmarkStart w:id="1618" w:name="_Toc403632455"/>
      <w:bookmarkStart w:id="1619" w:name="_Toc403645503"/>
      <w:bookmarkStart w:id="1620" w:name="_Toc403645951"/>
      <w:bookmarkStart w:id="1621" w:name="_Toc403646740"/>
      <w:bookmarkStart w:id="1622" w:name="_Toc403647513"/>
      <w:bookmarkStart w:id="1623" w:name="_Toc403647961"/>
      <w:bookmarkStart w:id="1624" w:name="_Toc404088129"/>
      <w:bookmarkStart w:id="1625" w:name="_Toc404325731"/>
      <w:bookmarkStart w:id="1626" w:name="_Toc404343817"/>
      <w:bookmarkStart w:id="1627" w:name="_Toc404345930"/>
      <w:bookmarkStart w:id="1628" w:name="_Toc403630073"/>
      <w:bookmarkStart w:id="1629" w:name="_Toc403630773"/>
      <w:bookmarkStart w:id="1630" w:name="_Toc403631553"/>
      <w:bookmarkStart w:id="1631" w:name="_Toc403632456"/>
      <w:bookmarkStart w:id="1632" w:name="_Toc403645504"/>
      <w:bookmarkStart w:id="1633" w:name="_Toc403645952"/>
      <w:bookmarkStart w:id="1634" w:name="_Toc403646741"/>
      <w:bookmarkStart w:id="1635" w:name="_Toc403647514"/>
      <w:bookmarkStart w:id="1636" w:name="_Toc403647962"/>
      <w:bookmarkStart w:id="1637" w:name="_Toc404088130"/>
      <w:bookmarkStart w:id="1638" w:name="_Toc404325732"/>
      <w:bookmarkStart w:id="1639" w:name="_Toc404343818"/>
      <w:bookmarkStart w:id="1640" w:name="_Toc404345931"/>
      <w:bookmarkStart w:id="1641" w:name="_Toc403630074"/>
      <w:bookmarkStart w:id="1642" w:name="_Toc403630774"/>
      <w:bookmarkStart w:id="1643" w:name="_Toc403631554"/>
      <w:bookmarkStart w:id="1644" w:name="_Toc403632457"/>
      <w:bookmarkStart w:id="1645" w:name="_Toc403645505"/>
      <w:bookmarkStart w:id="1646" w:name="_Toc403645953"/>
      <w:bookmarkStart w:id="1647" w:name="_Toc403646742"/>
      <w:bookmarkStart w:id="1648" w:name="_Toc403647515"/>
      <w:bookmarkStart w:id="1649" w:name="_Toc403647963"/>
      <w:bookmarkStart w:id="1650" w:name="_Toc404088131"/>
      <w:bookmarkStart w:id="1651" w:name="_Toc404325733"/>
      <w:bookmarkStart w:id="1652" w:name="_Toc404343819"/>
      <w:bookmarkStart w:id="1653" w:name="_Toc404345932"/>
      <w:bookmarkStart w:id="1654" w:name="_Toc403630075"/>
      <w:bookmarkStart w:id="1655" w:name="_Toc403630775"/>
      <w:bookmarkStart w:id="1656" w:name="_Toc403631555"/>
      <w:bookmarkStart w:id="1657" w:name="_Toc403632458"/>
      <w:bookmarkStart w:id="1658" w:name="_Toc403645506"/>
      <w:bookmarkStart w:id="1659" w:name="_Toc403645954"/>
      <w:bookmarkStart w:id="1660" w:name="_Toc403646743"/>
      <w:bookmarkStart w:id="1661" w:name="_Toc403647516"/>
      <w:bookmarkStart w:id="1662" w:name="_Toc403647964"/>
      <w:bookmarkStart w:id="1663" w:name="_Toc404088132"/>
      <w:bookmarkStart w:id="1664" w:name="_Toc404325734"/>
      <w:bookmarkStart w:id="1665" w:name="_Toc404343820"/>
      <w:bookmarkStart w:id="1666" w:name="_Toc404345933"/>
      <w:bookmarkStart w:id="1667" w:name="_Toc403630076"/>
      <w:bookmarkStart w:id="1668" w:name="_Toc403630776"/>
      <w:bookmarkStart w:id="1669" w:name="_Toc403631556"/>
      <w:bookmarkStart w:id="1670" w:name="_Toc403632459"/>
      <w:bookmarkStart w:id="1671" w:name="_Toc403645507"/>
      <w:bookmarkStart w:id="1672" w:name="_Toc403645955"/>
      <w:bookmarkStart w:id="1673" w:name="_Toc403646744"/>
      <w:bookmarkStart w:id="1674" w:name="_Toc403647517"/>
      <w:bookmarkStart w:id="1675" w:name="_Toc403647965"/>
      <w:bookmarkStart w:id="1676" w:name="_Toc404088133"/>
      <w:bookmarkStart w:id="1677" w:name="_Toc404325735"/>
      <w:bookmarkStart w:id="1678" w:name="_Toc404343821"/>
      <w:bookmarkStart w:id="1679" w:name="_Toc404345934"/>
      <w:bookmarkStart w:id="1680" w:name="_Toc403630077"/>
      <w:bookmarkStart w:id="1681" w:name="_Toc403630777"/>
      <w:bookmarkStart w:id="1682" w:name="_Toc403631557"/>
      <w:bookmarkStart w:id="1683" w:name="_Toc403632460"/>
      <w:bookmarkStart w:id="1684" w:name="_Toc403645508"/>
      <w:bookmarkStart w:id="1685" w:name="_Toc403645956"/>
      <w:bookmarkStart w:id="1686" w:name="_Toc403646745"/>
      <w:bookmarkStart w:id="1687" w:name="_Toc403647518"/>
      <w:bookmarkStart w:id="1688" w:name="_Toc403647966"/>
      <w:bookmarkStart w:id="1689" w:name="_Toc404088134"/>
      <w:bookmarkStart w:id="1690" w:name="_Toc404325736"/>
      <w:bookmarkStart w:id="1691" w:name="_Toc404343822"/>
      <w:bookmarkStart w:id="1692" w:name="_Toc404345935"/>
      <w:bookmarkStart w:id="1693" w:name="_Toc403630078"/>
      <w:bookmarkStart w:id="1694" w:name="_Toc403630778"/>
      <w:bookmarkStart w:id="1695" w:name="_Toc403631558"/>
      <w:bookmarkStart w:id="1696" w:name="_Toc403632461"/>
      <w:bookmarkStart w:id="1697" w:name="_Toc403645509"/>
      <w:bookmarkStart w:id="1698" w:name="_Toc403645957"/>
      <w:bookmarkStart w:id="1699" w:name="_Toc403646746"/>
      <w:bookmarkStart w:id="1700" w:name="_Toc403647519"/>
      <w:bookmarkStart w:id="1701" w:name="_Toc403647967"/>
      <w:bookmarkStart w:id="1702" w:name="_Toc404088135"/>
      <w:bookmarkStart w:id="1703" w:name="_Toc404325737"/>
      <w:bookmarkStart w:id="1704" w:name="_Toc404343823"/>
      <w:bookmarkStart w:id="1705" w:name="_Toc404345936"/>
      <w:bookmarkStart w:id="1706" w:name="_Toc403630079"/>
      <w:bookmarkStart w:id="1707" w:name="_Toc403630779"/>
      <w:bookmarkStart w:id="1708" w:name="_Toc403631559"/>
      <w:bookmarkStart w:id="1709" w:name="_Toc403632462"/>
      <w:bookmarkStart w:id="1710" w:name="_Toc403645510"/>
      <w:bookmarkStart w:id="1711" w:name="_Toc403645958"/>
      <w:bookmarkStart w:id="1712" w:name="_Toc403646747"/>
      <w:bookmarkStart w:id="1713" w:name="_Toc403647520"/>
      <w:bookmarkStart w:id="1714" w:name="_Toc403647968"/>
      <w:bookmarkStart w:id="1715" w:name="_Toc404088136"/>
      <w:bookmarkStart w:id="1716" w:name="_Toc404325738"/>
      <w:bookmarkStart w:id="1717" w:name="_Toc404343824"/>
      <w:bookmarkStart w:id="1718" w:name="_Toc404345937"/>
      <w:bookmarkStart w:id="1719" w:name="_Toc403630080"/>
      <w:bookmarkStart w:id="1720" w:name="_Toc403630780"/>
      <w:bookmarkStart w:id="1721" w:name="_Toc403631560"/>
      <w:bookmarkStart w:id="1722" w:name="_Toc403632463"/>
      <w:bookmarkStart w:id="1723" w:name="_Toc403645511"/>
      <w:bookmarkStart w:id="1724" w:name="_Toc403645959"/>
      <w:bookmarkStart w:id="1725" w:name="_Toc403646748"/>
      <w:bookmarkStart w:id="1726" w:name="_Toc403647521"/>
      <w:bookmarkStart w:id="1727" w:name="_Toc403647969"/>
      <w:bookmarkStart w:id="1728" w:name="_Toc404088137"/>
      <w:bookmarkStart w:id="1729" w:name="_Toc404325739"/>
      <w:bookmarkStart w:id="1730" w:name="_Toc404343825"/>
      <w:bookmarkStart w:id="1731" w:name="_Toc404345938"/>
      <w:bookmarkStart w:id="1732" w:name="_Toc403630081"/>
      <w:bookmarkStart w:id="1733" w:name="_Toc403630781"/>
      <w:bookmarkStart w:id="1734" w:name="_Toc403631561"/>
      <w:bookmarkStart w:id="1735" w:name="_Toc403632464"/>
      <w:bookmarkStart w:id="1736" w:name="_Toc403645512"/>
      <w:bookmarkStart w:id="1737" w:name="_Toc403645960"/>
      <w:bookmarkStart w:id="1738" w:name="_Toc403646749"/>
      <w:bookmarkStart w:id="1739" w:name="_Toc403647522"/>
      <w:bookmarkStart w:id="1740" w:name="_Toc403647970"/>
      <w:bookmarkStart w:id="1741" w:name="_Toc404088138"/>
      <w:bookmarkStart w:id="1742" w:name="_Toc404325740"/>
      <w:bookmarkStart w:id="1743" w:name="_Toc404343826"/>
      <w:bookmarkStart w:id="1744" w:name="_Toc404345939"/>
      <w:bookmarkStart w:id="1745" w:name="_Toc403630082"/>
      <w:bookmarkStart w:id="1746" w:name="_Toc403630782"/>
      <w:bookmarkStart w:id="1747" w:name="_Toc403631562"/>
      <w:bookmarkStart w:id="1748" w:name="_Toc403632465"/>
      <w:bookmarkStart w:id="1749" w:name="_Toc403645513"/>
      <w:bookmarkStart w:id="1750" w:name="_Toc403645961"/>
      <w:bookmarkStart w:id="1751" w:name="_Toc403646750"/>
      <w:bookmarkStart w:id="1752" w:name="_Toc403647523"/>
      <w:bookmarkStart w:id="1753" w:name="_Toc403647971"/>
      <w:bookmarkStart w:id="1754" w:name="_Toc404088139"/>
      <w:bookmarkStart w:id="1755" w:name="_Toc404325741"/>
      <w:bookmarkStart w:id="1756" w:name="_Toc404343827"/>
      <w:bookmarkStart w:id="1757" w:name="_Toc404345940"/>
      <w:bookmarkStart w:id="1758" w:name="_Toc403630083"/>
      <w:bookmarkStart w:id="1759" w:name="_Toc403630783"/>
      <w:bookmarkStart w:id="1760" w:name="_Toc403631563"/>
      <w:bookmarkStart w:id="1761" w:name="_Toc403632466"/>
      <w:bookmarkStart w:id="1762" w:name="_Toc403645514"/>
      <w:bookmarkStart w:id="1763" w:name="_Toc403645962"/>
      <w:bookmarkStart w:id="1764" w:name="_Toc403646751"/>
      <w:bookmarkStart w:id="1765" w:name="_Toc403647524"/>
      <w:bookmarkStart w:id="1766" w:name="_Toc403647972"/>
      <w:bookmarkStart w:id="1767" w:name="_Toc404088140"/>
      <w:bookmarkStart w:id="1768" w:name="_Toc404325742"/>
      <w:bookmarkStart w:id="1769" w:name="_Toc404343828"/>
      <w:bookmarkStart w:id="1770" w:name="_Toc404345941"/>
      <w:bookmarkStart w:id="1771" w:name="_Toc403630084"/>
      <w:bookmarkStart w:id="1772" w:name="_Toc403630784"/>
      <w:bookmarkStart w:id="1773" w:name="_Toc403631564"/>
      <w:bookmarkStart w:id="1774" w:name="_Toc403632467"/>
      <w:bookmarkStart w:id="1775" w:name="_Toc403645515"/>
      <w:bookmarkStart w:id="1776" w:name="_Toc403645963"/>
      <w:bookmarkStart w:id="1777" w:name="_Toc403646752"/>
      <w:bookmarkStart w:id="1778" w:name="_Toc403647525"/>
      <w:bookmarkStart w:id="1779" w:name="_Toc403647973"/>
      <w:bookmarkStart w:id="1780" w:name="_Toc404088141"/>
      <w:bookmarkStart w:id="1781" w:name="_Toc404325743"/>
      <w:bookmarkStart w:id="1782" w:name="_Toc404343829"/>
      <w:bookmarkStart w:id="1783" w:name="_Toc404345942"/>
      <w:bookmarkStart w:id="1784" w:name="_Toc403630085"/>
      <w:bookmarkStart w:id="1785" w:name="_Toc403630785"/>
      <w:bookmarkStart w:id="1786" w:name="_Toc403631565"/>
      <w:bookmarkStart w:id="1787" w:name="_Toc403632468"/>
      <w:bookmarkStart w:id="1788" w:name="_Toc403645516"/>
      <w:bookmarkStart w:id="1789" w:name="_Toc403645964"/>
      <w:bookmarkStart w:id="1790" w:name="_Toc403646753"/>
      <w:bookmarkStart w:id="1791" w:name="_Toc403647526"/>
      <w:bookmarkStart w:id="1792" w:name="_Toc403647974"/>
      <w:bookmarkStart w:id="1793" w:name="_Toc404088142"/>
      <w:bookmarkStart w:id="1794" w:name="_Toc404325744"/>
      <w:bookmarkStart w:id="1795" w:name="_Toc404343830"/>
      <w:bookmarkStart w:id="1796" w:name="_Toc404345943"/>
      <w:bookmarkStart w:id="1797" w:name="_Toc227062775"/>
      <w:bookmarkEnd w:id="1550"/>
      <w:bookmarkEnd w:id="1551"/>
      <w:bookmarkEnd w:id="1552"/>
      <w:bookmarkEnd w:id="1553"/>
      <w:bookmarkEnd w:id="1554"/>
      <w:bookmarkEnd w:id="1555"/>
      <w:bookmarkEnd w:id="1556"/>
      <w:bookmarkEnd w:id="1557"/>
      <w:bookmarkEnd w:id="1558"/>
      <w:bookmarkEnd w:id="1559"/>
      <w:bookmarkEnd w:id="1560"/>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bookmarkEnd w:id="1579"/>
      <w:bookmarkEnd w:id="1580"/>
      <w:bookmarkEnd w:id="1581"/>
      <w:bookmarkEnd w:id="1582"/>
      <w:bookmarkEnd w:id="1583"/>
      <w:bookmarkEnd w:id="1584"/>
      <w:bookmarkEnd w:id="1585"/>
      <w:bookmarkEnd w:id="1586"/>
      <w:bookmarkEnd w:id="1587"/>
      <w:bookmarkEnd w:id="1588"/>
      <w:bookmarkEnd w:id="1589"/>
      <w:bookmarkEnd w:id="1590"/>
      <w:bookmarkEnd w:id="1591"/>
      <w:bookmarkEnd w:id="1592"/>
      <w:bookmarkEnd w:id="1593"/>
      <w:bookmarkEnd w:id="1594"/>
      <w:bookmarkEnd w:id="1595"/>
      <w:bookmarkEnd w:id="1596"/>
      <w:bookmarkEnd w:id="1597"/>
      <w:bookmarkEnd w:id="1598"/>
      <w:bookmarkEnd w:id="1599"/>
      <w:bookmarkEnd w:id="1600"/>
      <w:bookmarkEnd w:id="1601"/>
      <w:bookmarkEnd w:id="1602"/>
      <w:bookmarkEnd w:id="1603"/>
      <w:bookmarkEnd w:id="1604"/>
      <w:bookmarkEnd w:id="1605"/>
      <w:bookmarkEnd w:id="1606"/>
      <w:bookmarkEnd w:id="1607"/>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bookmarkEnd w:id="1631"/>
      <w:bookmarkEnd w:id="1632"/>
      <w:bookmarkEnd w:id="1633"/>
      <w:bookmarkEnd w:id="1634"/>
      <w:bookmarkEnd w:id="1635"/>
      <w:bookmarkEnd w:id="1636"/>
      <w:bookmarkEnd w:id="1637"/>
      <w:bookmarkEnd w:id="1638"/>
      <w:bookmarkEnd w:id="1639"/>
      <w:bookmarkEnd w:id="1640"/>
      <w:bookmarkEnd w:id="1641"/>
      <w:bookmarkEnd w:id="1642"/>
      <w:bookmarkEnd w:id="1643"/>
      <w:bookmarkEnd w:id="1644"/>
      <w:bookmarkEnd w:id="1645"/>
      <w:bookmarkEnd w:id="1646"/>
      <w:bookmarkEnd w:id="1647"/>
      <w:bookmarkEnd w:id="1648"/>
      <w:bookmarkEnd w:id="1649"/>
      <w:bookmarkEnd w:id="1650"/>
      <w:bookmarkEnd w:id="1651"/>
      <w:bookmarkEnd w:id="1652"/>
      <w:bookmarkEnd w:id="1653"/>
      <w:bookmarkEnd w:id="1654"/>
      <w:bookmarkEnd w:id="1655"/>
      <w:bookmarkEnd w:id="1656"/>
      <w:bookmarkEnd w:id="1657"/>
      <w:bookmarkEnd w:id="1658"/>
      <w:bookmarkEnd w:id="1659"/>
      <w:bookmarkEnd w:id="1660"/>
      <w:bookmarkEnd w:id="1661"/>
      <w:bookmarkEnd w:id="1662"/>
      <w:bookmarkEnd w:id="1663"/>
      <w:bookmarkEnd w:id="1664"/>
      <w:bookmarkEnd w:id="1665"/>
      <w:bookmarkEnd w:id="1666"/>
      <w:bookmarkEnd w:id="1667"/>
      <w:bookmarkEnd w:id="1668"/>
      <w:bookmarkEnd w:id="1669"/>
      <w:bookmarkEnd w:id="1670"/>
      <w:bookmarkEnd w:id="1671"/>
      <w:bookmarkEnd w:id="1672"/>
      <w:bookmarkEnd w:id="1673"/>
      <w:bookmarkEnd w:id="1674"/>
      <w:bookmarkEnd w:id="1675"/>
      <w:bookmarkEnd w:id="1676"/>
      <w:bookmarkEnd w:id="1677"/>
      <w:bookmarkEnd w:id="1678"/>
      <w:bookmarkEnd w:id="1679"/>
      <w:bookmarkEnd w:id="1680"/>
      <w:bookmarkEnd w:id="1681"/>
      <w:bookmarkEnd w:id="1682"/>
      <w:bookmarkEnd w:id="1683"/>
      <w:bookmarkEnd w:id="1684"/>
      <w:bookmarkEnd w:id="1685"/>
      <w:bookmarkEnd w:id="1686"/>
      <w:bookmarkEnd w:id="1687"/>
      <w:bookmarkEnd w:id="1688"/>
      <w:bookmarkEnd w:id="1689"/>
      <w:bookmarkEnd w:id="1690"/>
      <w:bookmarkEnd w:id="1691"/>
      <w:bookmarkEnd w:id="1692"/>
      <w:bookmarkEnd w:id="1693"/>
      <w:bookmarkEnd w:id="1694"/>
      <w:bookmarkEnd w:id="1695"/>
      <w:bookmarkEnd w:id="1696"/>
      <w:bookmarkEnd w:id="1697"/>
      <w:bookmarkEnd w:id="1698"/>
      <w:bookmarkEnd w:id="1699"/>
      <w:bookmarkEnd w:id="1700"/>
      <w:bookmarkEnd w:id="1701"/>
      <w:bookmarkEnd w:id="1702"/>
      <w:bookmarkEnd w:id="1703"/>
      <w:bookmarkEnd w:id="1704"/>
      <w:bookmarkEnd w:id="1705"/>
      <w:bookmarkEnd w:id="1706"/>
      <w:bookmarkEnd w:id="1707"/>
      <w:bookmarkEnd w:id="1708"/>
      <w:bookmarkEnd w:id="1709"/>
      <w:bookmarkEnd w:id="1710"/>
      <w:bookmarkEnd w:id="1711"/>
      <w:bookmarkEnd w:id="1712"/>
      <w:bookmarkEnd w:id="1713"/>
      <w:bookmarkEnd w:id="1714"/>
      <w:bookmarkEnd w:id="1715"/>
      <w:bookmarkEnd w:id="1716"/>
      <w:bookmarkEnd w:id="1717"/>
      <w:bookmarkEnd w:id="1718"/>
      <w:bookmarkEnd w:id="1719"/>
      <w:bookmarkEnd w:id="1720"/>
      <w:bookmarkEnd w:id="1721"/>
      <w:bookmarkEnd w:id="1722"/>
      <w:bookmarkEnd w:id="1723"/>
      <w:bookmarkEnd w:id="1724"/>
      <w:bookmarkEnd w:id="1725"/>
      <w:bookmarkEnd w:id="1726"/>
      <w:bookmarkEnd w:id="1727"/>
      <w:bookmarkEnd w:id="1728"/>
      <w:bookmarkEnd w:id="1729"/>
      <w:bookmarkEnd w:id="1730"/>
      <w:bookmarkEnd w:id="1731"/>
      <w:bookmarkEnd w:id="1732"/>
      <w:bookmarkEnd w:id="1733"/>
      <w:bookmarkEnd w:id="1734"/>
      <w:bookmarkEnd w:id="1735"/>
      <w:bookmarkEnd w:id="1736"/>
      <w:bookmarkEnd w:id="1737"/>
      <w:bookmarkEnd w:id="1738"/>
      <w:bookmarkEnd w:id="1739"/>
      <w:bookmarkEnd w:id="1740"/>
      <w:bookmarkEnd w:id="1741"/>
      <w:bookmarkEnd w:id="1742"/>
      <w:bookmarkEnd w:id="1743"/>
      <w:bookmarkEnd w:id="1744"/>
      <w:bookmarkEnd w:id="1745"/>
      <w:bookmarkEnd w:id="1746"/>
      <w:bookmarkEnd w:id="1747"/>
      <w:bookmarkEnd w:id="1748"/>
      <w:bookmarkEnd w:id="1749"/>
      <w:bookmarkEnd w:id="1750"/>
      <w:bookmarkEnd w:id="1751"/>
      <w:bookmarkEnd w:id="1752"/>
      <w:bookmarkEnd w:id="1753"/>
      <w:bookmarkEnd w:id="1754"/>
      <w:bookmarkEnd w:id="1755"/>
      <w:bookmarkEnd w:id="1756"/>
      <w:bookmarkEnd w:id="1757"/>
      <w:bookmarkEnd w:id="1758"/>
      <w:bookmarkEnd w:id="1759"/>
      <w:bookmarkEnd w:id="1760"/>
      <w:bookmarkEnd w:id="1761"/>
      <w:bookmarkEnd w:id="1762"/>
      <w:bookmarkEnd w:id="1763"/>
      <w:bookmarkEnd w:id="1764"/>
      <w:bookmarkEnd w:id="1765"/>
      <w:bookmarkEnd w:id="1766"/>
      <w:bookmarkEnd w:id="1767"/>
      <w:bookmarkEnd w:id="1768"/>
      <w:bookmarkEnd w:id="1769"/>
      <w:bookmarkEnd w:id="1770"/>
      <w:bookmarkEnd w:id="1771"/>
      <w:bookmarkEnd w:id="1772"/>
      <w:bookmarkEnd w:id="1773"/>
      <w:bookmarkEnd w:id="1774"/>
      <w:bookmarkEnd w:id="1775"/>
      <w:bookmarkEnd w:id="1776"/>
      <w:bookmarkEnd w:id="1777"/>
      <w:bookmarkEnd w:id="1778"/>
      <w:bookmarkEnd w:id="1779"/>
      <w:bookmarkEnd w:id="1780"/>
      <w:bookmarkEnd w:id="1781"/>
      <w:bookmarkEnd w:id="1782"/>
      <w:bookmarkEnd w:id="1783"/>
      <w:bookmarkEnd w:id="1784"/>
      <w:bookmarkEnd w:id="1785"/>
      <w:bookmarkEnd w:id="1786"/>
      <w:bookmarkEnd w:id="1787"/>
      <w:bookmarkEnd w:id="1788"/>
      <w:bookmarkEnd w:id="1789"/>
      <w:bookmarkEnd w:id="1790"/>
      <w:bookmarkEnd w:id="1791"/>
      <w:bookmarkEnd w:id="1792"/>
      <w:bookmarkEnd w:id="1793"/>
      <w:bookmarkEnd w:id="1794"/>
      <w:bookmarkEnd w:id="1795"/>
      <w:bookmarkEnd w:id="1796"/>
      <w:r w:rsidRPr="005F4B66">
        <w:lastRenderedPageBreak/>
        <w:t xml:space="preserve">HSE Notice </w:t>
      </w:r>
      <w:r w:rsidR="009D2215" w:rsidRPr="005F4B66">
        <w:t>Boards</w:t>
      </w:r>
      <w:bookmarkEnd w:id="1797"/>
    </w:p>
    <w:p w14:paraId="3E2A090F" w14:textId="0BFB95D5" w:rsidR="009D2215" w:rsidRPr="005F4B66" w:rsidRDefault="00A04866" w:rsidP="007B48F4">
      <w:pPr>
        <w:pStyle w:val="Heading3Text"/>
        <w:ind w:left="1427"/>
      </w:pPr>
      <w:r w:rsidRPr="005F4B66">
        <w:t xml:space="preserve">A </w:t>
      </w:r>
      <w:r w:rsidR="008D1318" w:rsidRPr="005F4B66">
        <w:t xml:space="preserve">Dedicated HSE notice </w:t>
      </w:r>
      <w:r w:rsidR="009D2215" w:rsidRPr="005F4B66">
        <w:t>board</w:t>
      </w:r>
      <w:r w:rsidR="008D1318" w:rsidRPr="005F4B66">
        <w:t>s</w:t>
      </w:r>
      <w:r w:rsidR="009D2215" w:rsidRPr="005F4B66">
        <w:t xml:space="preserve"> will </w:t>
      </w:r>
      <w:proofErr w:type="gramStart"/>
      <w:r w:rsidR="009D2215" w:rsidRPr="005F4B66">
        <w:t xml:space="preserve">be </w:t>
      </w:r>
      <w:r w:rsidR="008D1318" w:rsidRPr="005F4B66">
        <w:t>locat</w:t>
      </w:r>
      <w:r w:rsidRPr="005F4B66">
        <w:t>ed in</w:t>
      </w:r>
      <w:proofErr w:type="gramEnd"/>
      <w:r w:rsidRPr="005F4B66">
        <w:t xml:space="preserve"> the crib room</w:t>
      </w:r>
      <w:r w:rsidR="00EF635F" w:rsidRPr="005F4B66">
        <w:t xml:space="preserve"> </w:t>
      </w:r>
      <w:r w:rsidR="008D1318" w:rsidRPr="005F4B66">
        <w:t>and</w:t>
      </w:r>
      <w:r w:rsidR="009D2215" w:rsidRPr="005F4B66">
        <w:t xml:space="preserve"> include information on:</w:t>
      </w:r>
    </w:p>
    <w:p w14:paraId="3E2A0910" w14:textId="77777777" w:rsidR="009D2215" w:rsidRPr="005F4B66" w:rsidRDefault="009D2215" w:rsidP="007B48F4">
      <w:pPr>
        <w:pStyle w:val="Heading3Bulletts"/>
        <w:tabs>
          <w:tab w:val="clear" w:pos="1211"/>
        </w:tabs>
        <w:ind w:left="1800"/>
      </w:pPr>
      <w:r w:rsidRPr="005F4B66">
        <w:t>Minutes of Meetings</w:t>
      </w:r>
    </w:p>
    <w:p w14:paraId="3E2A0911" w14:textId="77777777" w:rsidR="00BB440E" w:rsidRPr="005F4B66" w:rsidRDefault="00BB440E" w:rsidP="007B48F4">
      <w:pPr>
        <w:pStyle w:val="Heading3Bulletts"/>
        <w:tabs>
          <w:tab w:val="clear" w:pos="1211"/>
        </w:tabs>
        <w:ind w:left="1800"/>
      </w:pPr>
      <w:r w:rsidRPr="005F4B66">
        <w:t xml:space="preserve">HSE Promotional Material </w:t>
      </w:r>
    </w:p>
    <w:p w14:paraId="3E2A0912" w14:textId="77777777" w:rsidR="008D1318" w:rsidRPr="005F4B66" w:rsidRDefault="008D1318" w:rsidP="007B48F4">
      <w:pPr>
        <w:pStyle w:val="Heading3Bulletts"/>
        <w:tabs>
          <w:tab w:val="clear" w:pos="1211"/>
        </w:tabs>
        <w:ind w:left="1800"/>
      </w:pPr>
      <w:r w:rsidRPr="005F4B66">
        <w:t>Emergency Response procedu</w:t>
      </w:r>
      <w:r w:rsidR="00EF635F" w:rsidRPr="005F4B66">
        <w:t>res, contacts and phone numbers</w:t>
      </w:r>
    </w:p>
    <w:p w14:paraId="3E2A0913" w14:textId="77777777" w:rsidR="008D1318" w:rsidRPr="005F4B66" w:rsidRDefault="008D1318" w:rsidP="007B48F4">
      <w:pPr>
        <w:pStyle w:val="Heading3Bulletts"/>
        <w:tabs>
          <w:tab w:val="clear" w:pos="1211"/>
        </w:tabs>
        <w:ind w:left="1800"/>
      </w:pPr>
      <w:r w:rsidRPr="005F4B66">
        <w:t>First Ai</w:t>
      </w:r>
      <w:r w:rsidR="00EF635F" w:rsidRPr="005F4B66">
        <w:t>d personnel and contact details</w:t>
      </w:r>
    </w:p>
    <w:p w14:paraId="3E2A0914" w14:textId="77777777" w:rsidR="008D1318" w:rsidRPr="005F4B66" w:rsidRDefault="008D1318" w:rsidP="007B48F4">
      <w:pPr>
        <w:pStyle w:val="Heading3Bulletts"/>
        <w:tabs>
          <w:tab w:val="clear" w:pos="1211"/>
        </w:tabs>
        <w:ind w:left="1800"/>
      </w:pPr>
      <w:r w:rsidRPr="005F4B66">
        <w:t>Fire Warde</w:t>
      </w:r>
      <w:r w:rsidR="00EF635F" w:rsidRPr="005F4B66">
        <w:t>n personnel and contact details</w:t>
      </w:r>
    </w:p>
    <w:p w14:paraId="3E2A0915" w14:textId="77777777" w:rsidR="008D1318" w:rsidRPr="005F4B66" w:rsidRDefault="008D1318" w:rsidP="007B48F4">
      <w:pPr>
        <w:pStyle w:val="Heading3Bulletts"/>
        <w:tabs>
          <w:tab w:val="clear" w:pos="1211"/>
        </w:tabs>
        <w:ind w:left="1800"/>
      </w:pPr>
      <w:r w:rsidRPr="005F4B66">
        <w:t>Relevant and cu</w:t>
      </w:r>
      <w:r w:rsidR="00EF635F" w:rsidRPr="005F4B66">
        <w:t>rrent HSE alerts and bulletins</w:t>
      </w:r>
    </w:p>
    <w:p w14:paraId="3E2A0916" w14:textId="77777777" w:rsidR="008D1318" w:rsidRPr="005F4B66" w:rsidRDefault="008D1318" w:rsidP="007B48F4">
      <w:pPr>
        <w:pStyle w:val="Heading3Bulletts"/>
        <w:numPr>
          <w:ilvl w:val="0"/>
          <w:numId w:val="0"/>
        </w:numPr>
        <w:ind w:left="1800" w:hanging="360"/>
      </w:pPr>
    </w:p>
    <w:p w14:paraId="3E2A0917" w14:textId="362E5C18" w:rsidR="00023B49" w:rsidRPr="005F4B66" w:rsidRDefault="00A04866" w:rsidP="007B48F4">
      <w:pPr>
        <w:ind w:left="1440"/>
      </w:pPr>
      <w:r w:rsidRPr="005F4B66">
        <w:t xml:space="preserve">Any </w:t>
      </w:r>
      <w:r w:rsidR="00A12C8C" w:rsidRPr="005F4B66">
        <w:t>Safety</w:t>
      </w:r>
      <w:r w:rsidRPr="005F4B66">
        <w:t xml:space="preserve"> related </w:t>
      </w:r>
      <w:r w:rsidR="007A14D7" w:rsidRPr="005F4B66">
        <w:t>Notice</w:t>
      </w:r>
      <w:r w:rsidR="003F783F" w:rsidRPr="005F4B66">
        <w:t xml:space="preserve"> </w:t>
      </w:r>
      <w:r w:rsidR="007A14D7" w:rsidRPr="005F4B66">
        <w:t xml:space="preserve">board should be kept neat, tidy and </w:t>
      </w:r>
      <w:r w:rsidR="00A6534D" w:rsidRPr="005F4B66">
        <w:t>up to date</w:t>
      </w:r>
      <w:r w:rsidR="007A14D7" w:rsidRPr="005F4B66">
        <w:t xml:space="preserve"> to ensure efficient communication of HSE issues and information. </w:t>
      </w:r>
    </w:p>
    <w:p w14:paraId="3E2A091A" w14:textId="77777777" w:rsidR="009D2215" w:rsidRPr="005F4B66" w:rsidRDefault="009D2215" w:rsidP="00724E1B">
      <w:pPr>
        <w:pStyle w:val="Heading2"/>
      </w:pPr>
      <w:bookmarkStart w:id="1798" w:name="_Toc403630087"/>
      <w:bookmarkStart w:id="1799" w:name="_Toc403630787"/>
      <w:bookmarkStart w:id="1800" w:name="_Toc403631567"/>
      <w:bookmarkStart w:id="1801" w:name="_Toc403632470"/>
      <w:bookmarkStart w:id="1802" w:name="_Toc403645518"/>
      <w:bookmarkStart w:id="1803" w:name="_Toc403645966"/>
      <w:bookmarkStart w:id="1804" w:name="_Toc403646755"/>
      <w:bookmarkStart w:id="1805" w:name="_Toc403647528"/>
      <w:bookmarkStart w:id="1806" w:name="_Toc403647976"/>
      <w:bookmarkStart w:id="1807" w:name="_Toc404088144"/>
      <w:bookmarkStart w:id="1808" w:name="_Toc404325746"/>
      <w:bookmarkStart w:id="1809" w:name="_Toc404343832"/>
      <w:bookmarkStart w:id="1810" w:name="_Toc404345945"/>
      <w:bookmarkStart w:id="1811" w:name="_Toc227062776"/>
      <w:bookmarkEnd w:id="1798"/>
      <w:bookmarkEnd w:id="1799"/>
      <w:bookmarkEnd w:id="1800"/>
      <w:bookmarkEnd w:id="1801"/>
      <w:bookmarkEnd w:id="1802"/>
      <w:bookmarkEnd w:id="1803"/>
      <w:bookmarkEnd w:id="1804"/>
      <w:bookmarkEnd w:id="1805"/>
      <w:bookmarkEnd w:id="1806"/>
      <w:bookmarkEnd w:id="1807"/>
      <w:bookmarkEnd w:id="1808"/>
      <w:bookmarkEnd w:id="1809"/>
      <w:bookmarkEnd w:id="1810"/>
      <w:r w:rsidRPr="005F4B66">
        <w:t>Safety Incentives</w:t>
      </w:r>
      <w:bookmarkEnd w:id="1811"/>
    </w:p>
    <w:p w14:paraId="3E2A091B" w14:textId="77777777" w:rsidR="00023B49" w:rsidRPr="005F4B66" w:rsidRDefault="00023B49" w:rsidP="007B48F4">
      <w:pPr>
        <w:pStyle w:val="BodyText2"/>
        <w:spacing w:before="120" w:after="120"/>
        <w:ind w:left="1427"/>
        <w:rPr>
          <w:rFonts w:asciiTheme="minorHAnsi" w:hAnsiTheme="minorHAnsi"/>
          <w:sz w:val="22"/>
          <w:szCs w:val="22"/>
        </w:rPr>
      </w:pPr>
      <w:r w:rsidRPr="005F4B66">
        <w:rPr>
          <w:rFonts w:asciiTheme="minorHAnsi" w:hAnsiTheme="minorHAnsi"/>
          <w:sz w:val="22"/>
          <w:szCs w:val="22"/>
        </w:rPr>
        <w:t>SCEE will implement a reward and recognition program that focuses on the following principles, and all personnel will be encouraged to:</w:t>
      </w:r>
    </w:p>
    <w:p w14:paraId="3E2A091C" w14:textId="77777777" w:rsidR="00023B49" w:rsidRPr="005F4B66" w:rsidRDefault="00023B49" w:rsidP="007B48F4">
      <w:pPr>
        <w:pStyle w:val="Heading3Bulletts"/>
        <w:tabs>
          <w:tab w:val="clear" w:pos="1211"/>
        </w:tabs>
        <w:ind w:left="1800"/>
      </w:pPr>
      <w:r w:rsidRPr="005F4B66">
        <w:t>Actively solve problems</w:t>
      </w:r>
    </w:p>
    <w:p w14:paraId="3E2A091D" w14:textId="77777777" w:rsidR="00023B49" w:rsidRPr="005F4B66" w:rsidRDefault="00023B49" w:rsidP="007B48F4">
      <w:pPr>
        <w:pStyle w:val="Heading3Bulletts"/>
        <w:tabs>
          <w:tab w:val="clear" w:pos="1211"/>
        </w:tabs>
        <w:ind w:left="1800"/>
      </w:pPr>
      <w:r w:rsidRPr="005F4B66">
        <w:t>Provide ideas and suggestions for improvement</w:t>
      </w:r>
    </w:p>
    <w:p w14:paraId="3E2A091E" w14:textId="77777777" w:rsidR="00023B49" w:rsidRPr="005F4B66" w:rsidRDefault="00023B49" w:rsidP="007B48F4">
      <w:pPr>
        <w:pStyle w:val="Heading3Bulletts"/>
        <w:tabs>
          <w:tab w:val="clear" w:pos="1211"/>
        </w:tabs>
        <w:ind w:left="1800"/>
      </w:pPr>
      <w:r w:rsidRPr="005F4B66">
        <w:t>Display positive behaviours and attitude toward HSE, their peers and others when at work and conducting business.</w:t>
      </w:r>
    </w:p>
    <w:p w14:paraId="3E2A091F" w14:textId="77777777" w:rsidR="00023B49" w:rsidRPr="005F4B66" w:rsidRDefault="00023B49" w:rsidP="007B48F4">
      <w:pPr>
        <w:pStyle w:val="BodyText2"/>
        <w:spacing w:before="120"/>
        <w:ind w:left="1440"/>
        <w:rPr>
          <w:rFonts w:asciiTheme="minorHAnsi" w:hAnsiTheme="minorHAnsi" w:cs="ArialMT"/>
          <w:sz w:val="22"/>
          <w:szCs w:val="22"/>
        </w:rPr>
      </w:pPr>
      <w:r w:rsidRPr="005F4B66">
        <w:rPr>
          <w:rFonts w:asciiTheme="minorHAnsi" w:hAnsiTheme="minorHAnsi"/>
          <w:sz w:val="22"/>
          <w:szCs w:val="22"/>
        </w:rPr>
        <w:t>The program will acknowledge achievements by individuals or groups. SCEE will also recognise and reward individual achievers and provide</w:t>
      </w:r>
      <w:r w:rsidRPr="005F4B66">
        <w:rPr>
          <w:rFonts w:asciiTheme="minorHAnsi" w:hAnsiTheme="minorHAnsi" w:cs="ArialMT"/>
          <w:sz w:val="22"/>
          <w:szCs w:val="22"/>
        </w:rPr>
        <w:t xml:space="preserve"> them the opportunity to share their experience with the rest of the workforce.</w:t>
      </w:r>
    </w:p>
    <w:p w14:paraId="3E2A0920" w14:textId="77777777" w:rsidR="00C82605" w:rsidRPr="005F4B66" w:rsidRDefault="00C82605" w:rsidP="007B48F4">
      <w:pPr>
        <w:pStyle w:val="Heading3Text"/>
        <w:spacing w:before="120" w:after="0"/>
        <w:ind w:left="1440"/>
      </w:pPr>
      <w:r w:rsidRPr="005F4B66">
        <w:t>Depending on the projects HSE performance and milestone</w:t>
      </w:r>
      <w:r w:rsidR="00880538" w:rsidRPr="005F4B66">
        <w:t>s</w:t>
      </w:r>
      <w:r w:rsidRPr="005F4B66">
        <w:t xml:space="preserve"> (e.g. Man-hours LTI free) the site may be eligible for a safety award or incentive. This eligibility is based on application and approval from Site and Project management.</w:t>
      </w:r>
    </w:p>
    <w:p w14:paraId="3E2A0921" w14:textId="63B60CC2" w:rsidR="007A14D7" w:rsidRDefault="007A14D7" w:rsidP="007B48F4">
      <w:pPr>
        <w:pStyle w:val="Heading3Reference"/>
        <w:spacing w:before="240"/>
        <w:ind w:firstLine="9"/>
      </w:pPr>
      <w:r w:rsidRPr="005F4B66">
        <w:t>Refer:</w:t>
      </w:r>
      <w:r w:rsidRPr="005F4B66">
        <w:tab/>
      </w:r>
      <w:r w:rsidR="004A62E2" w:rsidRPr="005F4B66">
        <w:t>SCEE-BS-HS-PRO-0007</w:t>
      </w:r>
      <w:r w:rsidRPr="005F4B66">
        <w:t xml:space="preserve"> Safety Reward and Recognition </w:t>
      </w:r>
    </w:p>
    <w:p w14:paraId="3E2A0922" w14:textId="77777777" w:rsidR="009D2215" w:rsidRPr="005F4B66" w:rsidRDefault="003F783F" w:rsidP="00724E1B">
      <w:pPr>
        <w:pStyle w:val="Heading2"/>
      </w:pPr>
      <w:bookmarkStart w:id="1812" w:name="_Toc227062777"/>
      <w:r w:rsidRPr="005F4B66">
        <w:t>HSE Alerts and Information</w:t>
      </w:r>
      <w:bookmarkEnd w:id="1812"/>
    </w:p>
    <w:p w14:paraId="3E2A0923" w14:textId="179B8695" w:rsidR="009D2215" w:rsidRPr="005F4B66" w:rsidRDefault="009D2215" w:rsidP="007B48F4">
      <w:pPr>
        <w:pStyle w:val="Heading3Text"/>
        <w:ind w:left="1427"/>
      </w:pPr>
      <w:r w:rsidRPr="005F4B66">
        <w:t xml:space="preserve">The SCEE Safety Awareness Communication System (SACS) is the primary method by which information affecting </w:t>
      </w:r>
      <w:r w:rsidR="00144202">
        <w:t>worker</w:t>
      </w:r>
      <w:r w:rsidRPr="005F4B66">
        <w:t xml:space="preserve"> safety is disseminated to all </w:t>
      </w:r>
      <w:r w:rsidR="00023B49" w:rsidRPr="005F4B66">
        <w:t xml:space="preserve">SCEE </w:t>
      </w:r>
      <w:r w:rsidR="00144202">
        <w:t>worker</w:t>
      </w:r>
      <w:r w:rsidR="00023B49" w:rsidRPr="005F4B66">
        <w:t>s and work locations</w:t>
      </w:r>
      <w:r w:rsidRPr="005F4B66">
        <w:t>.</w:t>
      </w:r>
    </w:p>
    <w:p w14:paraId="3E2A0924" w14:textId="77777777" w:rsidR="00F97530" w:rsidRPr="005F4B66" w:rsidRDefault="009D2215" w:rsidP="007B48F4">
      <w:pPr>
        <w:pStyle w:val="BodyText2"/>
        <w:spacing w:before="120" w:after="120"/>
        <w:ind w:left="1427"/>
        <w:rPr>
          <w:rFonts w:asciiTheme="minorHAnsi" w:hAnsiTheme="minorHAnsi"/>
          <w:sz w:val="22"/>
          <w:szCs w:val="22"/>
        </w:rPr>
      </w:pPr>
      <w:r w:rsidRPr="005F4B66">
        <w:rPr>
          <w:rFonts w:asciiTheme="minorHAnsi" w:eastAsiaTheme="minorHAnsi" w:hAnsiTheme="minorHAnsi" w:cstheme="minorBidi"/>
          <w:spacing w:val="0"/>
          <w:sz w:val="22"/>
          <w:szCs w:val="22"/>
        </w:rPr>
        <w:t xml:space="preserve">SACS </w:t>
      </w:r>
      <w:r w:rsidR="00C82605" w:rsidRPr="005F4B66">
        <w:rPr>
          <w:rFonts w:asciiTheme="minorHAnsi" w:eastAsiaTheme="minorHAnsi" w:hAnsiTheme="minorHAnsi" w:cstheme="minorBidi"/>
          <w:spacing w:val="0"/>
          <w:sz w:val="22"/>
          <w:szCs w:val="22"/>
        </w:rPr>
        <w:t xml:space="preserve">is </w:t>
      </w:r>
      <w:r w:rsidRPr="005F4B66">
        <w:rPr>
          <w:rFonts w:asciiTheme="minorHAnsi" w:eastAsiaTheme="minorHAnsi" w:hAnsiTheme="minorHAnsi" w:cstheme="minorBidi"/>
          <w:spacing w:val="0"/>
          <w:sz w:val="22"/>
          <w:szCs w:val="22"/>
        </w:rPr>
        <w:t xml:space="preserve">a </w:t>
      </w:r>
      <w:proofErr w:type="gramStart"/>
      <w:r w:rsidRPr="005F4B66">
        <w:rPr>
          <w:rFonts w:asciiTheme="minorHAnsi" w:eastAsiaTheme="minorHAnsi" w:hAnsiTheme="minorHAnsi" w:cstheme="minorBidi"/>
          <w:spacing w:val="0"/>
          <w:sz w:val="22"/>
          <w:szCs w:val="22"/>
        </w:rPr>
        <w:t>three tier</w:t>
      </w:r>
      <w:proofErr w:type="gramEnd"/>
      <w:r w:rsidRPr="005F4B66">
        <w:rPr>
          <w:rFonts w:asciiTheme="minorHAnsi" w:eastAsiaTheme="minorHAnsi" w:hAnsiTheme="minorHAnsi" w:cstheme="minorBidi"/>
          <w:spacing w:val="0"/>
          <w:sz w:val="22"/>
          <w:szCs w:val="22"/>
        </w:rPr>
        <w:t xml:space="preserve"> notification system</w:t>
      </w:r>
      <w:r w:rsidR="003F783F" w:rsidRPr="005F4B66">
        <w:rPr>
          <w:rFonts w:asciiTheme="minorHAnsi" w:eastAsiaTheme="minorHAnsi" w:hAnsiTheme="minorHAnsi" w:cstheme="minorBidi"/>
          <w:spacing w:val="0"/>
          <w:sz w:val="22"/>
          <w:szCs w:val="22"/>
        </w:rPr>
        <w:t>.</w:t>
      </w:r>
      <w:r w:rsidRPr="005F4B66">
        <w:rPr>
          <w:rFonts w:asciiTheme="minorHAnsi" w:eastAsiaTheme="minorHAnsi" w:hAnsiTheme="minorHAnsi" w:cstheme="minorBidi"/>
          <w:spacing w:val="0"/>
          <w:sz w:val="22"/>
          <w:szCs w:val="22"/>
        </w:rPr>
        <w:t xml:space="preserve"> </w:t>
      </w:r>
      <w:r w:rsidR="003F783F" w:rsidRPr="005F4B66">
        <w:rPr>
          <w:rFonts w:asciiTheme="minorHAnsi" w:eastAsiaTheme="minorHAnsi" w:hAnsiTheme="minorHAnsi" w:cstheme="minorBidi"/>
          <w:spacing w:val="0"/>
          <w:sz w:val="22"/>
          <w:szCs w:val="22"/>
        </w:rPr>
        <w:t xml:space="preserve">HSE Alerts </w:t>
      </w:r>
      <w:r w:rsidR="00F97530" w:rsidRPr="005F4B66">
        <w:rPr>
          <w:rFonts w:asciiTheme="minorHAnsi" w:hAnsiTheme="minorHAnsi"/>
          <w:sz w:val="22"/>
          <w:szCs w:val="22"/>
        </w:rPr>
        <w:t>and Bulletins are</w:t>
      </w:r>
      <w:r w:rsidR="003F783F" w:rsidRPr="005F4B66">
        <w:rPr>
          <w:rFonts w:asciiTheme="minorHAnsi" w:eastAsiaTheme="minorHAnsi" w:hAnsiTheme="minorHAnsi" w:cstheme="minorBidi"/>
          <w:spacing w:val="0"/>
          <w:sz w:val="22"/>
          <w:szCs w:val="22"/>
        </w:rPr>
        <w:t xml:space="preserve"> used to communicate and raise awareness regarding any significant HSE issue</w:t>
      </w:r>
      <w:r w:rsidR="00F97530" w:rsidRPr="005F4B66">
        <w:rPr>
          <w:rFonts w:asciiTheme="minorHAnsi" w:hAnsiTheme="minorHAnsi"/>
          <w:sz w:val="22"/>
          <w:szCs w:val="22"/>
        </w:rPr>
        <w:t>s</w:t>
      </w:r>
      <w:r w:rsidR="003F783F" w:rsidRPr="005F4B66">
        <w:rPr>
          <w:rFonts w:asciiTheme="minorHAnsi" w:eastAsiaTheme="minorHAnsi" w:hAnsiTheme="minorHAnsi" w:cstheme="minorBidi"/>
          <w:spacing w:val="0"/>
          <w:sz w:val="22"/>
          <w:szCs w:val="22"/>
        </w:rPr>
        <w:t xml:space="preserve"> which may pose a risk to personnel, plant and equipment, environment or the company. These issues may be identified </w:t>
      </w:r>
      <w:proofErr w:type="gramStart"/>
      <w:r w:rsidR="003F783F" w:rsidRPr="005F4B66">
        <w:rPr>
          <w:rFonts w:asciiTheme="minorHAnsi" w:eastAsiaTheme="minorHAnsi" w:hAnsiTheme="minorHAnsi" w:cstheme="minorBidi"/>
          <w:spacing w:val="0"/>
          <w:sz w:val="22"/>
          <w:szCs w:val="22"/>
        </w:rPr>
        <w:t>as a result of</w:t>
      </w:r>
      <w:proofErr w:type="gramEnd"/>
      <w:r w:rsidR="003F783F" w:rsidRPr="005F4B66">
        <w:rPr>
          <w:rFonts w:asciiTheme="minorHAnsi" w:eastAsiaTheme="minorHAnsi" w:hAnsiTheme="minorHAnsi" w:cstheme="minorBidi"/>
          <w:spacing w:val="0"/>
          <w:sz w:val="22"/>
          <w:szCs w:val="22"/>
        </w:rPr>
        <w:t xml:space="preserve"> incident investigations, hazard analysis, inspections, audits or management system reviews. </w:t>
      </w:r>
    </w:p>
    <w:p w14:paraId="3E2A0925" w14:textId="77777777" w:rsidR="003F783F" w:rsidRPr="005F4B66" w:rsidRDefault="00F97530" w:rsidP="007B48F4">
      <w:pPr>
        <w:pStyle w:val="BodyText2"/>
        <w:spacing w:before="120" w:after="120"/>
        <w:ind w:left="1427"/>
        <w:rPr>
          <w:rFonts w:asciiTheme="minorHAnsi" w:eastAsiaTheme="minorHAnsi" w:hAnsiTheme="minorHAnsi" w:cstheme="minorBidi"/>
          <w:spacing w:val="0"/>
          <w:sz w:val="22"/>
          <w:szCs w:val="22"/>
        </w:rPr>
      </w:pPr>
      <w:r w:rsidRPr="005F4B66">
        <w:rPr>
          <w:rFonts w:asciiTheme="minorHAnsi" w:hAnsiTheme="minorHAnsi"/>
          <w:sz w:val="22"/>
          <w:szCs w:val="22"/>
        </w:rPr>
        <w:t>HSE Newsletters are used to communicate positive HSE events throughout SCEE and to keep personnel informed of other activities of the business relevant from a HSE perspective</w:t>
      </w:r>
    </w:p>
    <w:p w14:paraId="3E2A0926" w14:textId="77777777" w:rsidR="003F783F" w:rsidRPr="005F4B66" w:rsidRDefault="003F783F" w:rsidP="007B48F4">
      <w:pPr>
        <w:pStyle w:val="BodyText2"/>
        <w:spacing w:before="120" w:after="120"/>
        <w:ind w:left="1427"/>
        <w:rPr>
          <w:rFonts w:asciiTheme="minorHAnsi" w:eastAsiaTheme="minorHAnsi" w:hAnsiTheme="minorHAnsi" w:cstheme="minorBidi"/>
          <w:spacing w:val="0"/>
          <w:sz w:val="22"/>
          <w:szCs w:val="22"/>
        </w:rPr>
      </w:pPr>
      <w:r w:rsidRPr="005F4B66">
        <w:rPr>
          <w:rFonts w:asciiTheme="minorHAnsi" w:eastAsiaTheme="minorHAnsi" w:hAnsiTheme="minorHAnsi" w:cstheme="minorBidi"/>
          <w:spacing w:val="0"/>
          <w:sz w:val="22"/>
          <w:szCs w:val="22"/>
        </w:rPr>
        <w:t>All SACS documents will be distributed electronically to all personnel and be posted on site HSE notice boards.</w:t>
      </w:r>
    </w:p>
    <w:p w14:paraId="3E2A0928" w14:textId="158D73A9" w:rsidR="009E6FC6" w:rsidRPr="005F4B66" w:rsidRDefault="009D2215" w:rsidP="005D1DE8">
      <w:pPr>
        <w:pStyle w:val="Heading3Reference"/>
        <w:ind w:left="2160" w:hanging="733"/>
      </w:pPr>
      <w:r w:rsidRPr="005F4B66">
        <w:lastRenderedPageBreak/>
        <w:t>Refer:</w:t>
      </w:r>
      <w:r w:rsidRPr="005F4B66">
        <w:tab/>
      </w:r>
      <w:r w:rsidR="004A62E2" w:rsidRPr="005F4B66">
        <w:t>SCEE-BS-HS-WIN-0010</w:t>
      </w:r>
      <w:r w:rsidRPr="005F4B66">
        <w:t xml:space="preserve"> Safety Awareness Communication System (SACS)</w:t>
      </w:r>
      <w:r w:rsidR="00FC1BE6" w:rsidRPr="005F4B66">
        <w:t xml:space="preserve"> </w:t>
      </w:r>
    </w:p>
    <w:p w14:paraId="3E2A0929" w14:textId="77777777" w:rsidR="009D2215" w:rsidRPr="005F4B66" w:rsidRDefault="00AB5976" w:rsidP="00724E1B">
      <w:pPr>
        <w:pStyle w:val="Heading2"/>
      </w:pPr>
      <w:bookmarkStart w:id="1813" w:name="_Toc227062778"/>
      <w:r w:rsidRPr="005F4B66">
        <w:t>Health and Safety</w:t>
      </w:r>
      <w:r w:rsidR="009D2215" w:rsidRPr="005F4B66">
        <w:t xml:space="preserve"> Issue Resolution</w:t>
      </w:r>
      <w:bookmarkEnd w:id="1813"/>
    </w:p>
    <w:p w14:paraId="3E2A092A" w14:textId="7EC0EF2D" w:rsidR="00AB5976" w:rsidRPr="005F4B66" w:rsidRDefault="00AB5976" w:rsidP="007B48F4">
      <w:pPr>
        <w:spacing w:before="120" w:after="120"/>
        <w:ind w:left="1427"/>
        <w:jc w:val="both"/>
        <w:rPr>
          <w:spacing w:val="-3"/>
        </w:rPr>
      </w:pPr>
      <w:r w:rsidRPr="005F4B66">
        <w:t>W</w:t>
      </w:r>
      <w:r w:rsidR="009D2215" w:rsidRPr="005F4B66">
        <w:t xml:space="preserve">hen an issue relating to workplace </w:t>
      </w:r>
      <w:r w:rsidRPr="005F4B66">
        <w:t xml:space="preserve">health and </w:t>
      </w:r>
      <w:r w:rsidR="00AB5297" w:rsidRPr="005F4B66">
        <w:t>safety arises</w:t>
      </w:r>
      <w:r w:rsidR="009D2215" w:rsidRPr="005F4B66">
        <w:t xml:space="preserve">, management and </w:t>
      </w:r>
      <w:r w:rsidR="00144202">
        <w:t>worker</w:t>
      </w:r>
      <w:r w:rsidR="009D2215" w:rsidRPr="005F4B66">
        <w:t>s must in the first instance attempt to resolve the matter by consultation between them</w:t>
      </w:r>
      <w:r w:rsidR="00F97530" w:rsidRPr="005F4B66">
        <w:t>selves</w:t>
      </w:r>
      <w:r w:rsidR="009D2215" w:rsidRPr="005F4B66">
        <w:t xml:space="preserve">. </w:t>
      </w:r>
      <w:r w:rsidRPr="005F4B66">
        <w:rPr>
          <w:spacing w:val="-3"/>
        </w:rPr>
        <w:t>Where personnel believe that an unsafe or hazardous situation exists, or that planned work constitutes unsafe work practices, the worker has a right and obligation to:</w:t>
      </w:r>
    </w:p>
    <w:p w14:paraId="3E2A092B" w14:textId="77777777" w:rsidR="00AB5976" w:rsidRPr="005F4B66" w:rsidRDefault="00AB5976" w:rsidP="007B48F4">
      <w:pPr>
        <w:numPr>
          <w:ilvl w:val="0"/>
          <w:numId w:val="4"/>
        </w:numPr>
        <w:tabs>
          <w:tab w:val="clear" w:pos="360"/>
        </w:tabs>
        <w:spacing w:after="0" w:line="240" w:lineRule="auto"/>
        <w:ind w:left="1800"/>
        <w:jc w:val="both"/>
      </w:pPr>
      <w:r w:rsidRPr="005F4B66">
        <w:t>Stop work and remove themselves from the perceived hazard or situation.</w:t>
      </w:r>
    </w:p>
    <w:p w14:paraId="3E2A092C" w14:textId="255F8C2F" w:rsidR="00AB5976" w:rsidRPr="005F4B66" w:rsidRDefault="00AB5976" w:rsidP="007B48F4">
      <w:pPr>
        <w:numPr>
          <w:ilvl w:val="0"/>
          <w:numId w:val="4"/>
        </w:numPr>
        <w:tabs>
          <w:tab w:val="clear" w:pos="360"/>
        </w:tabs>
        <w:spacing w:after="0" w:line="240" w:lineRule="auto"/>
        <w:ind w:left="1800"/>
        <w:jc w:val="both"/>
      </w:pPr>
      <w:r w:rsidRPr="005F4B66">
        <w:t xml:space="preserve">Immediately advise other </w:t>
      </w:r>
      <w:r w:rsidR="00144202">
        <w:t>worker</w:t>
      </w:r>
      <w:r w:rsidRPr="005F4B66">
        <w:t xml:space="preserve">s who are in the affected area or directly involved in the work where the hazard or danger exists. </w:t>
      </w:r>
    </w:p>
    <w:p w14:paraId="3E2A092D" w14:textId="77777777" w:rsidR="00AB5976" w:rsidRPr="005F4B66" w:rsidRDefault="00AB5976" w:rsidP="007B48F4">
      <w:pPr>
        <w:numPr>
          <w:ilvl w:val="0"/>
          <w:numId w:val="4"/>
        </w:numPr>
        <w:tabs>
          <w:tab w:val="clear" w:pos="360"/>
        </w:tabs>
        <w:spacing w:after="0" w:line="240" w:lineRule="auto"/>
        <w:ind w:left="1800"/>
        <w:jc w:val="both"/>
      </w:pPr>
      <w:r w:rsidRPr="005F4B66">
        <w:t xml:space="preserve">Immediately notify their </w:t>
      </w:r>
      <w:proofErr w:type="gramStart"/>
      <w:r w:rsidRPr="005F4B66">
        <w:t>Supervisor</w:t>
      </w:r>
      <w:proofErr w:type="gramEnd"/>
      <w:r w:rsidRPr="005F4B66">
        <w:t xml:space="preserve"> of the unsafe or hazardous situation.</w:t>
      </w:r>
    </w:p>
    <w:p w14:paraId="3E2A092E" w14:textId="36FF7818" w:rsidR="00AB5976" w:rsidRPr="005F4B66" w:rsidRDefault="00AB5976" w:rsidP="007B48F4">
      <w:pPr>
        <w:tabs>
          <w:tab w:val="left" w:pos="567"/>
        </w:tabs>
        <w:spacing w:before="120" w:after="120"/>
        <w:ind w:left="1440"/>
        <w:jc w:val="both"/>
      </w:pPr>
      <w:r w:rsidRPr="005F4B66">
        <w:t xml:space="preserve">Most safety and health issues will be resolved between the supervisor and the </w:t>
      </w:r>
      <w:r w:rsidR="00144202">
        <w:t>worker</w:t>
      </w:r>
      <w:r w:rsidRPr="005F4B66">
        <w:t xml:space="preserve"> however, where a satisfactory outcome cannot be reached the HSE issue resolution process will be initiated in accordance with the SCEE Health and Safety Issue Resolution procedures.</w:t>
      </w:r>
    </w:p>
    <w:p w14:paraId="3E2A092F" w14:textId="2F7D6C6E" w:rsidR="009D2215" w:rsidRPr="005F4B66" w:rsidRDefault="009D2215" w:rsidP="007B48F4">
      <w:pPr>
        <w:pStyle w:val="Heading3Text"/>
        <w:ind w:left="1440"/>
      </w:pPr>
      <w:r w:rsidRPr="005F4B66">
        <w:t xml:space="preserve">All managers, supervisors and </w:t>
      </w:r>
      <w:r w:rsidR="00144202">
        <w:t>worker</w:t>
      </w:r>
      <w:r w:rsidRPr="005F4B66">
        <w:t xml:space="preserve">s shall be made aware of the </w:t>
      </w:r>
      <w:r w:rsidR="00AB5976" w:rsidRPr="005F4B66">
        <w:t xml:space="preserve">SCEE </w:t>
      </w:r>
      <w:r w:rsidRPr="005F4B66">
        <w:t xml:space="preserve">consultation and </w:t>
      </w:r>
      <w:r w:rsidR="00AB5976" w:rsidRPr="005F4B66">
        <w:t xml:space="preserve">issue </w:t>
      </w:r>
      <w:r w:rsidRPr="005F4B66">
        <w:t xml:space="preserve">resolution procedures and how they shall be </w:t>
      </w:r>
      <w:r w:rsidR="00F97530" w:rsidRPr="005F4B66">
        <w:t>applied</w:t>
      </w:r>
      <w:r w:rsidR="00AB5976" w:rsidRPr="005F4B66">
        <w:t>.</w:t>
      </w:r>
      <w:r w:rsidRPr="005F4B66">
        <w:t xml:space="preserve"> SCEE Site Management will also comply with Client requirements for Reporting and Resolving Health and Safety Issues</w:t>
      </w:r>
      <w:r w:rsidR="008C49A2" w:rsidRPr="005F4B66">
        <w:t xml:space="preserve">. </w:t>
      </w:r>
      <w:r w:rsidRPr="005F4B66">
        <w:t xml:space="preserve"> </w:t>
      </w:r>
    </w:p>
    <w:p w14:paraId="3E2A0930" w14:textId="77777777" w:rsidR="00813053" w:rsidRPr="005F4B66" w:rsidRDefault="00AB5976" w:rsidP="00AB5976">
      <w:pPr>
        <w:pStyle w:val="Heading3Reference"/>
      </w:pPr>
      <w:r w:rsidRPr="005F4B66">
        <w:t>Refer:</w:t>
      </w:r>
      <w:r w:rsidRPr="005F4B66">
        <w:tab/>
      </w:r>
      <w:r w:rsidR="009415C2" w:rsidRPr="005F4B66">
        <w:t>SCEE-BS-HS-WIN-0012</w:t>
      </w:r>
      <w:r w:rsidRPr="005F4B66">
        <w:t xml:space="preserve"> Health and Safety Issue Resolution </w:t>
      </w:r>
    </w:p>
    <w:p w14:paraId="3E2A0931" w14:textId="3F3FC1AC" w:rsidR="00813053" w:rsidRPr="005F4B66" w:rsidRDefault="00CA43F2" w:rsidP="00724E1B">
      <w:pPr>
        <w:pStyle w:val="Heading2"/>
      </w:pPr>
      <w:bookmarkStart w:id="1814" w:name="_Toc227062779"/>
      <w:r w:rsidRPr="005F4B66">
        <w:t>S</w:t>
      </w:r>
      <w:r w:rsidR="00813053" w:rsidRPr="005F4B66">
        <w:t>ignage</w:t>
      </w:r>
      <w:bookmarkEnd w:id="1814"/>
    </w:p>
    <w:p w14:paraId="3E2A0932" w14:textId="77777777" w:rsidR="00813053" w:rsidRPr="005F4B66" w:rsidRDefault="00A62D58" w:rsidP="007B48F4">
      <w:pPr>
        <w:pStyle w:val="Heading3Text"/>
        <w:ind w:left="1427"/>
      </w:pPr>
      <w:r w:rsidRPr="005F4B66">
        <w:t>The Project Manager and HSE Advisors have the responsibility to determine the relevant HSE signage to be displayed at appropriate visible points across work sites and locations. Signage may be permanent or temporary and shall</w:t>
      </w:r>
      <w:r w:rsidR="00813053" w:rsidRPr="005F4B66">
        <w:t xml:space="preserve"> comply with all site </w:t>
      </w:r>
      <w:r w:rsidRPr="005F4B66">
        <w:t xml:space="preserve">requirements </w:t>
      </w:r>
      <w:r w:rsidR="00813053" w:rsidRPr="005F4B66">
        <w:t xml:space="preserve">and </w:t>
      </w:r>
      <w:r w:rsidRPr="005F4B66">
        <w:t>AS 1319. S</w:t>
      </w:r>
      <w:r w:rsidR="00813053" w:rsidRPr="005F4B66">
        <w:t>igns shall be posted to assist in the prevention of events and help identify hazards.  Signs shall also be posted to indicate the location of safety equipment and devices such as fire extinguishers and first aid kits.</w:t>
      </w:r>
    </w:p>
    <w:p w14:paraId="3E2A0933" w14:textId="7D501149" w:rsidR="009D2215" w:rsidRDefault="00813053" w:rsidP="007B48F4">
      <w:pPr>
        <w:pStyle w:val="Heading3Text"/>
        <w:ind w:left="1427"/>
      </w:pPr>
      <w:r w:rsidRPr="005F4B66">
        <w:t>Signs shall be placed so that they can be readily seen and should be maintained in a clean and readable condition.</w:t>
      </w:r>
      <w:r w:rsidR="00A62D58" w:rsidRPr="005F4B66">
        <w:t xml:space="preserve"> </w:t>
      </w:r>
      <w:r w:rsidR="0098652C" w:rsidRPr="005F4B66">
        <w:t xml:space="preserve"> </w:t>
      </w:r>
    </w:p>
    <w:p w14:paraId="3E2A0937" w14:textId="77777777" w:rsidR="009D2215" w:rsidRPr="005F4B66" w:rsidRDefault="009D2215" w:rsidP="00621EE8">
      <w:pPr>
        <w:pStyle w:val="Heading1"/>
        <w:spacing w:before="360"/>
      </w:pPr>
      <w:bookmarkStart w:id="1815" w:name="_Toc404343837"/>
      <w:bookmarkStart w:id="1816" w:name="_Toc404345950"/>
      <w:bookmarkStart w:id="1817" w:name="_Toc403630092"/>
      <w:bookmarkStart w:id="1818" w:name="_Toc403630792"/>
      <w:bookmarkStart w:id="1819" w:name="_Toc403631572"/>
      <w:bookmarkStart w:id="1820" w:name="_Toc403632475"/>
      <w:bookmarkStart w:id="1821" w:name="_Toc403645523"/>
      <w:bookmarkStart w:id="1822" w:name="_Toc403645971"/>
      <w:bookmarkStart w:id="1823" w:name="_Toc403646760"/>
      <w:bookmarkStart w:id="1824" w:name="_Toc403647533"/>
      <w:bookmarkStart w:id="1825" w:name="_Toc403647981"/>
      <w:bookmarkStart w:id="1826" w:name="_Toc404088149"/>
      <w:bookmarkStart w:id="1827" w:name="_Toc404325751"/>
      <w:bookmarkStart w:id="1828" w:name="_Toc404343838"/>
      <w:bookmarkStart w:id="1829" w:name="_Toc404345951"/>
      <w:bookmarkStart w:id="1830" w:name="_Toc403630093"/>
      <w:bookmarkStart w:id="1831" w:name="_Toc403630793"/>
      <w:bookmarkStart w:id="1832" w:name="_Toc403631573"/>
      <w:bookmarkStart w:id="1833" w:name="_Toc403632476"/>
      <w:bookmarkStart w:id="1834" w:name="_Toc403645524"/>
      <w:bookmarkStart w:id="1835" w:name="_Toc403645972"/>
      <w:bookmarkStart w:id="1836" w:name="_Toc403646761"/>
      <w:bookmarkStart w:id="1837" w:name="_Toc403647534"/>
      <w:bookmarkStart w:id="1838" w:name="_Toc403647982"/>
      <w:bookmarkStart w:id="1839" w:name="_Toc404088150"/>
      <w:bookmarkStart w:id="1840" w:name="_Toc404325752"/>
      <w:bookmarkStart w:id="1841" w:name="_Toc404343839"/>
      <w:bookmarkStart w:id="1842" w:name="_Toc404345952"/>
      <w:bookmarkStart w:id="1843" w:name="_Toc403630094"/>
      <w:bookmarkStart w:id="1844" w:name="_Toc403630794"/>
      <w:bookmarkStart w:id="1845" w:name="_Toc403631574"/>
      <w:bookmarkStart w:id="1846" w:name="_Toc403632477"/>
      <w:bookmarkStart w:id="1847" w:name="_Toc403645525"/>
      <w:bookmarkStart w:id="1848" w:name="_Toc403645973"/>
      <w:bookmarkStart w:id="1849" w:name="_Toc403646762"/>
      <w:bookmarkStart w:id="1850" w:name="_Toc403647535"/>
      <w:bookmarkStart w:id="1851" w:name="_Toc403647983"/>
      <w:bookmarkStart w:id="1852" w:name="_Toc404088151"/>
      <w:bookmarkStart w:id="1853" w:name="_Toc404325753"/>
      <w:bookmarkStart w:id="1854" w:name="_Toc404343840"/>
      <w:bookmarkStart w:id="1855" w:name="_Toc404345953"/>
      <w:bookmarkStart w:id="1856" w:name="_Toc403630095"/>
      <w:bookmarkStart w:id="1857" w:name="_Toc403630795"/>
      <w:bookmarkStart w:id="1858" w:name="_Toc403631575"/>
      <w:bookmarkStart w:id="1859" w:name="_Toc403632478"/>
      <w:bookmarkStart w:id="1860" w:name="_Toc403645526"/>
      <w:bookmarkStart w:id="1861" w:name="_Toc403645974"/>
      <w:bookmarkStart w:id="1862" w:name="_Toc403646763"/>
      <w:bookmarkStart w:id="1863" w:name="_Toc403647536"/>
      <w:bookmarkStart w:id="1864" w:name="_Toc403647984"/>
      <w:bookmarkStart w:id="1865" w:name="_Toc404088152"/>
      <w:bookmarkStart w:id="1866" w:name="_Toc404325754"/>
      <w:bookmarkStart w:id="1867" w:name="_Toc404343841"/>
      <w:bookmarkStart w:id="1868" w:name="_Toc404345954"/>
      <w:bookmarkStart w:id="1869" w:name="_Toc403630096"/>
      <w:bookmarkStart w:id="1870" w:name="_Toc403630796"/>
      <w:bookmarkStart w:id="1871" w:name="_Toc403631576"/>
      <w:bookmarkStart w:id="1872" w:name="_Toc403632479"/>
      <w:bookmarkStart w:id="1873" w:name="_Toc403645527"/>
      <w:bookmarkStart w:id="1874" w:name="_Toc403645975"/>
      <w:bookmarkStart w:id="1875" w:name="_Toc403646764"/>
      <w:bookmarkStart w:id="1876" w:name="_Toc403647537"/>
      <w:bookmarkStart w:id="1877" w:name="_Toc403647985"/>
      <w:bookmarkStart w:id="1878" w:name="_Toc404088153"/>
      <w:bookmarkStart w:id="1879" w:name="_Toc404325755"/>
      <w:bookmarkStart w:id="1880" w:name="_Toc404343842"/>
      <w:bookmarkStart w:id="1881" w:name="_Toc404345955"/>
      <w:bookmarkStart w:id="1882" w:name="_Toc403630097"/>
      <w:bookmarkStart w:id="1883" w:name="_Toc403630797"/>
      <w:bookmarkStart w:id="1884" w:name="_Toc403631577"/>
      <w:bookmarkStart w:id="1885" w:name="_Toc403632480"/>
      <w:bookmarkStart w:id="1886" w:name="_Toc403645528"/>
      <w:bookmarkStart w:id="1887" w:name="_Toc403645976"/>
      <w:bookmarkStart w:id="1888" w:name="_Toc403646765"/>
      <w:bookmarkStart w:id="1889" w:name="_Toc403647538"/>
      <w:bookmarkStart w:id="1890" w:name="_Toc403647986"/>
      <w:bookmarkStart w:id="1891" w:name="_Toc404088154"/>
      <w:bookmarkStart w:id="1892" w:name="_Toc404325756"/>
      <w:bookmarkStart w:id="1893" w:name="_Toc404343843"/>
      <w:bookmarkStart w:id="1894" w:name="_Toc404345956"/>
      <w:bookmarkStart w:id="1895" w:name="_Toc403630098"/>
      <w:bookmarkStart w:id="1896" w:name="_Toc403630798"/>
      <w:bookmarkStart w:id="1897" w:name="_Toc403631578"/>
      <w:bookmarkStart w:id="1898" w:name="_Toc403632481"/>
      <w:bookmarkStart w:id="1899" w:name="_Toc403645529"/>
      <w:bookmarkStart w:id="1900" w:name="_Toc403645977"/>
      <w:bookmarkStart w:id="1901" w:name="_Toc403646766"/>
      <w:bookmarkStart w:id="1902" w:name="_Toc403647539"/>
      <w:bookmarkStart w:id="1903" w:name="_Toc403647987"/>
      <w:bookmarkStart w:id="1904" w:name="_Toc404088155"/>
      <w:bookmarkStart w:id="1905" w:name="_Toc404325757"/>
      <w:bookmarkStart w:id="1906" w:name="_Toc404343844"/>
      <w:bookmarkStart w:id="1907" w:name="_Toc404345957"/>
      <w:bookmarkStart w:id="1908" w:name="_Toc403630099"/>
      <w:bookmarkStart w:id="1909" w:name="_Toc403630799"/>
      <w:bookmarkStart w:id="1910" w:name="_Toc403631579"/>
      <w:bookmarkStart w:id="1911" w:name="_Toc403632482"/>
      <w:bookmarkStart w:id="1912" w:name="_Toc403645530"/>
      <w:bookmarkStart w:id="1913" w:name="_Toc403645978"/>
      <w:bookmarkStart w:id="1914" w:name="_Toc403646767"/>
      <w:bookmarkStart w:id="1915" w:name="_Toc403647540"/>
      <w:bookmarkStart w:id="1916" w:name="_Toc403647988"/>
      <w:bookmarkStart w:id="1917" w:name="_Toc404088156"/>
      <w:bookmarkStart w:id="1918" w:name="_Toc404325758"/>
      <w:bookmarkStart w:id="1919" w:name="_Toc404343845"/>
      <w:bookmarkStart w:id="1920" w:name="_Toc404345958"/>
      <w:bookmarkStart w:id="1921" w:name="_Toc403630100"/>
      <w:bookmarkStart w:id="1922" w:name="_Toc403630800"/>
      <w:bookmarkStart w:id="1923" w:name="_Toc403631580"/>
      <w:bookmarkStart w:id="1924" w:name="_Toc403632483"/>
      <w:bookmarkStart w:id="1925" w:name="_Toc403645531"/>
      <w:bookmarkStart w:id="1926" w:name="_Toc403645979"/>
      <w:bookmarkStart w:id="1927" w:name="_Toc403646768"/>
      <w:bookmarkStart w:id="1928" w:name="_Toc403647541"/>
      <w:bookmarkStart w:id="1929" w:name="_Toc403647989"/>
      <w:bookmarkStart w:id="1930" w:name="_Toc404088157"/>
      <w:bookmarkStart w:id="1931" w:name="_Toc404325759"/>
      <w:bookmarkStart w:id="1932" w:name="_Toc404343846"/>
      <w:bookmarkStart w:id="1933" w:name="_Toc404345959"/>
      <w:bookmarkStart w:id="1934" w:name="_Toc403630101"/>
      <w:bookmarkStart w:id="1935" w:name="_Toc403630801"/>
      <w:bookmarkStart w:id="1936" w:name="_Toc403631581"/>
      <w:bookmarkStart w:id="1937" w:name="_Toc403632484"/>
      <w:bookmarkStart w:id="1938" w:name="_Toc403645532"/>
      <w:bookmarkStart w:id="1939" w:name="_Toc403645980"/>
      <w:bookmarkStart w:id="1940" w:name="_Toc403646769"/>
      <w:bookmarkStart w:id="1941" w:name="_Toc403647542"/>
      <w:bookmarkStart w:id="1942" w:name="_Toc403647990"/>
      <w:bookmarkStart w:id="1943" w:name="_Toc404088158"/>
      <w:bookmarkStart w:id="1944" w:name="_Toc404325760"/>
      <w:bookmarkStart w:id="1945" w:name="_Toc404343847"/>
      <w:bookmarkStart w:id="1946" w:name="_Toc404345960"/>
      <w:bookmarkStart w:id="1947" w:name="_Toc403630103"/>
      <w:bookmarkStart w:id="1948" w:name="_Toc403630803"/>
      <w:bookmarkStart w:id="1949" w:name="_Toc403631583"/>
      <w:bookmarkStart w:id="1950" w:name="_Toc403632486"/>
      <w:bookmarkStart w:id="1951" w:name="_Toc403645534"/>
      <w:bookmarkStart w:id="1952" w:name="_Toc403645982"/>
      <w:bookmarkStart w:id="1953" w:name="_Toc403646771"/>
      <w:bookmarkStart w:id="1954" w:name="_Toc403647544"/>
      <w:bookmarkStart w:id="1955" w:name="_Toc403647992"/>
      <w:bookmarkStart w:id="1956" w:name="_Toc404088160"/>
      <w:bookmarkStart w:id="1957" w:name="_Toc404325762"/>
      <w:bookmarkStart w:id="1958" w:name="_Toc404343849"/>
      <w:bookmarkStart w:id="1959" w:name="_Toc404345962"/>
      <w:bookmarkStart w:id="1960" w:name="_Toc403630104"/>
      <w:bookmarkStart w:id="1961" w:name="_Toc403630804"/>
      <w:bookmarkStart w:id="1962" w:name="_Toc403631584"/>
      <w:bookmarkStart w:id="1963" w:name="_Toc403632487"/>
      <w:bookmarkStart w:id="1964" w:name="_Toc403645535"/>
      <w:bookmarkStart w:id="1965" w:name="_Toc403645983"/>
      <w:bookmarkStart w:id="1966" w:name="_Toc403646772"/>
      <w:bookmarkStart w:id="1967" w:name="_Toc403647545"/>
      <w:bookmarkStart w:id="1968" w:name="_Toc403647993"/>
      <w:bookmarkStart w:id="1969" w:name="_Toc404088161"/>
      <w:bookmarkStart w:id="1970" w:name="_Toc404325763"/>
      <w:bookmarkStart w:id="1971" w:name="_Toc404343850"/>
      <w:bookmarkStart w:id="1972" w:name="_Toc404345963"/>
      <w:bookmarkStart w:id="1973" w:name="_Toc403630105"/>
      <w:bookmarkStart w:id="1974" w:name="_Toc403630805"/>
      <w:bookmarkStart w:id="1975" w:name="_Toc403631585"/>
      <w:bookmarkStart w:id="1976" w:name="_Toc403632488"/>
      <w:bookmarkStart w:id="1977" w:name="_Toc403645536"/>
      <w:bookmarkStart w:id="1978" w:name="_Toc403645984"/>
      <w:bookmarkStart w:id="1979" w:name="_Toc403646773"/>
      <w:bookmarkStart w:id="1980" w:name="_Toc403647546"/>
      <w:bookmarkStart w:id="1981" w:name="_Toc403647994"/>
      <w:bookmarkStart w:id="1982" w:name="_Toc404088162"/>
      <w:bookmarkStart w:id="1983" w:name="_Toc404325764"/>
      <w:bookmarkStart w:id="1984" w:name="_Toc404343851"/>
      <w:bookmarkStart w:id="1985" w:name="_Toc404345964"/>
      <w:bookmarkStart w:id="1986" w:name="_Toc403630106"/>
      <w:bookmarkStart w:id="1987" w:name="_Toc403630806"/>
      <w:bookmarkStart w:id="1988" w:name="_Toc403631586"/>
      <w:bookmarkStart w:id="1989" w:name="_Toc403632489"/>
      <w:bookmarkStart w:id="1990" w:name="_Toc403645537"/>
      <w:bookmarkStart w:id="1991" w:name="_Toc403645985"/>
      <w:bookmarkStart w:id="1992" w:name="_Toc403646774"/>
      <w:bookmarkStart w:id="1993" w:name="_Toc403647547"/>
      <w:bookmarkStart w:id="1994" w:name="_Toc403647995"/>
      <w:bookmarkStart w:id="1995" w:name="_Toc404088163"/>
      <w:bookmarkStart w:id="1996" w:name="_Toc404325765"/>
      <w:bookmarkStart w:id="1997" w:name="_Toc404343852"/>
      <w:bookmarkStart w:id="1998" w:name="_Toc404345965"/>
      <w:bookmarkStart w:id="1999" w:name="_Toc403630107"/>
      <w:bookmarkStart w:id="2000" w:name="_Toc403630807"/>
      <w:bookmarkStart w:id="2001" w:name="_Toc403631587"/>
      <w:bookmarkStart w:id="2002" w:name="_Toc403632490"/>
      <w:bookmarkStart w:id="2003" w:name="_Toc403645538"/>
      <w:bookmarkStart w:id="2004" w:name="_Toc403645986"/>
      <w:bookmarkStart w:id="2005" w:name="_Toc403646775"/>
      <w:bookmarkStart w:id="2006" w:name="_Toc403647548"/>
      <w:bookmarkStart w:id="2007" w:name="_Toc403647996"/>
      <w:bookmarkStart w:id="2008" w:name="_Toc404088164"/>
      <w:bookmarkStart w:id="2009" w:name="_Toc404325766"/>
      <w:bookmarkStart w:id="2010" w:name="_Toc404343853"/>
      <w:bookmarkStart w:id="2011" w:name="_Toc404345966"/>
      <w:bookmarkStart w:id="2012" w:name="_Toc403630108"/>
      <w:bookmarkStart w:id="2013" w:name="_Toc403630808"/>
      <w:bookmarkStart w:id="2014" w:name="_Toc403631588"/>
      <w:bookmarkStart w:id="2015" w:name="_Toc403632491"/>
      <w:bookmarkStart w:id="2016" w:name="_Toc403645539"/>
      <w:bookmarkStart w:id="2017" w:name="_Toc403645987"/>
      <w:bookmarkStart w:id="2018" w:name="_Toc403646776"/>
      <w:bookmarkStart w:id="2019" w:name="_Toc403647549"/>
      <w:bookmarkStart w:id="2020" w:name="_Toc403647997"/>
      <w:bookmarkStart w:id="2021" w:name="_Toc404088165"/>
      <w:bookmarkStart w:id="2022" w:name="_Toc404325767"/>
      <w:bookmarkStart w:id="2023" w:name="_Toc404343854"/>
      <w:bookmarkStart w:id="2024" w:name="_Toc404345967"/>
      <w:bookmarkStart w:id="2025" w:name="_Toc403630109"/>
      <w:bookmarkStart w:id="2026" w:name="_Toc403630809"/>
      <w:bookmarkStart w:id="2027" w:name="_Toc403631589"/>
      <w:bookmarkStart w:id="2028" w:name="_Toc403632492"/>
      <w:bookmarkStart w:id="2029" w:name="_Toc403645540"/>
      <w:bookmarkStart w:id="2030" w:name="_Toc403645988"/>
      <w:bookmarkStart w:id="2031" w:name="_Toc403646777"/>
      <w:bookmarkStart w:id="2032" w:name="_Toc403647550"/>
      <w:bookmarkStart w:id="2033" w:name="_Toc403647998"/>
      <w:bookmarkStart w:id="2034" w:name="_Toc404088166"/>
      <w:bookmarkStart w:id="2035" w:name="_Toc404325768"/>
      <w:bookmarkStart w:id="2036" w:name="_Toc404343855"/>
      <w:bookmarkStart w:id="2037" w:name="_Toc404345968"/>
      <w:bookmarkStart w:id="2038" w:name="_Toc403630110"/>
      <w:bookmarkStart w:id="2039" w:name="_Toc403630810"/>
      <w:bookmarkStart w:id="2040" w:name="_Toc403631590"/>
      <w:bookmarkStart w:id="2041" w:name="_Toc403632493"/>
      <w:bookmarkStart w:id="2042" w:name="_Toc403645541"/>
      <w:bookmarkStart w:id="2043" w:name="_Toc403645989"/>
      <w:bookmarkStart w:id="2044" w:name="_Toc403646778"/>
      <w:bookmarkStart w:id="2045" w:name="_Toc403647551"/>
      <w:bookmarkStart w:id="2046" w:name="_Toc403647999"/>
      <w:bookmarkStart w:id="2047" w:name="_Toc404088167"/>
      <w:bookmarkStart w:id="2048" w:name="_Toc404325769"/>
      <w:bookmarkStart w:id="2049" w:name="_Toc404343856"/>
      <w:bookmarkStart w:id="2050" w:name="_Toc404345969"/>
      <w:bookmarkStart w:id="2051" w:name="_Toc403630111"/>
      <w:bookmarkStart w:id="2052" w:name="_Toc403630811"/>
      <w:bookmarkStart w:id="2053" w:name="_Toc403631591"/>
      <w:bookmarkStart w:id="2054" w:name="_Toc403632494"/>
      <w:bookmarkStart w:id="2055" w:name="_Toc403645542"/>
      <w:bookmarkStart w:id="2056" w:name="_Toc403645990"/>
      <w:bookmarkStart w:id="2057" w:name="_Toc403646779"/>
      <w:bookmarkStart w:id="2058" w:name="_Toc403647552"/>
      <w:bookmarkStart w:id="2059" w:name="_Toc403648000"/>
      <w:bookmarkStart w:id="2060" w:name="_Toc404088168"/>
      <w:bookmarkStart w:id="2061" w:name="_Toc404325770"/>
      <w:bookmarkStart w:id="2062" w:name="_Toc404343857"/>
      <w:bookmarkStart w:id="2063" w:name="_Toc404345970"/>
      <w:bookmarkStart w:id="2064" w:name="_Toc403630112"/>
      <w:bookmarkStart w:id="2065" w:name="_Toc403630812"/>
      <w:bookmarkStart w:id="2066" w:name="_Toc403631592"/>
      <w:bookmarkStart w:id="2067" w:name="_Toc403632495"/>
      <w:bookmarkStart w:id="2068" w:name="_Toc403645543"/>
      <w:bookmarkStart w:id="2069" w:name="_Toc403645991"/>
      <w:bookmarkStart w:id="2070" w:name="_Toc403646780"/>
      <w:bookmarkStart w:id="2071" w:name="_Toc403647553"/>
      <w:bookmarkStart w:id="2072" w:name="_Toc403648001"/>
      <w:bookmarkStart w:id="2073" w:name="_Toc404088169"/>
      <w:bookmarkStart w:id="2074" w:name="_Toc404325771"/>
      <w:bookmarkStart w:id="2075" w:name="_Toc404343858"/>
      <w:bookmarkStart w:id="2076" w:name="_Toc404345971"/>
      <w:bookmarkStart w:id="2077" w:name="_Toc403630113"/>
      <w:bookmarkStart w:id="2078" w:name="_Toc403630813"/>
      <w:bookmarkStart w:id="2079" w:name="_Toc403631593"/>
      <w:bookmarkStart w:id="2080" w:name="_Toc403632496"/>
      <w:bookmarkStart w:id="2081" w:name="_Toc403645544"/>
      <w:bookmarkStart w:id="2082" w:name="_Toc403645992"/>
      <w:bookmarkStart w:id="2083" w:name="_Toc403646781"/>
      <w:bookmarkStart w:id="2084" w:name="_Toc403647554"/>
      <w:bookmarkStart w:id="2085" w:name="_Toc403648002"/>
      <w:bookmarkStart w:id="2086" w:name="_Toc404088170"/>
      <w:bookmarkStart w:id="2087" w:name="_Toc404325772"/>
      <w:bookmarkStart w:id="2088" w:name="_Toc404343859"/>
      <w:bookmarkStart w:id="2089" w:name="_Toc404345972"/>
      <w:bookmarkStart w:id="2090" w:name="_Toc403630114"/>
      <w:bookmarkStart w:id="2091" w:name="_Toc403630814"/>
      <w:bookmarkStart w:id="2092" w:name="_Toc403631594"/>
      <w:bookmarkStart w:id="2093" w:name="_Toc403632497"/>
      <w:bookmarkStart w:id="2094" w:name="_Toc403645545"/>
      <w:bookmarkStart w:id="2095" w:name="_Toc403645993"/>
      <w:bookmarkStart w:id="2096" w:name="_Toc403646782"/>
      <w:bookmarkStart w:id="2097" w:name="_Toc403647555"/>
      <w:bookmarkStart w:id="2098" w:name="_Toc403648003"/>
      <w:bookmarkStart w:id="2099" w:name="_Toc404088171"/>
      <w:bookmarkStart w:id="2100" w:name="_Toc404325773"/>
      <w:bookmarkStart w:id="2101" w:name="_Toc404343860"/>
      <w:bookmarkStart w:id="2102" w:name="_Toc404345973"/>
      <w:bookmarkStart w:id="2103" w:name="_Toc403630115"/>
      <w:bookmarkStart w:id="2104" w:name="_Toc403630815"/>
      <w:bookmarkStart w:id="2105" w:name="_Toc403631595"/>
      <w:bookmarkStart w:id="2106" w:name="_Toc403632498"/>
      <w:bookmarkStart w:id="2107" w:name="_Toc403645546"/>
      <w:bookmarkStart w:id="2108" w:name="_Toc403645994"/>
      <w:bookmarkStart w:id="2109" w:name="_Toc403646783"/>
      <w:bookmarkStart w:id="2110" w:name="_Toc403647556"/>
      <w:bookmarkStart w:id="2111" w:name="_Toc403648004"/>
      <w:bookmarkStart w:id="2112" w:name="_Toc404088172"/>
      <w:bookmarkStart w:id="2113" w:name="_Toc404325774"/>
      <w:bookmarkStart w:id="2114" w:name="_Toc404343861"/>
      <w:bookmarkStart w:id="2115" w:name="_Toc404345974"/>
      <w:bookmarkStart w:id="2116" w:name="_Toc403630116"/>
      <w:bookmarkStart w:id="2117" w:name="_Toc403630816"/>
      <w:bookmarkStart w:id="2118" w:name="_Toc403631596"/>
      <w:bookmarkStart w:id="2119" w:name="_Toc403632499"/>
      <w:bookmarkStart w:id="2120" w:name="_Toc403645547"/>
      <w:bookmarkStart w:id="2121" w:name="_Toc403645995"/>
      <w:bookmarkStart w:id="2122" w:name="_Toc403646784"/>
      <w:bookmarkStart w:id="2123" w:name="_Toc403647557"/>
      <w:bookmarkStart w:id="2124" w:name="_Toc403648005"/>
      <w:bookmarkStart w:id="2125" w:name="_Toc404088173"/>
      <w:bookmarkStart w:id="2126" w:name="_Toc404325775"/>
      <w:bookmarkStart w:id="2127" w:name="_Toc404343862"/>
      <w:bookmarkStart w:id="2128" w:name="_Toc404345975"/>
      <w:bookmarkStart w:id="2129" w:name="_Toc402940725"/>
      <w:bookmarkStart w:id="2130" w:name="_Toc403630117"/>
      <w:bookmarkStart w:id="2131" w:name="_Toc403630817"/>
      <w:bookmarkStart w:id="2132" w:name="_Toc403631597"/>
      <w:bookmarkStart w:id="2133" w:name="_Toc403632500"/>
      <w:bookmarkStart w:id="2134" w:name="_Toc403645548"/>
      <w:bookmarkStart w:id="2135" w:name="_Toc403645996"/>
      <w:bookmarkStart w:id="2136" w:name="_Toc403646785"/>
      <w:bookmarkStart w:id="2137" w:name="_Toc403647558"/>
      <w:bookmarkStart w:id="2138" w:name="_Toc403648006"/>
      <w:bookmarkStart w:id="2139" w:name="_Toc404088174"/>
      <w:bookmarkStart w:id="2140" w:name="_Toc404325776"/>
      <w:bookmarkStart w:id="2141" w:name="_Toc404343863"/>
      <w:bookmarkStart w:id="2142" w:name="_Toc404345976"/>
      <w:bookmarkStart w:id="2143" w:name="_Toc403630118"/>
      <w:bookmarkStart w:id="2144" w:name="_Toc403630818"/>
      <w:bookmarkStart w:id="2145" w:name="_Toc403631598"/>
      <w:bookmarkStart w:id="2146" w:name="_Toc403632501"/>
      <w:bookmarkStart w:id="2147" w:name="_Toc403645549"/>
      <w:bookmarkStart w:id="2148" w:name="_Toc403645997"/>
      <w:bookmarkStart w:id="2149" w:name="_Toc403646786"/>
      <w:bookmarkStart w:id="2150" w:name="_Toc403647559"/>
      <w:bookmarkStart w:id="2151" w:name="_Toc403648007"/>
      <w:bookmarkStart w:id="2152" w:name="_Toc404088175"/>
      <w:bookmarkStart w:id="2153" w:name="_Toc404325777"/>
      <w:bookmarkStart w:id="2154" w:name="_Toc404343864"/>
      <w:bookmarkStart w:id="2155" w:name="_Toc404345977"/>
      <w:bookmarkStart w:id="2156" w:name="_Toc403630119"/>
      <w:bookmarkStart w:id="2157" w:name="_Toc403630819"/>
      <w:bookmarkStart w:id="2158" w:name="_Toc403631599"/>
      <w:bookmarkStart w:id="2159" w:name="_Toc403632502"/>
      <w:bookmarkStart w:id="2160" w:name="_Toc403645550"/>
      <w:bookmarkStart w:id="2161" w:name="_Toc403645998"/>
      <w:bookmarkStart w:id="2162" w:name="_Toc403646787"/>
      <w:bookmarkStart w:id="2163" w:name="_Toc403647560"/>
      <w:bookmarkStart w:id="2164" w:name="_Toc403648008"/>
      <w:bookmarkStart w:id="2165" w:name="_Toc404088176"/>
      <w:bookmarkStart w:id="2166" w:name="_Toc404325778"/>
      <w:bookmarkStart w:id="2167" w:name="_Toc404343865"/>
      <w:bookmarkStart w:id="2168" w:name="_Toc404345978"/>
      <w:bookmarkStart w:id="2169" w:name="_Toc403630120"/>
      <w:bookmarkStart w:id="2170" w:name="_Toc403630820"/>
      <w:bookmarkStart w:id="2171" w:name="_Toc403631600"/>
      <w:bookmarkStart w:id="2172" w:name="_Toc403632503"/>
      <w:bookmarkStart w:id="2173" w:name="_Toc403645551"/>
      <w:bookmarkStart w:id="2174" w:name="_Toc403645999"/>
      <w:bookmarkStart w:id="2175" w:name="_Toc403646788"/>
      <w:bookmarkStart w:id="2176" w:name="_Toc403647561"/>
      <w:bookmarkStart w:id="2177" w:name="_Toc403648009"/>
      <w:bookmarkStart w:id="2178" w:name="_Toc404088177"/>
      <w:bookmarkStart w:id="2179" w:name="_Toc404325779"/>
      <w:bookmarkStart w:id="2180" w:name="_Toc404343866"/>
      <w:bookmarkStart w:id="2181" w:name="_Toc404345979"/>
      <w:bookmarkStart w:id="2182" w:name="_Toc403630121"/>
      <w:bookmarkStart w:id="2183" w:name="_Toc403630821"/>
      <w:bookmarkStart w:id="2184" w:name="_Toc403631601"/>
      <w:bookmarkStart w:id="2185" w:name="_Toc403632504"/>
      <w:bookmarkStart w:id="2186" w:name="_Toc403645552"/>
      <w:bookmarkStart w:id="2187" w:name="_Toc403646000"/>
      <w:bookmarkStart w:id="2188" w:name="_Toc403646789"/>
      <w:bookmarkStart w:id="2189" w:name="_Toc403647562"/>
      <w:bookmarkStart w:id="2190" w:name="_Toc403648010"/>
      <w:bookmarkStart w:id="2191" w:name="_Toc404088178"/>
      <w:bookmarkStart w:id="2192" w:name="_Toc404325780"/>
      <w:bookmarkStart w:id="2193" w:name="_Toc404343867"/>
      <w:bookmarkStart w:id="2194" w:name="_Toc404345980"/>
      <w:bookmarkStart w:id="2195" w:name="_Toc227062780"/>
      <w:bookmarkEnd w:id="1815"/>
      <w:bookmarkEnd w:id="1816"/>
      <w:bookmarkEnd w:id="1817"/>
      <w:bookmarkEnd w:id="1818"/>
      <w:bookmarkEnd w:id="1819"/>
      <w:bookmarkEnd w:id="1820"/>
      <w:bookmarkEnd w:id="1821"/>
      <w:bookmarkEnd w:id="1822"/>
      <w:bookmarkEnd w:id="1823"/>
      <w:bookmarkEnd w:id="1824"/>
      <w:bookmarkEnd w:id="1825"/>
      <w:bookmarkEnd w:id="1826"/>
      <w:bookmarkEnd w:id="1827"/>
      <w:bookmarkEnd w:id="1828"/>
      <w:bookmarkEnd w:id="1829"/>
      <w:bookmarkEnd w:id="1830"/>
      <w:bookmarkEnd w:id="1831"/>
      <w:bookmarkEnd w:id="1832"/>
      <w:bookmarkEnd w:id="1833"/>
      <w:bookmarkEnd w:id="1834"/>
      <w:bookmarkEnd w:id="1835"/>
      <w:bookmarkEnd w:id="1836"/>
      <w:bookmarkEnd w:id="1837"/>
      <w:bookmarkEnd w:id="1838"/>
      <w:bookmarkEnd w:id="1839"/>
      <w:bookmarkEnd w:id="1840"/>
      <w:bookmarkEnd w:id="1841"/>
      <w:bookmarkEnd w:id="1842"/>
      <w:bookmarkEnd w:id="1843"/>
      <w:bookmarkEnd w:id="1844"/>
      <w:bookmarkEnd w:id="1845"/>
      <w:bookmarkEnd w:id="1846"/>
      <w:bookmarkEnd w:id="1847"/>
      <w:bookmarkEnd w:id="1848"/>
      <w:bookmarkEnd w:id="1849"/>
      <w:bookmarkEnd w:id="1850"/>
      <w:bookmarkEnd w:id="1851"/>
      <w:bookmarkEnd w:id="1852"/>
      <w:bookmarkEnd w:id="1853"/>
      <w:bookmarkEnd w:id="1854"/>
      <w:bookmarkEnd w:id="1855"/>
      <w:bookmarkEnd w:id="1856"/>
      <w:bookmarkEnd w:id="1857"/>
      <w:bookmarkEnd w:id="1858"/>
      <w:bookmarkEnd w:id="1859"/>
      <w:bookmarkEnd w:id="1860"/>
      <w:bookmarkEnd w:id="1861"/>
      <w:bookmarkEnd w:id="1862"/>
      <w:bookmarkEnd w:id="1863"/>
      <w:bookmarkEnd w:id="1864"/>
      <w:bookmarkEnd w:id="1865"/>
      <w:bookmarkEnd w:id="1866"/>
      <w:bookmarkEnd w:id="1867"/>
      <w:bookmarkEnd w:id="1868"/>
      <w:bookmarkEnd w:id="1869"/>
      <w:bookmarkEnd w:id="1870"/>
      <w:bookmarkEnd w:id="1871"/>
      <w:bookmarkEnd w:id="1872"/>
      <w:bookmarkEnd w:id="1873"/>
      <w:bookmarkEnd w:id="1874"/>
      <w:bookmarkEnd w:id="1875"/>
      <w:bookmarkEnd w:id="1876"/>
      <w:bookmarkEnd w:id="1877"/>
      <w:bookmarkEnd w:id="1878"/>
      <w:bookmarkEnd w:id="1879"/>
      <w:bookmarkEnd w:id="1880"/>
      <w:bookmarkEnd w:id="1881"/>
      <w:bookmarkEnd w:id="1882"/>
      <w:bookmarkEnd w:id="1883"/>
      <w:bookmarkEnd w:id="1884"/>
      <w:bookmarkEnd w:id="1885"/>
      <w:bookmarkEnd w:id="1886"/>
      <w:bookmarkEnd w:id="1887"/>
      <w:bookmarkEnd w:id="1888"/>
      <w:bookmarkEnd w:id="1889"/>
      <w:bookmarkEnd w:id="1890"/>
      <w:bookmarkEnd w:id="1891"/>
      <w:bookmarkEnd w:id="1892"/>
      <w:bookmarkEnd w:id="1893"/>
      <w:bookmarkEnd w:id="1894"/>
      <w:bookmarkEnd w:id="1895"/>
      <w:bookmarkEnd w:id="1896"/>
      <w:bookmarkEnd w:id="1897"/>
      <w:bookmarkEnd w:id="1898"/>
      <w:bookmarkEnd w:id="1899"/>
      <w:bookmarkEnd w:id="1900"/>
      <w:bookmarkEnd w:id="1901"/>
      <w:bookmarkEnd w:id="1902"/>
      <w:bookmarkEnd w:id="1903"/>
      <w:bookmarkEnd w:id="1904"/>
      <w:bookmarkEnd w:id="1905"/>
      <w:bookmarkEnd w:id="1906"/>
      <w:bookmarkEnd w:id="1907"/>
      <w:bookmarkEnd w:id="1908"/>
      <w:bookmarkEnd w:id="1909"/>
      <w:bookmarkEnd w:id="1910"/>
      <w:bookmarkEnd w:id="1911"/>
      <w:bookmarkEnd w:id="1912"/>
      <w:bookmarkEnd w:id="1913"/>
      <w:bookmarkEnd w:id="1914"/>
      <w:bookmarkEnd w:id="1915"/>
      <w:bookmarkEnd w:id="1916"/>
      <w:bookmarkEnd w:id="1917"/>
      <w:bookmarkEnd w:id="1918"/>
      <w:bookmarkEnd w:id="1919"/>
      <w:bookmarkEnd w:id="1920"/>
      <w:bookmarkEnd w:id="1921"/>
      <w:bookmarkEnd w:id="1922"/>
      <w:bookmarkEnd w:id="1923"/>
      <w:bookmarkEnd w:id="1924"/>
      <w:bookmarkEnd w:id="1925"/>
      <w:bookmarkEnd w:id="1926"/>
      <w:bookmarkEnd w:id="1927"/>
      <w:bookmarkEnd w:id="1928"/>
      <w:bookmarkEnd w:id="1929"/>
      <w:bookmarkEnd w:id="1930"/>
      <w:bookmarkEnd w:id="1931"/>
      <w:bookmarkEnd w:id="1932"/>
      <w:bookmarkEnd w:id="1933"/>
      <w:bookmarkEnd w:id="1934"/>
      <w:bookmarkEnd w:id="1935"/>
      <w:bookmarkEnd w:id="1936"/>
      <w:bookmarkEnd w:id="1937"/>
      <w:bookmarkEnd w:id="1938"/>
      <w:bookmarkEnd w:id="1939"/>
      <w:bookmarkEnd w:id="1940"/>
      <w:bookmarkEnd w:id="1941"/>
      <w:bookmarkEnd w:id="1942"/>
      <w:bookmarkEnd w:id="1943"/>
      <w:bookmarkEnd w:id="1944"/>
      <w:bookmarkEnd w:id="1945"/>
      <w:bookmarkEnd w:id="1946"/>
      <w:bookmarkEnd w:id="1947"/>
      <w:bookmarkEnd w:id="1948"/>
      <w:bookmarkEnd w:id="1949"/>
      <w:bookmarkEnd w:id="1950"/>
      <w:bookmarkEnd w:id="1951"/>
      <w:bookmarkEnd w:id="1952"/>
      <w:bookmarkEnd w:id="1953"/>
      <w:bookmarkEnd w:id="1954"/>
      <w:bookmarkEnd w:id="1955"/>
      <w:bookmarkEnd w:id="1956"/>
      <w:bookmarkEnd w:id="1957"/>
      <w:bookmarkEnd w:id="1958"/>
      <w:bookmarkEnd w:id="1959"/>
      <w:bookmarkEnd w:id="1960"/>
      <w:bookmarkEnd w:id="1961"/>
      <w:bookmarkEnd w:id="1962"/>
      <w:bookmarkEnd w:id="1963"/>
      <w:bookmarkEnd w:id="1964"/>
      <w:bookmarkEnd w:id="1965"/>
      <w:bookmarkEnd w:id="1966"/>
      <w:bookmarkEnd w:id="1967"/>
      <w:bookmarkEnd w:id="1968"/>
      <w:bookmarkEnd w:id="1969"/>
      <w:bookmarkEnd w:id="1970"/>
      <w:bookmarkEnd w:id="1971"/>
      <w:bookmarkEnd w:id="1972"/>
      <w:bookmarkEnd w:id="1973"/>
      <w:bookmarkEnd w:id="1974"/>
      <w:bookmarkEnd w:id="1975"/>
      <w:bookmarkEnd w:id="1976"/>
      <w:bookmarkEnd w:id="1977"/>
      <w:bookmarkEnd w:id="1978"/>
      <w:bookmarkEnd w:id="1979"/>
      <w:bookmarkEnd w:id="1980"/>
      <w:bookmarkEnd w:id="1981"/>
      <w:bookmarkEnd w:id="1982"/>
      <w:bookmarkEnd w:id="1983"/>
      <w:bookmarkEnd w:id="1984"/>
      <w:bookmarkEnd w:id="1985"/>
      <w:bookmarkEnd w:id="1986"/>
      <w:bookmarkEnd w:id="1987"/>
      <w:bookmarkEnd w:id="1988"/>
      <w:bookmarkEnd w:id="1989"/>
      <w:bookmarkEnd w:id="1990"/>
      <w:bookmarkEnd w:id="1991"/>
      <w:bookmarkEnd w:id="1992"/>
      <w:bookmarkEnd w:id="1993"/>
      <w:bookmarkEnd w:id="1994"/>
      <w:bookmarkEnd w:id="1995"/>
      <w:bookmarkEnd w:id="1996"/>
      <w:bookmarkEnd w:id="1997"/>
      <w:bookmarkEnd w:id="1998"/>
      <w:bookmarkEnd w:id="1999"/>
      <w:bookmarkEnd w:id="2000"/>
      <w:bookmarkEnd w:id="2001"/>
      <w:bookmarkEnd w:id="2002"/>
      <w:bookmarkEnd w:id="2003"/>
      <w:bookmarkEnd w:id="2004"/>
      <w:bookmarkEnd w:id="2005"/>
      <w:bookmarkEnd w:id="2006"/>
      <w:bookmarkEnd w:id="2007"/>
      <w:bookmarkEnd w:id="2008"/>
      <w:bookmarkEnd w:id="2009"/>
      <w:bookmarkEnd w:id="2010"/>
      <w:bookmarkEnd w:id="2011"/>
      <w:bookmarkEnd w:id="2012"/>
      <w:bookmarkEnd w:id="2013"/>
      <w:bookmarkEnd w:id="2014"/>
      <w:bookmarkEnd w:id="2015"/>
      <w:bookmarkEnd w:id="2016"/>
      <w:bookmarkEnd w:id="2017"/>
      <w:bookmarkEnd w:id="2018"/>
      <w:bookmarkEnd w:id="2019"/>
      <w:bookmarkEnd w:id="2020"/>
      <w:bookmarkEnd w:id="2021"/>
      <w:bookmarkEnd w:id="2022"/>
      <w:bookmarkEnd w:id="2023"/>
      <w:bookmarkEnd w:id="2024"/>
      <w:bookmarkEnd w:id="2025"/>
      <w:bookmarkEnd w:id="2026"/>
      <w:bookmarkEnd w:id="2027"/>
      <w:bookmarkEnd w:id="2028"/>
      <w:bookmarkEnd w:id="2029"/>
      <w:bookmarkEnd w:id="2030"/>
      <w:bookmarkEnd w:id="2031"/>
      <w:bookmarkEnd w:id="2032"/>
      <w:bookmarkEnd w:id="2033"/>
      <w:bookmarkEnd w:id="2034"/>
      <w:bookmarkEnd w:id="2035"/>
      <w:bookmarkEnd w:id="2036"/>
      <w:bookmarkEnd w:id="2037"/>
      <w:bookmarkEnd w:id="2038"/>
      <w:bookmarkEnd w:id="2039"/>
      <w:bookmarkEnd w:id="2040"/>
      <w:bookmarkEnd w:id="2041"/>
      <w:bookmarkEnd w:id="2042"/>
      <w:bookmarkEnd w:id="2043"/>
      <w:bookmarkEnd w:id="2044"/>
      <w:bookmarkEnd w:id="2045"/>
      <w:bookmarkEnd w:id="2046"/>
      <w:bookmarkEnd w:id="2047"/>
      <w:bookmarkEnd w:id="2048"/>
      <w:bookmarkEnd w:id="2049"/>
      <w:bookmarkEnd w:id="2050"/>
      <w:bookmarkEnd w:id="2051"/>
      <w:bookmarkEnd w:id="2052"/>
      <w:bookmarkEnd w:id="2053"/>
      <w:bookmarkEnd w:id="2054"/>
      <w:bookmarkEnd w:id="2055"/>
      <w:bookmarkEnd w:id="2056"/>
      <w:bookmarkEnd w:id="2057"/>
      <w:bookmarkEnd w:id="2058"/>
      <w:bookmarkEnd w:id="2059"/>
      <w:bookmarkEnd w:id="2060"/>
      <w:bookmarkEnd w:id="2061"/>
      <w:bookmarkEnd w:id="2062"/>
      <w:bookmarkEnd w:id="2063"/>
      <w:bookmarkEnd w:id="2064"/>
      <w:bookmarkEnd w:id="2065"/>
      <w:bookmarkEnd w:id="2066"/>
      <w:bookmarkEnd w:id="2067"/>
      <w:bookmarkEnd w:id="2068"/>
      <w:bookmarkEnd w:id="2069"/>
      <w:bookmarkEnd w:id="2070"/>
      <w:bookmarkEnd w:id="2071"/>
      <w:bookmarkEnd w:id="2072"/>
      <w:bookmarkEnd w:id="2073"/>
      <w:bookmarkEnd w:id="2074"/>
      <w:bookmarkEnd w:id="2075"/>
      <w:bookmarkEnd w:id="2076"/>
      <w:bookmarkEnd w:id="2077"/>
      <w:bookmarkEnd w:id="2078"/>
      <w:bookmarkEnd w:id="2079"/>
      <w:bookmarkEnd w:id="2080"/>
      <w:bookmarkEnd w:id="2081"/>
      <w:bookmarkEnd w:id="2082"/>
      <w:bookmarkEnd w:id="2083"/>
      <w:bookmarkEnd w:id="2084"/>
      <w:bookmarkEnd w:id="2085"/>
      <w:bookmarkEnd w:id="2086"/>
      <w:bookmarkEnd w:id="2087"/>
      <w:bookmarkEnd w:id="2088"/>
      <w:bookmarkEnd w:id="2089"/>
      <w:bookmarkEnd w:id="2090"/>
      <w:bookmarkEnd w:id="2091"/>
      <w:bookmarkEnd w:id="2092"/>
      <w:bookmarkEnd w:id="2093"/>
      <w:bookmarkEnd w:id="2094"/>
      <w:bookmarkEnd w:id="2095"/>
      <w:bookmarkEnd w:id="2096"/>
      <w:bookmarkEnd w:id="2097"/>
      <w:bookmarkEnd w:id="2098"/>
      <w:bookmarkEnd w:id="2099"/>
      <w:bookmarkEnd w:id="2100"/>
      <w:bookmarkEnd w:id="2101"/>
      <w:bookmarkEnd w:id="2102"/>
      <w:bookmarkEnd w:id="2103"/>
      <w:bookmarkEnd w:id="2104"/>
      <w:bookmarkEnd w:id="2105"/>
      <w:bookmarkEnd w:id="2106"/>
      <w:bookmarkEnd w:id="2107"/>
      <w:bookmarkEnd w:id="2108"/>
      <w:bookmarkEnd w:id="2109"/>
      <w:bookmarkEnd w:id="2110"/>
      <w:bookmarkEnd w:id="2111"/>
      <w:bookmarkEnd w:id="2112"/>
      <w:bookmarkEnd w:id="2113"/>
      <w:bookmarkEnd w:id="2114"/>
      <w:bookmarkEnd w:id="2115"/>
      <w:bookmarkEnd w:id="2116"/>
      <w:bookmarkEnd w:id="2117"/>
      <w:bookmarkEnd w:id="2118"/>
      <w:bookmarkEnd w:id="2119"/>
      <w:bookmarkEnd w:id="2120"/>
      <w:bookmarkEnd w:id="2121"/>
      <w:bookmarkEnd w:id="2122"/>
      <w:bookmarkEnd w:id="2123"/>
      <w:bookmarkEnd w:id="2124"/>
      <w:bookmarkEnd w:id="2125"/>
      <w:bookmarkEnd w:id="2126"/>
      <w:bookmarkEnd w:id="2127"/>
      <w:bookmarkEnd w:id="2128"/>
      <w:bookmarkEnd w:id="2129"/>
      <w:bookmarkEnd w:id="2130"/>
      <w:bookmarkEnd w:id="2131"/>
      <w:bookmarkEnd w:id="2132"/>
      <w:bookmarkEnd w:id="2133"/>
      <w:bookmarkEnd w:id="2134"/>
      <w:bookmarkEnd w:id="2135"/>
      <w:bookmarkEnd w:id="2136"/>
      <w:bookmarkEnd w:id="2137"/>
      <w:bookmarkEnd w:id="2138"/>
      <w:bookmarkEnd w:id="2139"/>
      <w:bookmarkEnd w:id="2140"/>
      <w:bookmarkEnd w:id="2141"/>
      <w:bookmarkEnd w:id="2142"/>
      <w:bookmarkEnd w:id="2143"/>
      <w:bookmarkEnd w:id="2144"/>
      <w:bookmarkEnd w:id="2145"/>
      <w:bookmarkEnd w:id="2146"/>
      <w:bookmarkEnd w:id="2147"/>
      <w:bookmarkEnd w:id="2148"/>
      <w:bookmarkEnd w:id="2149"/>
      <w:bookmarkEnd w:id="2150"/>
      <w:bookmarkEnd w:id="2151"/>
      <w:bookmarkEnd w:id="2152"/>
      <w:bookmarkEnd w:id="2153"/>
      <w:bookmarkEnd w:id="2154"/>
      <w:bookmarkEnd w:id="2155"/>
      <w:bookmarkEnd w:id="2156"/>
      <w:bookmarkEnd w:id="2157"/>
      <w:bookmarkEnd w:id="2158"/>
      <w:bookmarkEnd w:id="2159"/>
      <w:bookmarkEnd w:id="2160"/>
      <w:bookmarkEnd w:id="2161"/>
      <w:bookmarkEnd w:id="2162"/>
      <w:bookmarkEnd w:id="2163"/>
      <w:bookmarkEnd w:id="2164"/>
      <w:bookmarkEnd w:id="2165"/>
      <w:bookmarkEnd w:id="2166"/>
      <w:bookmarkEnd w:id="2167"/>
      <w:bookmarkEnd w:id="2168"/>
      <w:bookmarkEnd w:id="2169"/>
      <w:bookmarkEnd w:id="2170"/>
      <w:bookmarkEnd w:id="2171"/>
      <w:bookmarkEnd w:id="2172"/>
      <w:bookmarkEnd w:id="2173"/>
      <w:bookmarkEnd w:id="2174"/>
      <w:bookmarkEnd w:id="2175"/>
      <w:bookmarkEnd w:id="2176"/>
      <w:bookmarkEnd w:id="2177"/>
      <w:bookmarkEnd w:id="2178"/>
      <w:bookmarkEnd w:id="2179"/>
      <w:bookmarkEnd w:id="2180"/>
      <w:bookmarkEnd w:id="2181"/>
      <w:bookmarkEnd w:id="2182"/>
      <w:bookmarkEnd w:id="2183"/>
      <w:bookmarkEnd w:id="2184"/>
      <w:bookmarkEnd w:id="2185"/>
      <w:bookmarkEnd w:id="2186"/>
      <w:bookmarkEnd w:id="2187"/>
      <w:bookmarkEnd w:id="2188"/>
      <w:bookmarkEnd w:id="2189"/>
      <w:bookmarkEnd w:id="2190"/>
      <w:bookmarkEnd w:id="2191"/>
      <w:bookmarkEnd w:id="2192"/>
      <w:bookmarkEnd w:id="2193"/>
      <w:bookmarkEnd w:id="2194"/>
      <w:r w:rsidRPr="005F4B66">
        <w:t xml:space="preserve">Hazard </w:t>
      </w:r>
      <w:r w:rsidR="0040152E" w:rsidRPr="005F4B66">
        <w:t>and Risk Management</w:t>
      </w:r>
      <w:bookmarkEnd w:id="2195"/>
    </w:p>
    <w:p w14:paraId="3E2A0938" w14:textId="77777777" w:rsidR="009D2215" w:rsidRPr="005F4B66" w:rsidRDefault="009D2215" w:rsidP="00724E1B">
      <w:pPr>
        <w:pStyle w:val="Heading2"/>
      </w:pPr>
      <w:bookmarkStart w:id="2196" w:name="_Toc227062781"/>
      <w:r w:rsidRPr="005F4B66">
        <w:t>General</w:t>
      </w:r>
      <w:bookmarkEnd w:id="2196"/>
    </w:p>
    <w:p w14:paraId="3E2A0939" w14:textId="0D720CD8" w:rsidR="0040152E" w:rsidRPr="005F4B66" w:rsidRDefault="007B48F4" w:rsidP="00A12C8C">
      <w:pPr>
        <w:pStyle w:val="BodyText2"/>
        <w:spacing w:before="120" w:after="120"/>
        <w:ind w:left="1427"/>
        <w:rPr>
          <w:rFonts w:asciiTheme="minorHAnsi" w:hAnsiTheme="minorHAnsi"/>
          <w:sz w:val="22"/>
          <w:szCs w:val="22"/>
        </w:rPr>
      </w:pPr>
      <w:r w:rsidRPr="005F4B66">
        <w:rPr>
          <w:rFonts w:asciiTheme="minorHAnsi" w:hAnsiTheme="minorHAnsi"/>
          <w:sz w:val="22"/>
          <w:szCs w:val="22"/>
        </w:rPr>
        <w:tab/>
      </w:r>
      <w:r w:rsidR="0040152E" w:rsidRPr="005F4B66">
        <w:rPr>
          <w:rFonts w:asciiTheme="minorHAnsi" w:hAnsiTheme="minorHAnsi"/>
          <w:sz w:val="22"/>
          <w:szCs w:val="22"/>
        </w:rPr>
        <w:t>It is a requirement that all SCEE operational sites and office locations implement HSE hazard and risk management processes across their scope of operations, and those processes are applied to all activities that SCEE can control or influence.</w:t>
      </w:r>
    </w:p>
    <w:p w14:paraId="3E2A093A" w14:textId="77777777" w:rsidR="0040152E" w:rsidRPr="005F4B66" w:rsidRDefault="0040152E" w:rsidP="00A12C8C">
      <w:pPr>
        <w:pStyle w:val="BodyText2"/>
        <w:spacing w:after="120"/>
        <w:ind w:left="1427"/>
        <w:rPr>
          <w:rFonts w:asciiTheme="minorHAnsi" w:hAnsiTheme="minorHAnsi"/>
          <w:sz w:val="22"/>
          <w:szCs w:val="22"/>
        </w:rPr>
      </w:pPr>
      <w:r w:rsidRPr="005F4B66">
        <w:rPr>
          <w:rFonts w:asciiTheme="minorHAnsi" w:hAnsiTheme="minorHAnsi"/>
          <w:sz w:val="22"/>
          <w:szCs w:val="22"/>
        </w:rPr>
        <w:t xml:space="preserve">HSE hazards and risks must be assessed, prioritised and managed as appropriate to the nature, scale and potential impacts of operations and activities both individually </w:t>
      </w:r>
      <w:proofErr w:type="gramStart"/>
      <w:r w:rsidRPr="005F4B66">
        <w:rPr>
          <w:rFonts w:asciiTheme="minorHAnsi" w:hAnsiTheme="minorHAnsi"/>
          <w:sz w:val="22"/>
          <w:szCs w:val="22"/>
        </w:rPr>
        <w:t>and as a whole</w:t>
      </w:r>
      <w:proofErr w:type="gramEnd"/>
      <w:r w:rsidRPr="005F4B66">
        <w:rPr>
          <w:rFonts w:asciiTheme="minorHAnsi" w:hAnsiTheme="minorHAnsi"/>
          <w:sz w:val="22"/>
          <w:szCs w:val="22"/>
        </w:rPr>
        <w:t>.</w:t>
      </w:r>
    </w:p>
    <w:p w14:paraId="3E2A093B" w14:textId="77777777" w:rsidR="009D2215" w:rsidRPr="005F4B66" w:rsidRDefault="009D2215" w:rsidP="00A12C8C">
      <w:pPr>
        <w:pStyle w:val="Heading3Text"/>
        <w:ind w:left="1427"/>
        <w:jc w:val="both"/>
      </w:pPr>
      <w:r w:rsidRPr="005F4B66">
        <w:lastRenderedPageBreak/>
        <w:t>Th</w:t>
      </w:r>
      <w:r w:rsidR="008C7BDE" w:rsidRPr="005F4B66">
        <w:t>e hazard and risk management process</w:t>
      </w:r>
      <w:r w:rsidRPr="005F4B66">
        <w:t xml:space="preserve"> shall be applied to all aspects of the Project including </w:t>
      </w:r>
      <w:r w:rsidR="002765AD" w:rsidRPr="005F4B66">
        <w:t>pre-mobilisation planning</w:t>
      </w:r>
      <w:r w:rsidR="008C7BDE" w:rsidRPr="005F4B66">
        <w:t xml:space="preserve">, mobilisation, project execution and </w:t>
      </w:r>
      <w:r w:rsidR="002765AD" w:rsidRPr="005F4B66">
        <w:t xml:space="preserve">project </w:t>
      </w:r>
      <w:r w:rsidR="008C7BDE" w:rsidRPr="005F4B66">
        <w:t xml:space="preserve">close out/review. </w:t>
      </w:r>
    </w:p>
    <w:p w14:paraId="3E2A093D" w14:textId="7FDA375C" w:rsidR="009D2215" w:rsidRPr="005F4B66" w:rsidRDefault="009D2215" w:rsidP="00561ABB">
      <w:pPr>
        <w:pStyle w:val="Heading3Reference"/>
        <w:tabs>
          <w:tab w:val="left" w:pos="2268"/>
        </w:tabs>
        <w:ind w:left="1440"/>
        <w:jc w:val="both"/>
      </w:pPr>
      <w:r w:rsidRPr="005F4B66">
        <w:t>Refer:</w:t>
      </w:r>
      <w:r w:rsidRPr="005F4B66">
        <w:tab/>
      </w:r>
      <w:r w:rsidR="009415C2" w:rsidRPr="005F4B66">
        <w:t>SCEE-BS-RM-PRO-0002</w:t>
      </w:r>
      <w:r w:rsidR="0040152E" w:rsidRPr="005F4B66">
        <w:t xml:space="preserve"> Operational Risk</w:t>
      </w:r>
      <w:r w:rsidR="0040152E" w:rsidRPr="005F4B66">
        <w:tab/>
      </w:r>
    </w:p>
    <w:p w14:paraId="3E2A093E" w14:textId="77777777" w:rsidR="009D2215" w:rsidRPr="005F4B66" w:rsidRDefault="009D2215" w:rsidP="00A12C8C">
      <w:pPr>
        <w:pStyle w:val="Heading2"/>
        <w:spacing w:before="240"/>
      </w:pPr>
      <w:bookmarkStart w:id="2197" w:name="_Toc227062782"/>
      <w:r w:rsidRPr="005F4B66">
        <w:t>Hazard Identification</w:t>
      </w:r>
      <w:bookmarkEnd w:id="2197"/>
    </w:p>
    <w:p w14:paraId="3E2A093F" w14:textId="43098C48" w:rsidR="006B497E" w:rsidRPr="005F4B66" w:rsidRDefault="009D2215" w:rsidP="00A12C8C">
      <w:pPr>
        <w:pStyle w:val="Heading3Bulletts"/>
        <w:numPr>
          <w:ilvl w:val="0"/>
          <w:numId w:val="0"/>
        </w:numPr>
        <w:ind w:left="1427"/>
        <w:jc w:val="both"/>
      </w:pPr>
      <w:r w:rsidRPr="005F4B66">
        <w:t xml:space="preserve">SCEE </w:t>
      </w:r>
      <w:r w:rsidR="002D72C3" w:rsidRPr="005F4B66">
        <w:t xml:space="preserve">Project </w:t>
      </w:r>
      <w:r w:rsidRPr="005F4B66">
        <w:t xml:space="preserve">Management and Supervisors shall ensure hazard identification, reporting and control is implemented across all aspects of the Project. All personnel are required to participate in hazard reporting as per site and Client requirements, with the understanding that under </w:t>
      </w:r>
      <w:r w:rsidR="0040152E" w:rsidRPr="005F4B66">
        <w:t>legislation</w:t>
      </w:r>
      <w:r w:rsidRPr="005F4B66">
        <w:t xml:space="preserve"> </w:t>
      </w:r>
      <w:r w:rsidR="00144202">
        <w:t>worker</w:t>
      </w:r>
      <w:r w:rsidR="00AE0D06" w:rsidRPr="005F4B66">
        <w:t xml:space="preserve">’s </w:t>
      </w:r>
      <w:r w:rsidR="00724E1B" w:rsidRPr="005F4B66">
        <w:t>(including</w:t>
      </w:r>
      <w:r w:rsidRPr="005F4B66">
        <w:t xml:space="preserve"> subcontractors</w:t>
      </w:r>
      <w:r w:rsidR="00AE0D06" w:rsidRPr="005F4B66">
        <w:t>)</w:t>
      </w:r>
      <w:r w:rsidRPr="005F4B66">
        <w:t xml:space="preserve"> </w:t>
      </w:r>
      <w:r w:rsidR="00724E1B" w:rsidRPr="005F4B66">
        <w:t>are required</w:t>
      </w:r>
      <w:r w:rsidRPr="005F4B66">
        <w:t xml:space="preserve"> to report any situation in the workplace which they believe could constitute a hazard to any person</w:t>
      </w:r>
      <w:r w:rsidR="002D72C3" w:rsidRPr="005F4B66">
        <w:t xml:space="preserve">. </w:t>
      </w:r>
      <w:r w:rsidRPr="005F4B66">
        <w:t xml:space="preserve"> </w:t>
      </w:r>
      <w:r w:rsidR="001B44A0" w:rsidRPr="005F4B66">
        <w:t>This has no</w:t>
      </w:r>
      <w:r w:rsidR="00A12C8C" w:rsidRPr="005F4B66">
        <w:t>w</w:t>
      </w:r>
      <w:r w:rsidR="001B44A0" w:rsidRPr="005F4B66">
        <w:t xml:space="preserve"> been deemed a KPI by the SCEE board</w:t>
      </w:r>
      <w:r w:rsidR="008148D3" w:rsidRPr="005F4B66">
        <w:t xml:space="preserve"> and will be looked at running in conjunction with the clients CRM.</w:t>
      </w:r>
    </w:p>
    <w:p w14:paraId="3E2A0940" w14:textId="77777777" w:rsidR="002D72C3" w:rsidRPr="005F4B66" w:rsidRDefault="002D72C3" w:rsidP="00A12C8C">
      <w:pPr>
        <w:pStyle w:val="Heading3Text"/>
        <w:spacing w:after="0"/>
        <w:jc w:val="both"/>
      </w:pPr>
    </w:p>
    <w:p w14:paraId="3E2A0941" w14:textId="77777777" w:rsidR="009D2215" w:rsidRPr="005F4B66" w:rsidRDefault="009D2215" w:rsidP="00A12C8C">
      <w:pPr>
        <w:pStyle w:val="Heading3Reference"/>
        <w:ind w:firstLine="9"/>
        <w:jc w:val="both"/>
      </w:pPr>
      <w:r w:rsidRPr="005F4B66">
        <w:t>Refer:</w:t>
      </w:r>
      <w:r w:rsidRPr="005F4B66">
        <w:tab/>
      </w:r>
      <w:r w:rsidR="009415C2" w:rsidRPr="005F4B66">
        <w:t>SCEE-BS-RM-PRO-0002 Operational Risk</w:t>
      </w:r>
    </w:p>
    <w:p w14:paraId="4E2B73A7" w14:textId="77777777" w:rsidR="00621EE8" w:rsidRPr="005F4B66" w:rsidRDefault="00621EE8" w:rsidP="00A12C8C">
      <w:pPr>
        <w:pStyle w:val="Heading3Reference"/>
        <w:jc w:val="both"/>
      </w:pPr>
      <w:r w:rsidRPr="005F4B66">
        <w:tab/>
      </w:r>
      <w:r w:rsidRPr="005F4B66">
        <w:tab/>
        <w:t>RTIO-HSE-0062207 Hazard Identification and Risk Management Work Practice</w:t>
      </w:r>
    </w:p>
    <w:p w14:paraId="7400A3D5" w14:textId="77777777" w:rsidR="00621EE8" w:rsidRPr="005F4B66" w:rsidRDefault="00621EE8" w:rsidP="00A12C8C">
      <w:pPr>
        <w:pStyle w:val="Heading3Reference"/>
        <w:ind w:left="2116" w:firstLine="44"/>
        <w:jc w:val="both"/>
      </w:pPr>
      <w:r w:rsidRPr="005F4B66">
        <w:t>RTIO-HSE-0065318 Level 1: Job Hazard Analysis Work Practice</w:t>
      </w:r>
    </w:p>
    <w:p w14:paraId="579A1E3C" w14:textId="7E87AA8A" w:rsidR="00621EE8" w:rsidRDefault="00621EE8" w:rsidP="00A12C8C">
      <w:pPr>
        <w:pStyle w:val="Heading3Reference"/>
        <w:ind w:left="2094" w:firstLine="66"/>
        <w:jc w:val="both"/>
      </w:pPr>
      <w:r w:rsidRPr="005F4B66">
        <w:t>RTIO-HSE-0062204 Level 2: Risk Assessment Work Practice</w:t>
      </w:r>
    </w:p>
    <w:p w14:paraId="3E2A0942" w14:textId="77777777" w:rsidR="009D2215" w:rsidRPr="005F4B66" w:rsidRDefault="009D2215" w:rsidP="00A12C8C">
      <w:pPr>
        <w:pStyle w:val="Heading2"/>
      </w:pPr>
      <w:bookmarkStart w:id="2198" w:name="_Toc227062783"/>
      <w:r w:rsidRPr="005F4B66">
        <w:t xml:space="preserve">Hazard </w:t>
      </w:r>
      <w:r w:rsidR="00E25C3D" w:rsidRPr="005F4B66">
        <w:t xml:space="preserve">Observation Reports </w:t>
      </w:r>
      <w:r w:rsidRPr="005F4B66">
        <w:t>(HazOb)</w:t>
      </w:r>
      <w:bookmarkEnd w:id="2198"/>
    </w:p>
    <w:p w14:paraId="3E2A0943" w14:textId="77777777" w:rsidR="009D2215" w:rsidRPr="005F4B66" w:rsidRDefault="009D2215" w:rsidP="00A12C8C">
      <w:pPr>
        <w:pStyle w:val="Heading4Text"/>
        <w:ind w:left="1427"/>
        <w:jc w:val="both"/>
      </w:pPr>
      <w:r w:rsidRPr="005F4B66">
        <w:t xml:space="preserve">The SCEE Hazard Observation </w:t>
      </w:r>
      <w:r w:rsidR="00E25C3D" w:rsidRPr="005F4B66">
        <w:t xml:space="preserve">(HazOb) </w:t>
      </w:r>
      <w:r w:rsidRPr="005F4B66">
        <w:t xml:space="preserve">report books are </w:t>
      </w:r>
      <w:proofErr w:type="gramStart"/>
      <w:r w:rsidRPr="005F4B66">
        <w:t>made available to all personnel on site at all times</w:t>
      </w:r>
      <w:proofErr w:type="gramEnd"/>
      <w:r w:rsidRPr="005F4B66">
        <w:t>, or the Client HazOb card</w:t>
      </w:r>
      <w:r w:rsidR="00B24EDB" w:rsidRPr="005F4B66">
        <w:t>s</w:t>
      </w:r>
      <w:r w:rsidRPr="005F4B66">
        <w:t xml:space="preserve"> may be used, where required. All hazards are to be reported even those that were rectified immediately by the person who identified it. This re</w:t>
      </w:r>
      <w:r w:rsidR="00E25C3D" w:rsidRPr="005F4B66">
        <w:t>porting</w:t>
      </w:r>
      <w:r w:rsidRPr="005F4B66">
        <w:t xml:space="preserve"> process allow</w:t>
      </w:r>
      <w:r w:rsidR="00E25C3D" w:rsidRPr="005F4B66">
        <w:t>s</w:t>
      </w:r>
      <w:r w:rsidRPr="005F4B66">
        <w:t xml:space="preserve"> the information to be used to </w:t>
      </w:r>
      <w:r w:rsidR="00E25C3D" w:rsidRPr="005F4B66">
        <w:t xml:space="preserve">identify trends and </w:t>
      </w:r>
      <w:r w:rsidRPr="005F4B66">
        <w:t>assist other work groups or project sites to improve safety on the job.</w:t>
      </w:r>
    </w:p>
    <w:p w14:paraId="3E2A0944" w14:textId="77777777" w:rsidR="009D2215" w:rsidRDefault="009D2215" w:rsidP="00A12C8C">
      <w:pPr>
        <w:pStyle w:val="Heading4Text"/>
        <w:ind w:left="1427"/>
        <w:jc w:val="both"/>
      </w:pPr>
      <w:r w:rsidRPr="005F4B66">
        <w:t>Hazards reported will be recorded in the hazard observation register for the project and all corrective actions allocated logged in STEMS. All reported hazards shall be followed up</w:t>
      </w:r>
      <w:r w:rsidR="00CD6C4D" w:rsidRPr="005F4B66">
        <w:t xml:space="preserve">, </w:t>
      </w:r>
      <w:r w:rsidRPr="005F4B66">
        <w:t>closed out</w:t>
      </w:r>
      <w:r w:rsidR="00CD6C4D" w:rsidRPr="005F4B66">
        <w:t xml:space="preserve"> and feedback provided to the work group in</w:t>
      </w:r>
      <w:r w:rsidRPr="005F4B66">
        <w:t xml:space="preserve"> a timely manner.</w:t>
      </w:r>
    </w:p>
    <w:p w14:paraId="3E2A0945" w14:textId="77777777" w:rsidR="009D2215" w:rsidRPr="005F4B66" w:rsidRDefault="009D2215" w:rsidP="00A12C8C">
      <w:pPr>
        <w:pStyle w:val="Heading4Reference"/>
        <w:ind w:left="1418" w:firstLine="9"/>
        <w:jc w:val="both"/>
      </w:pPr>
      <w:r w:rsidRPr="005F4B66">
        <w:t>Refer:</w:t>
      </w:r>
      <w:r w:rsidRPr="005F4B66">
        <w:tab/>
      </w:r>
      <w:r w:rsidR="009415C2" w:rsidRPr="005F4B66">
        <w:t>SCEE-BS-HS-TEM-0012</w:t>
      </w:r>
      <w:r w:rsidR="00E25C3D" w:rsidRPr="005F4B66">
        <w:t xml:space="preserve"> </w:t>
      </w:r>
      <w:r w:rsidRPr="005F4B66">
        <w:t>Hazard Observation (HAZOB)</w:t>
      </w:r>
    </w:p>
    <w:p w14:paraId="3E2A0946" w14:textId="3002FF5E" w:rsidR="009D2215" w:rsidRPr="005F4B66" w:rsidRDefault="009415C2" w:rsidP="00A12C8C">
      <w:pPr>
        <w:pStyle w:val="Heading4Reference"/>
        <w:ind w:left="2160" w:firstLine="3"/>
        <w:jc w:val="both"/>
      </w:pPr>
      <w:r w:rsidRPr="005F4B66">
        <w:t>SCEE-BS-QU-PRO-0007</w:t>
      </w:r>
      <w:r w:rsidR="009D2215" w:rsidRPr="005F4B66">
        <w:t xml:space="preserve"> </w:t>
      </w:r>
      <w:r w:rsidR="00736CCB" w:rsidRPr="005F4B66">
        <w:t>Non-Conformance (Including Corrective and Preventative Actions)</w:t>
      </w:r>
    </w:p>
    <w:p w14:paraId="68F7EA45" w14:textId="0AA141A8" w:rsidR="00695B0C" w:rsidRPr="005F4B66" w:rsidRDefault="00621EE8" w:rsidP="00A12C8C">
      <w:pPr>
        <w:pStyle w:val="Heading4Reference"/>
        <w:ind w:left="2160" w:firstLine="3"/>
        <w:jc w:val="both"/>
      </w:pPr>
      <w:r w:rsidRPr="005F4B66">
        <w:t>RTIO-HSE-0062207 Hazard Identification and Risk Management Work Practice</w:t>
      </w:r>
    </w:p>
    <w:p w14:paraId="3E2A0947" w14:textId="77777777" w:rsidR="009D2215" w:rsidRPr="005F4B66" w:rsidRDefault="009D2215" w:rsidP="00A12C8C">
      <w:pPr>
        <w:pStyle w:val="Heading2"/>
      </w:pPr>
      <w:bookmarkStart w:id="2199" w:name="_Toc227062784"/>
      <w:r w:rsidRPr="005F4B66">
        <w:t xml:space="preserve">Hazard </w:t>
      </w:r>
      <w:r w:rsidR="000B4B73" w:rsidRPr="005F4B66">
        <w:t>and</w:t>
      </w:r>
      <w:r w:rsidRPr="005F4B66">
        <w:t xml:space="preserve"> Risk Assessment</w:t>
      </w:r>
      <w:bookmarkEnd w:id="2199"/>
    </w:p>
    <w:p w14:paraId="3E2A0948" w14:textId="77777777" w:rsidR="009D2215" w:rsidRPr="005F4B66" w:rsidRDefault="00CD6C4D" w:rsidP="00A12C8C">
      <w:pPr>
        <w:pStyle w:val="Heading3Text"/>
        <w:spacing w:after="120"/>
        <w:ind w:left="1427"/>
        <w:jc w:val="both"/>
      </w:pPr>
      <w:r w:rsidRPr="005F4B66">
        <w:t xml:space="preserve">All hazards </w:t>
      </w:r>
      <w:r w:rsidR="000B4B73" w:rsidRPr="005F4B66">
        <w:t>and</w:t>
      </w:r>
      <w:r w:rsidRPr="005F4B66">
        <w:t xml:space="preserve"> risk</w:t>
      </w:r>
      <w:r w:rsidR="000B4B73" w:rsidRPr="005F4B66">
        <w:t>s shall be</w:t>
      </w:r>
      <w:r w:rsidRPr="005F4B66">
        <w:t xml:space="preserve"> assessed </w:t>
      </w:r>
      <w:r w:rsidR="000B4B73" w:rsidRPr="005F4B66">
        <w:t xml:space="preserve">by </w:t>
      </w:r>
      <w:r w:rsidR="00D106A3" w:rsidRPr="005F4B66">
        <w:t xml:space="preserve">applying </w:t>
      </w:r>
      <w:r w:rsidR="009D2215" w:rsidRPr="005F4B66">
        <w:t xml:space="preserve">the SCEE Risk Matrix.  Risks are </w:t>
      </w:r>
      <w:r w:rsidRPr="005F4B66">
        <w:t xml:space="preserve">assessed </w:t>
      </w:r>
      <w:r w:rsidR="009D2215" w:rsidRPr="005F4B66">
        <w:t>using a combination of Likelihood and Consequence.</w:t>
      </w:r>
    </w:p>
    <w:p w14:paraId="3E2A0949" w14:textId="77777777" w:rsidR="00CD6C4D" w:rsidRPr="005F4B66" w:rsidRDefault="00CD6C4D" w:rsidP="00A12C8C">
      <w:pPr>
        <w:pStyle w:val="BodyText2"/>
        <w:spacing w:after="120"/>
        <w:ind w:left="1427"/>
        <w:rPr>
          <w:rFonts w:asciiTheme="minorHAnsi" w:eastAsiaTheme="minorHAnsi" w:hAnsiTheme="minorHAnsi" w:cstheme="minorBidi"/>
          <w:spacing w:val="0"/>
          <w:sz w:val="22"/>
          <w:szCs w:val="22"/>
        </w:rPr>
      </w:pPr>
      <w:r w:rsidRPr="005F4B66">
        <w:rPr>
          <w:rFonts w:asciiTheme="minorHAnsi" w:eastAsiaTheme="minorHAnsi" w:hAnsiTheme="minorHAnsi" w:cstheme="minorBidi"/>
          <w:spacing w:val="0"/>
          <w:sz w:val="22"/>
          <w:szCs w:val="22"/>
        </w:rPr>
        <w:t>When assessing risk controls, consideration shall be given to both preventive controls (to prevent an incident/ event occurring) and mitigation controls (to minimise the consequences should the incident/ event occur).</w:t>
      </w:r>
    </w:p>
    <w:p w14:paraId="4C319BA6" w14:textId="52450419" w:rsidR="0030233A" w:rsidRPr="005F4B66" w:rsidRDefault="0030233A" w:rsidP="0030233A">
      <w:pPr>
        <w:pStyle w:val="Heading3Reference"/>
        <w:ind w:firstLine="9"/>
        <w:jc w:val="both"/>
        <w:rPr>
          <w:rFonts w:cstheme="minorBidi"/>
          <w:color w:val="auto"/>
        </w:rPr>
      </w:pPr>
      <w:r w:rsidRPr="005F4B66">
        <w:rPr>
          <w:rFonts w:cstheme="minorBidi"/>
          <w:color w:val="auto"/>
        </w:rPr>
        <w:t xml:space="preserve">The approved L2RA content will be utilised to assist in the develop of risk assessments.  JHA risk assessments will be only valid for one shift. SCEE shall follow </w:t>
      </w:r>
      <w:proofErr w:type="gramStart"/>
      <w:r w:rsidRPr="005F4B66">
        <w:rPr>
          <w:rFonts w:cstheme="minorBidi"/>
          <w:color w:val="auto"/>
        </w:rPr>
        <w:t>Pre-task</w:t>
      </w:r>
      <w:proofErr w:type="gramEnd"/>
      <w:r w:rsidRPr="005F4B66">
        <w:rPr>
          <w:rFonts w:cstheme="minorBidi"/>
          <w:color w:val="auto"/>
        </w:rPr>
        <w:t xml:space="preserve"> hazard assessments flow chart - RTIO-HSE-0334261 when addressing risk.</w:t>
      </w:r>
    </w:p>
    <w:p w14:paraId="24D1DCBA" w14:textId="77777777" w:rsidR="005A7733" w:rsidRDefault="005A7733" w:rsidP="0030233A">
      <w:pPr>
        <w:pStyle w:val="Heading3Reference"/>
        <w:ind w:firstLine="9"/>
        <w:jc w:val="both"/>
      </w:pPr>
    </w:p>
    <w:p w14:paraId="3E2A094B" w14:textId="32B6AB2E" w:rsidR="009D2215" w:rsidRPr="005F4B66" w:rsidRDefault="009D2215" w:rsidP="0030233A">
      <w:pPr>
        <w:pStyle w:val="Heading3Reference"/>
        <w:ind w:firstLine="9"/>
        <w:jc w:val="both"/>
      </w:pPr>
      <w:r w:rsidRPr="005F4B66">
        <w:t>Refer:</w:t>
      </w:r>
      <w:r w:rsidRPr="005F4B66">
        <w:tab/>
      </w:r>
      <w:r w:rsidR="00CF707A" w:rsidRPr="005F4B66">
        <w:t>RTIO</w:t>
      </w:r>
      <w:r w:rsidR="009415C2" w:rsidRPr="005F4B66">
        <w:t xml:space="preserve"> Risk Matrix</w:t>
      </w:r>
    </w:p>
    <w:p w14:paraId="6CB863CD" w14:textId="20829DBB" w:rsidR="00CF707A" w:rsidRDefault="00CF707A" w:rsidP="0030233A">
      <w:pPr>
        <w:pStyle w:val="Heading3Reference"/>
        <w:ind w:firstLine="9"/>
        <w:jc w:val="both"/>
      </w:pPr>
      <w:r w:rsidRPr="005F4B66">
        <w:tab/>
      </w:r>
      <w:r w:rsidRPr="005F4B66">
        <w:tab/>
        <w:t xml:space="preserve">RTIO-HSE-0334261 </w:t>
      </w:r>
      <w:proofErr w:type="gramStart"/>
      <w:r w:rsidRPr="005F4B66">
        <w:t>Pre-task</w:t>
      </w:r>
      <w:proofErr w:type="gramEnd"/>
      <w:r w:rsidRPr="005F4B66">
        <w:t xml:space="preserve"> hazard assessments flow chart</w:t>
      </w:r>
    </w:p>
    <w:p w14:paraId="3E2A094D" w14:textId="77777777" w:rsidR="009D2215" w:rsidRPr="005F4B66" w:rsidRDefault="000B4B73" w:rsidP="00A12C8C">
      <w:pPr>
        <w:pStyle w:val="Heading2"/>
      </w:pPr>
      <w:bookmarkStart w:id="2200" w:name="_Toc403630826"/>
      <w:bookmarkStart w:id="2201" w:name="_Toc403631607"/>
      <w:bookmarkStart w:id="2202" w:name="_Toc403632510"/>
      <w:bookmarkStart w:id="2203" w:name="_Toc403645558"/>
      <w:bookmarkStart w:id="2204" w:name="_Toc403646006"/>
      <w:bookmarkStart w:id="2205" w:name="_Toc403646795"/>
      <w:bookmarkStart w:id="2206" w:name="_Toc403647568"/>
      <w:bookmarkStart w:id="2207" w:name="_Toc403648016"/>
      <w:bookmarkStart w:id="2208" w:name="_Toc404088184"/>
      <w:bookmarkStart w:id="2209" w:name="_Toc404325786"/>
      <w:bookmarkStart w:id="2210" w:name="_Toc404343873"/>
      <w:bookmarkStart w:id="2211" w:name="_Toc404345986"/>
      <w:bookmarkStart w:id="2212" w:name="_Toc227062785"/>
      <w:bookmarkEnd w:id="2200"/>
      <w:bookmarkEnd w:id="2201"/>
      <w:bookmarkEnd w:id="2202"/>
      <w:bookmarkEnd w:id="2203"/>
      <w:bookmarkEnd w:id="2204"/>
      <w:bookmarkEnd w:id="2205"/>
      <w:bookmarkEnd w:id="2206"/>
      <w:bookmarkEnd w:id="2207"/>
      <w:bookmarkEnd w:id="2208"/>
      <w:bookmarkEnd w:id="2209"/>
      <w:bookmarkEnd w:id="2210"/>
      <w:bookmarkEnd w:id="2211"/>
      <w:r w:rsidRPr="005F4B66">
        <w:t xml:space="preserve">Risk </w:t>
      </w:r>
      <w:r w:rsidR="009D2215" w:rsidRPr="005F4B66">
        <w:t>Control</w:t>
      </w:r>
      <w:bookmarkEnd w:id="2212"/>
    </w:p>
    <w:p w14:paraId="3E2A094E" w14:textId="347CD3A8" w:rsidR="00CD084D" w:rsidRPr="005F4B66" w:rsidRDefault="0038109F" w:rsidP="00A12C8C">
      <w:pPr>
        <w:pStyle w:val="Heading3Text"/>
        <w:ind w:left="1427"/>
        <w:jc w:val="both"/>
      </w:pPr>
      <w:r w:rsidRPr="005F4B66">
        <w:rPr>
          <w:noProof/>
          <w:lang w:eastAsia="en-AU"/>
        </w:rPr>
        <w:drawing>
          <wp:anchor distT="0" distB="0" distL="114300" distR="114300" simplePos="0" relativeHeight="251658241" behindDoc="0" locked="0" layoutInCell="1" allowOverlap="1" wp14:anchorId="3E2A0C82" wp14:editId="2F035304">
            <wp:simplePos x="0" y="0"/>
            <wp:positionH relativeFrom="margin">
              <wp:align>center</wp:align>
            </wp:positionH>
            <wp:positionV relativeFrom="paragraph">
              <wp:posOffset>393728</wp:posOffset>
            </wp:positionV>
            <wp:extent cx="3218572" cy="1903785"/>
            <wp:effectExtent l="0" t="0" r="1270" b="1270"/>
            <wp:wrapNone/>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apture.JPG"/>
                    <pic:cNvPicPr/>
                  </pic:nvPicPr>
                  <pic:blipFill>
                    <a:blip r:embed="rId18">
                      <a:extLst>
                        <a:ext uri="{28A0092B-C50C-407E-A947-70E740481C1C}">
                          <a14:useLocalDpi xmlns:a14="http://schemas.microsoft.com/office/drawing/2010/main" val="0"/>
                        </a:ext>
                      </a:extLst>
                    </a:blip>
                    <a:stretch>
                      <a:fillRect/>
                    </a:stretch>
                  </pic:blipFill>
                  <pic:spPr>
                    <a:xfrm>
                      <a:off x="0" y="0"/>
                      <a:ext cx="3218572" cy="1903785"/>
                    </a:xfrm>
                    <a:prstGeom prst="rect">
                      <a:avLst/>
                    </a:prstGeom>
                  </pic:spPr>
                </pic:pic>
              </a:graphicData>
            </a:graphic>
            <wp14:sizeRelH relativeFrom="page">
              <wp14:pctWidth>0</wp14:pctWidth>
            </wp14:sizeRelH>
            <wp14:sizeRelV relativeFrom="page">
              <wp14:pctHeight>0</wp14:pctHeight>
            </wp14:sizeRelV>
          </wp:anchor>
        </w:drawing>
      </w:r>
      <w:r w:rsidR="009D2215" w:rsidRPr="005F4B66">
        <w:t>For every Hazard identified at least one control measure must be implemented. All controls shall be developed in accordance with the Hierarchy of Controls:</w:t>
      </w:r>
    </w:p>
    <w:p w14:paraId="3E2A0956" w14:textId="5A3A1E73" w:rsidR="009D2215" w:rsidRPr="005F4B66" w:rsidRDefault="009D2215" w:rsidP="00D36AF2">
      <w:pPr>
        <w:pStyle w:val="Heading3Text"/>
      </w:pPr>
    </w:p>
    <w:p w14:paraId="359F7F32" w14:textId="3371EC23" w:rsidR="00F50CCD" w:rsidRPr="005F4B66" w:rsidRDefault="00F50CCD" w:rsidP="00D36AF2">
      <w:pPr>
        <w:pStyle w:val="Heading3Text"/>
      </w:pPr>
    </w:p>
    <w:p w14:paraId="42DF6486" w14:textId="29C5EFC3" w:rsidR="00F50CCD" w:rsidRPr="005F4B66" w:rsidRDefault="00F50CCD" w:rsidP="00D36AF2">
      <w:pPr>
        <w:pStyle w:val="Heading3Text"/>
      </w:pPr>
    </w:p>
    <w:p w14:paraId="0F204DD6" w14:textId="089C8B54" w:rsidR="00F50CCD" w:rsidRPr="005F4B66" w:rsidRDefault="00F50CCD" w:rsidP="00D36AF2">
      <w:pPr>
        <w:pStyle w:val="Heading3Text"/>
      </w:pPr>
    </w:p>
    <w:p w14:paraId="6556C675" w14:textId="1E2F7D06" w:rsidR="00F50CCD" w:rsidRPr="005F4B66" w:rsidRDefault="00F50CCD" w:rsidP="00D36AF2">
      <w:pPr>
        <w:pStyle w:val="Heading3Text"/>
      </w:pPr>
    </w:p>
    <w:p w14:paraId="4D086DCA" w14:textId="5074765A" w:rsidR="00F50CCD" w:rsidRPr="005F4B66" w:rsidRDefault="00F50CCD" w:rsidP="00D36AF2">
      <w:pPr>
        <w:pStyle w:val="Heading3Text"/>
      </w:pPr>
    </w:p>
    <w:p w14:paraId="3E2A095A" w14:textId="77777777" w:rsidR="009D2215" w:rsidRPr="005F4B66" w:rsidRDefault="009D2215" w:rsidP="007B48F4">
      <w:pPr>
        <w:pStyle w:val="Heading3Bulletts"/>
        <w:tabs>
          <w:tab w:val="clear" w:pos="1211"/>
        </w:tabs>
        <w:ind w:left="1800"/>
      </w:pPr>
      <w:r w:rsidRPr="005F4B66">
        <w:rPr>
          <w:b/>
        </w:rPr>
        <w:t>Elimination</w:t>
      </w:r>
      <w:r w:rsidR="000B4B73" w:rsidRPr="005F4B66">
        <w:rPr>
          <w:b/>
        </w:rPr>
        <w:t xml:space="preserve"> </w:t>
      </w:r>
      <w:proofErr w:type="gramStart"/>
      <w:r w:rsidR="000B4B73" w:rsidRPr="005F4B66">
        <w:rPr>
          <w:b/>
        </w:rPr>
        <w:t xml:space="preserve">- </w:t>
      </w:r>
      <w:r w:rsidRPr="005F4B66">
        <w:t xml:space="preserve"> controls</w:t>
      </w:r>
      <w:proofErr w:type="gramEnd"/>
      <w:r w:rsidRPr="005F4B66">
        <w:t xml:space="preserve"> involve eliminating either the substance or the activity which gives rise to the </w:t>
      </w:r>
      <w:r w:rsidR="000B4B73" w:rsidRPr="005F4B66">
        <w:t>r</w:t>
      </w:r>
      <w:r w:rsidRPr="005F4B66">
        <w:t xml:space="preserve">isk and is the most effective form of </w:t>
      </w:r>
      <w:r w:rsidR="000B4B73" w:rsidRPr="005F4B66">
        <w:t>r</w:t>
      </w:r>
      <w:r w:rsidRPr="005F4B66">
        <w:t xml:space="preserve">isk </w:t>
      </w:r>
      <w:proofErr w:type="gramStart"/>
      <w:r w:rsidRPr="005F4B66">
        <w:t>reduction;</w:t>
      </w:r>
      <w:proofErr w:type="gramEnd"/>
    </w:p>
    <w:p w14:paraId="3E2A095B" w14:textId="77777777" w:rsidR="009D2215" w:rsidRPr="005F4B66" w:rsidRDefault="009D2215" w:rsidP="007B48F4">
      <w:pPr>
        <w:pStyle w:val="Heading3Bulletts"/>
        <w:tabs>
          <w:tab w:val="clear" w:pos="1211"/>
        </w:tabs>
        <w:ind w:left="1800"/>
      </w:pPr>
      <w:r w:rsidRPr="005F4B66">
        <w:rPr>
          <w:b/>
        </w:rPr>
        <w:t>Substitution</w:t>
      </w:r>
      <w:r w:rsidRPr="005F4B66">
        <w:t xml:space="preserve"> </w:t>
      </w:r>
      <w:r w:rsidR="000B4B73" w:rsidRPr="005F4B66">
        <w:t xml:space="preserve">- </w:t>
      </w:r>
      <w:r w:rsidRPr="005F4B66">
        <w:t xml:space="preserve">controls involve substituting high </w:t>
      </w:r>
      <w:r w:rsidR="000B4B73" w:rsidRPr="005F4B66">
        <w:t>r</w:t>
      </w:r>
      <w:r w:rsidRPr="005F4B66">
        <w:t xml:space="preserve">isk products or activities with alternative lower </w:t>
      </w:r>
      <w:r w:rsidR="00B20106" w:rsidRPr="005F4B66">
        <w:t>r</w:t>
      </w:r>
      <w:r w:rsidRPr="005F4B66">
        <w:t xml:space="preserve">isk products or activities to reduce overall </w:t>
      </w:r>
      <w:r w:rsidR="00B20106" w:rsidRPr="005F4B66">
        <w:t>r</w:t>
      </w:r>
      <w:r w:rsidRPr="005F4B66">
        <w:t xml:space="preserve">isk </w:t>
      </w:r>
      <w:proofErr w:type="gramStart"/>
      <w:r w:rsidRPr="005F4B66">
        <w:t>exposures;</w:t>
      </w:r>
      <w:proofErr w:type="gramEnd"/>
    </w:p>
    <w:p w14:paraId="3E2A095C" w14:textId="77777777" w:rsidR="009D2215" w:rsidRPr="005F4B66" w:rsidRDefault="009D2215" w:rsidP="007B48F4">
      <w:pPr>
        <w:pStyle w:val="Heading3Bulletts"/>
        <w:tabs>
          <w:tab w:val="clear" w:pos="1211"/>
        </w:tabs>
        <w:ind w:left="1800"/>
      </w:pPr>
      <w:r w:rsidRPr="005F4B66">
        <w:rPr>
          <w:b/>
        </w:rPr>
        <w:t>Isolation</w:t>
      </w:r>
      <w:r w:rsidRPr="005F4B66">
        <w:t xml:space="preserve"> </w:t>
      </w:r>
      <w:r w:rsidR="00B20106" w:rsidRPr="005F4B66">
        <w:t xml:space="preserve">- </w:t>
      </w:r>
      <w:r w:rsidRPr="005F4B66">
        <w:t xml:space="preserve">controls involve isolating a </w:t>
      </w:r>
      <w:r w:rsidR="00B20106" w:rsidRPr="005F4B66">
        <w:t>h</w:t>
      </w:r>
      <w:r w:rsidRPr="005F4B66">
        <w:t xml:space="preserve">azard and may be achieved by distance, the use of effective barriers or a combination of </w:t>
      </w:r>
      <w:proofErr w:type="gramStart"/>
      <w:r w:rsidRPr="005F4B66">
        <w:t>both;</w:t>
      </w:r>
      <w:proofErr w:type="gramEnd"/>
    </w:p>
    <w:p w14:paraId="3E2A095D" w14:textId="77777777" w:rsidR="009D2215" w:rsidRPr="005F4B66" w:rsidRDefault="009D2215" w:rsidP="007B48F4">
      <w:pPr>
        <w:pStyle w:val="Heading3Bulletts"/>
        <w:tabs>
          <w:tab w:val="clear" w:pos="1211"/>
        </w:tabs>
        <w:ind w:left="1800"/>
      </w:pPr>
      <w:r w:rsidRPr="005F4B66">
        <w:rPr>
          <w:b/>
        </w:rPr>
        <w:t>Engineering</w:t>
      </w:r>
      <w:r w:rsidRPr="005F4B66">
        <w:t xml:space="preserve"> </w:t>
      </w:r>
      <w:r w:rsidR="00B20106" w:rsidRPr="005F4B66">
        <w:t xml:space="preserve">- </w:t>
      </w:r>
      <w:r w:rsidRPr="005F4B66">
        <w:t xml:space="preserve">controls involve making engineering changes to a process or piece of equipment used to perform a </w:t>
      </w:r>
      <w:proofErr w:type="gramStart"/>
      <w:r w:rsidRPr="005F4B66">
        <w:t>task;</w:t>
      </w:r>
      <w:proofErr w:type="gramEnd"/>
    </w:p>
    <w:p w14:paraId="3E2A095E" w14:textId="77777777" w:rsidR="009D2215" w:rsidRPr="005F4B66" w:rsidRDefault="009D2215" w:rsidP="007B48F4">
      <w:pPr>
        <w:pStyle w:val="Heading3Bulletts"/>
        <w:tabs>
          <w:tab w:val="clear" w:pos="1211"/>
        </w:tabs>
        <w:ind w:left="1800"/>
      </w:pPr>
      <w:r w:rsidRPr="005F4B66">
        <w:rPr>
          <w:b/>
        </w:rPr>
        <w:t>Administration</w:t>
      </w:r>
      <w:r w:rsidRPr="005F4B66">
        <w:t xml:space="preserve"> </w:t>
      </w:r>
      <w:r w:rsidR="00B20106" w:rsidRPr="005F4B66">
        <w:t xml:space="preserve">- </w:t>
      </w:r>
      <w:r w:rsidRPr="005F4B66">
        <w:t xml:space="preserve">controls consist of properly designed and implemented work practices and </w:t>
      </w:r>
      <w:proofErr w:type="gramStart"/>
      <w:r w:rsidRPr="005F4B66">
        <w:t>procedures;</w:t>
      </w:r>
      <w:proofErr w:type="gramEnd"/>
      <w:r w:rsidRPr="005F4B66">
        <w:t xml:space="preserve"> </w:t>
      </w:r>
    </w:p>
    <w:p w14:paraId="3E2A095F" w14:textId="18DBD8BE" w:rsidR="009D2215" w:rsidRPr="005F4B66" w:rsidRDefault="009D2215" w:rsidP="007B48F4">
      <w:pPr>
        <w:pStyle w:val="Heading3Bulletts"/>
        <w:tabs>
          <w:tab w:val="clear" w:pos="1211"/>
        </w:tabs>
        <w:ind w:left="1800"/>
      </w:pPr>
      <w:r w:rsidRPr="005F4B66">
        <w:rPr>
          <w:b/>
        </w:rPr>
        <w:t>Personal Protective Equipment</w:t>
      </w:r>
      <w:r w:rsidR="00B24CEC" w:rsidRPr="005F4B66">
        <w:rPr>
          <w:b/>
        </w:rPr>
        <w:t xml:space="preserve"> </w:t>
      </w:r>
      <w:r w:rsidR="00B20106" w:rsidRPr="005F4B66">
        <w:t xml:space="preserve">(PPE) - </w:t>
      </w:r>
      <w:r w:rsidRPr="005F4B66">
        <w:t xml:space="preserve">is considered the last line of defence against </w:t>
      </w:r>
      <w:r w:rsidR="00B24CEC" w:rsidRPr="005F4B66">
        <w:t>h</w:t>
      </w:r>
      <w:r w:rsidRPr="005F4B66">
        <w:t>azardous substances or conditions.</w:t>
      </w:r>
    </w:p>
    <w:p w14:paraId="3E2A0961" w14:textId="77777777" w:rsidR="009D2215" w:rsidRPr="005F4B66" w:rsidRDefault="009D2215" w:rsidP="00724E1B">
      <w:pPr>
        <w:pStyle w:val="Heading2"/>
      </w:pPr>
      <w:bookmarkStart w:id="2213" w:name="_Toc403630127"/>
      <w:bookmarkStart w:id="2214" w:name="_Toc403630828"/>
      <w:bookmarkStart w:id="2215" w:name="_Toc403631609"/>
      <w:bookmarkStart w:id="2216" w:name="_Toc403632512"/>
      <w:bookmarkStart w:id="2217" w:name="_Toc403645560"/>
      <w:bookmarkStart w:id="2218" w:name="_Toc403646008"/>
      <w:bookmarkStart w:id="2219" w:name="_Toc403646797"/>
      <w:bookmarkStart w:id="2220" w:name="_Toc403647570"/>
      <w:bookmarkStart w:id="2221" w:name="_Toc403648018"/>
      <w:bookmarkStart w:id="2222" w:name="_Toc404088186"/>
      <w:bookmarkStart w:id="2223" w:name="_Toc404325788"/>
      <w:bookmarkStart w:id="2224" w:name="_Toc404343875"/>
      <w:bookmarkStart w:id="2225" w:name="_Toc404345988"/>
      <w:bookmarkStart w:id="2226" w:name="_Toc403630128"/>
      <w:bookmarkStart w:id="2227" w:name="_Toc403630829"/>
      <w:bookmarkStart w:id="2228" w:name="_Toc403631610"/>
      <w:bookmarkStart w:id="2229" w:name="_Toc403632513"/>
      <w:bookmarkStart w:id="2230" w:name="_Toc403645561"/>
      <w:bookmarkStart w:id="2231" w:name="_Toc403646009"/>
      <w:bookmarkStart w:id="2232" w:name="_Toc403646798"/>
      <w:bookmarkStart w:id="2233" w:name="_Toc403647571"/>
      <w:bookmarkStart w:id="2234" w:name="_Toc403648019"/>
      <w:bookmarkStart w:id="2235" w:name="_Toc404088187"/>
      <w:bookmarkStart w:id="2236" w:name="_Toc404325789"/>
      <w:bookmarkStart w:id="2237" w:name="_Toc404343876"/>
      <w:bookmarkStart w:id="2238" w:name="_Toc404345989"/>
      <w:bookmarkStart w:id="2239" w:name="_Toc403630129"/>
      <w:bookmarkStart w:id="2240" w:name="_Toc403630830"/>
      <w:bookmarkStart w:id="2241" w:name="_Toc403631611"/>
      <w:bookmarkStart w:id="2242" w:name="_Toc403632514"/>
      <w:bookmarkStart w:id="2243" w:name="_Toc403645562"/>
      <w:bookmarkStart w:id="2244" w:name="_Toc403646010"/>
      <w:bookmarkStart w:id="2245" w:name="_Toc403646799"/>
      <w:bookmarkStart w:id="2246" w:name="_Toc403647572"/>
      <w:bookmarkStart w:id="2247" w:name="_Toc403648020"/>
      <w:bookmarkStart w:id="2248" w:name="_Toc404088188"/>
      <w:bookmarkStart w:id="2249" w:name="_Toc404325790"/>
      <w:bookmarkStart w:id="2250" w:name="_Toc404343877"/>
      <w:bookmarkStart w:id="2251" w:name="_Toc404345990"/>
      <w:bookmarkStart w:id="2252" w:name="_Toc403630130"/>
      <w:bookmarkStart w:id="2253" w:name="_Toc403630831"/>
      <w:bookmarkStart w:id="2254" w:name="_Toc403631612"/>
      <w:bookmarkStart w:id="2255" w:name="_Toc403632515"/>
      <w:bookmarkStart w:id="2256" w:name="_Toc403645563"/>
      <w:bookmarkStart w:id="2257" w:name="_Toc403646011"/>
      <w:bookmarkStart w:id="2258" w:name="_Toc403646800"/>
      <w:bookmarkStart w:id="2259" w:name="_Toc403647573"/>
      <w:bookmarkStart w:id="2260" w:name="_Toc403648021"/>
      <w:bookmarkStart w:id="2261" w:name="_Toc404088189"/>
      <w:bookmarkStart w:id="2262" w:name="_Toc404325791"/>
      <w:bookmarkStart w:id="2263" w:name="_Toc404343878"/>
      <w:bookmarkStart w:id="2264" w:name="_Toc404345991"/>
      <w:bookmarkStart w:id="2265" w:name="_Toc227062786"/>
      <w:bookmarkEnd w:id="2213"/>
      <w:bookmarkEnd w:id="2214"/>
      <w:bookmarkEnd w:id="2215"/>
      <w:bookmarkEnd w:id="2216"/>
      <w:bookmarkEnd w:id="2217"/>
      <w:bookmarkEnd w:id="2218"/>
      <w:bookmarkEnd w:id="2219"/>
      <w:bookmarkEnd w:id="2220"/>
      <w:bookmarkEnd w:id="2221"/>
      <w:bookmarkEnd w:id="2222"/>
      <w:bookmarkEnd w:id="2223"/>
      <w:bookmarkEnd w:id="2224"/>
      <w:bookmarkEnd w:id="2225"/>
      <w:bookmarkEnd w:id="2226"/>
      <w:bookmarkEnd w:id="2227"/>
      <w:bookmarkEnd w:id="2228"/>
      <w:bookmarkEnd w:id="2229"/>
      <w:bookmarkEnd w:id="2230"/>
      <w:bookmarkEnd w:id="2231"/>
      <w:bookmarkEnd w:id="2232"/>
      <w:bookmarkEnd w:id="2233"/>
      <w:bookmarkEnd w:id="2234"/>
      <w:bookmarkEnd w:id="2235"/>
      <w:bookmarkEnd w:id="2236"/>
      <w:bookmarkEnd w:id="2237"/>
      <w:bookmarkEnd w:id="2238"/>
      <w:bookmarkEnd w:id="2239"/>
      <w:bookmarkEnd w:id="2240"/>
      <w:bookmarkEnd w:id="2241"/>
      <w:bookmarkEnd w:id="2242"/>
      <w:bookmarkEnd w:id="2243"/>
      <w:bookmarkEnd w:id="2244"/>
      <w:bookmarkEnd w:id="2245"/>
      <w:bookmarkEnd w:id="2246"/>
      <w:bookmarkEnd w:id="2247"/>
      <w:bookmarkEnd w:id="2248"/>
      <w:bookmarkEnd w:id="2249"/>
      <w:bookmarkEnd w:id="2250"/>
      <w:bookmarkEnd w:id="2251"/>
      <w:bookmarkEnd w:id="2252"/>
      <w:bookmarkEnd w:id="2253"/>
      <w:bookmarkEnd w:id="2254"/>
      <w:bookmarkEnd w:id="2255"/>
      <w:bookmarkEnd w:id="2256"/>
      <w:bookmarkEnd w:id="2257"/>
      <w:bookmarkEnd w:id="2258"/>
      <w:bookmarkEnd w:id="2259"/>
      <w:bookmarkEnd w:id="2260"/>
      <w:bookmarkEnd w:id="2261"/>
      <w:bookmarkEnd w:id="2262"/>
      <w:bookmarkEnd w:id="2263"/>
      <w:bookmarkEnd w:id="2264"/>
      <w:r w:rsidRPr="005F4B66">
        <w:t>Work Instructions</w:t>
      </w:r>
      <w:bookmarkEnd w:id="2265"/>
      <w:r w:rsidRPr="005F4B66">
        <w:t xml:space="preserve"> </w:t>
      </w:r>
    </w:p>
    <w:p w14:paraId="3E2A0962" w14:textId="77777777" w:rsidR="009D2215" w:rsidRPr="005F4B66" w:rsidRDefault="009D2215" w:rsidP="007B48F4">
      <w:pPr>
        <w:pStyle w:val="Heading3Text"/>
        <w:ind w:left="1427"/>
      </w:pPr>
      <w:r w:rsidRPr="005F4B66">
        <w:t xml:space="preserve">SCEE has developed Work Instructions </w:t>
      </w:r>
      <w:r w:rsidR="00B24CEC" w:rsidRPr="005F4B66">
        <w:t xml:space="preserve">defining </w:t>
      </w:r>
      <w:r w:rsidR="00063EEE" w:rsidRPr="005F4B66">
        <w:t xml:space="preserve">the </w:t>
      </w:r>
      <w:r w:rsidR="00B24CEC" w:rsidRPr="005F4B66">
        <w:t xml:space="preserve">required controls </w:t>
      </w:r>
      <w:r w:rsidRPr="005F4B66">
        <w:t>for tasks which are performed on a regular basis</w:t>
      </w:r>
      <w:r w:rsidR="00B24CEC" w:rsidRPr="005F4B66">
        <w:t xml:space="preserve"> and</w:t>
      </w:r>
      <w:r w:rsidRPr="005F4B66">
        <w:t xml:space="preserve"> work activities </w:t>
      </w:r>
      <w:r w:rsidR="00B24CEC" w:rsidRPr="005F4B66">
        <w:t xml:space="preserve">that </w:t>
      </w:r>
      <w:r w:rsidRPr="005F4B66">
        <w:t xml:space="preserve">SCEE has identified as being </w:t>
      </w:r>
      <w:r w:rsidR="00B24CEC" w:rsidRPr="005F4B66">
        <w:t>h</w:t>
      </w:r>
      <w:r w:rsidRPr="005F4B66">
        <w:t xml:space="preserve">igh </w:t>
      </w:r>
      <w:r w:rsidR="00B24CEC" w:rsidRPr="005F4B66">
        <w:t>r</w:t>
      </w:r>
      <w:r w:rsidRPr="005F4B66">
        <w:t>isk</w:t>
      </w:r>
      <w:r w:rsidR="00063EEE" w:rsidRPr="005F4B66">
        <w:t>.</w:t>
      </w:r>
      <w:r w:rsidRPr="005F4B66">
        <w:t xml:space="preserve">  The Work Instructions </w:t>
      </w:r>
      <w:r w:rsidR="00747EE2" w:rsidRPr="005F4B66">
        <w:t>specify</w:t>
      </w:r>
      <w:r w:rsidRPr="005F4B66">
        <w:t xml:space="preserve"> </w:t>
      </w:r>
      <w:r w:rsidR="00747EE2" w:rsidRPr="005F4B66">
        <w:t>the</w:t>
      </w:r>
      <w:r w:rsidRPr="005F4B66">
        <w:t xml:space="preserve"> method of work to be followed when co</w:t>
      </w:r>
      <w:r w:rsidR="00747EE2" w:rsidRPr="005F4B66">
        <w:t>nducting</w:t>
      </w:r>
      <w:r w:rsidRPr="005F4B66">
        <w:t xml:space="preserve"> the task.</w:t>
      </w:r>
    </w:p>
    <w:p w14:paraId="3E2A0963" w14:textId="169439CC" w:rsidR="009D2215" w:rsidRPr="005F4B66" w:rsidRDefault="009D2215" w:rsidP="007B48F4">
      <w:pPr>
        <w:pStyle w:val="Heading3Text"/>
        <w:ind w:left="1427"/>
      </w:pPr>
      <w:r w:rsidRPr="005F4B66">
        <w:t xml:space="preserve">Work instruction information is communicated to each </w:t>
      </w:r>
      <w:r w:rsidR="00144202">
        <w:t>worker</w:t>
      </w:r>
      <w:r w:rsidRPr="005F4B66">
        <w:t xml:space="preserve"> through toolbox sessions</w:t>
      </w:r>
      <w:r w:rsidR="00063EEE" w:rsidRPr="005F4B66">
        <w:t xml:space="preserve"> and made available to all personnel when performing identified activities</w:t>
      </w:r>
      <w:r w:rsidRPr="005F4B66">
        <w:t>.</w:t>
      </w:r>
    </w:p>
    <w:p w14:paraId="2B364342" w14:textId="5D3F2434" w:rsidR="00F60A40" w:rsidRDefault="009D2215" w:rsidP="007B48F4">
      <w:pPr>
        <w:pStyle w:val="Heading3Reference"/>
        <w:ind w:firstLine="9"/>
      </w:pPr>
      <w:r w:rsidRPr="005F4B66">
        <w:t>Refer:</w:t>
      </w:r>
      <w:r w:rsidRPr="005F4B66">
        <w:tab/>
      </w:r>
      <w:r w:rsidR="009415C2" w:rsidRPr="005F4B66">
        <w:t>SCEE-BS-RM-PRO-0002 Operational Risk Management</w:t>
      </w:r>
      <w:r w:rsidRPr="005F4B66">
        <w:t xml:space="preserve"> </w:t>
      </w:r>
    </w:p>
    <w:p w14:paraId="3E2A0966" w14:textId="52E818E1" w:rsidR="00B24CEC" w:rsidRDefault="00B24CEC" w:rsidP="00724E1B">
      <w:pPr>
        <w:pStyle w:val="Heading2"/>
      </w:pPr>
      <w:bookmarkStart w:id="2266" w:name="_Toc227062787"/>
      <w:r w:rsidRPr="005F4B66">
        <w:t>Safe Work Method Statements (SWMS)</w:t>
      </w:r>
      <w:bookmarkEnd w:id="2266"/>
    </w:p>
    <w:p w14:paraId="3E2A0967" w14:textId="5EEB9C05" w:rsidR="00B24CEC" w:rsidRPr="005F4B66" w:rsidRDefault="00B24CEC" w:rsidP="007B48F4">
      <w:pPr>
        <w:autoSpaceDE w:val="0"/>
        <w:autoSpaceDN w:val="0"/>
        <w:adjustRightInd w:val="0"/>
        <w:spacing w:after="0" w:line="240" w:lineRule="auto"/>
        <w:ind w:left="1427"/>
      </w:pPr>
      <w:r w:rsidRPr="005F4B66">
        <w:lastRenderedPageBreak/>
        <w:t>Safe Work Method Statement</w:t>
      </w:r>
      <w:r w:rsidR="00747EE2" w:rsidRPr="005F4B66">
        <w:t>s</w:t>
      </w:r>
      <w:r w:rsidRPr="005F4B66">
        <w:t xml:space="preserve"> (SWMS) </w:t>
      </w:r>
      <w:r w:rsidR="00063EEE" w:rsidRPr="005F4B66">
        <w:t>shall</w:t>
      </w:r>
      <w:r w:rsidRPr="005F4B66">
        <w:t xml:space="preserve"> be developed for all identified high risk activities identified in the </w:t>
      </w:r>
      <w:r w:rsidR="0030233A" w:rsidRPr="005F4B66">
        <w:t>Level 2 Risk Assessment</w:t>
      </w:r>
      <w:r w:rsidRPr="005F4B66">
        <w:t xml:space="preserve">.  </w:t>
      </w:r>
    </w:p>
    <w:p w14:paraId="0B1C93D4" w14:textId="77777777" w:rsidR="0030233A" w:rsidRPr="005F4B66" w:rsidRDefault="0030233A" w:rsidP="0030233A">
      <w:pPr>
        <w:autoSpaceDE w:val="0"/>
        <w:autoSpaceDN w:val="0"/>
        <w:adjustRightInd w:val="0"/>
        <w:spacing w:before="120" w:after="0" w:line="240" w:lineRule="auto"/>
        <w:ind w:left="1427"/>
      </w:pPr>
      <w:r w:rsidRPr="005F4B66">
        <w:t xml:space="preserve">Initially the task is run on a </w:t>
      </w:r>
      <w:proofErr w:type="gramStart"/>
      <w:r w:rsidRPr="005F4B66">
        <w:t>JHA .</w:t>
      </w:r>
      <w:proofErr w:type="gramEnd"/>
      <w:r w:rsidRPr="005F4B66">
        <w:t xml:space="preserve"> SWMS require RTIO senior advisor approval prior to being implemented. </w:t>
      </w:r>
    </w:p>
    <w:p w14:paraId="3E2A0969" w14:textId="6D44FFF7" w:rsidR="00707834" w:rsidRPr="005F4B66" w:rsidRDefault="00707834" w:rsidP="0030233A">
      <w:pPr>
        <w:autoSpaceDE w:val="0"/>
        <w:autoSpaceDN w:val="0"/>
        <w:adjustRightInd w:val="0"/>
        <w:spacing w:before="120" w:after="0" w:line="240" w:lineRule="auto"/>
        <w:ind w:left="1427"/>
      </w:pPr>
      <w:r w:rsidRPr="005F4B66">
        <w:t xml:space="preserve">SWMS must be reviewed by the workers involved and specifically apply to the </w:t>
      </w:r>
      <w:proofErr w:type="gramStart"/>
      <w:r w:rsidRPr="005F4B66">
        <w:t>high risk</w:t>
      </w:r>
      <w:proofErr w:type="gramEnd"/>
      <w:r w:rsidRPr="005F4B66">
        <w:t xml:space="preserve"> activity and the actual work environment.  </w:t>
      </w:r>
    </w:p>
    <w:p w14:paraId="3E2A096A" w14:textId="625FF179" w:rsidR="000B79BE" w:rsidRPr="005F4B66" w:rsidRDefault="00707834" w:rsidP="007B48F4">
      <w:pPr>
        <w:pStyle w:val="Heading3Text"/>
        <w:spacing w:before="120" w:after="0"/>
        <w:ind w:left="1427"/>
      </w:pPr>
      <w:r w:rsidRPr="005F4B66">
        <w:t xml:space="preserve">Any tasks with an identified extreme residual risk </w:t>
      </w:r>
      <w:r w:rsidR="00063EEE" w:rsidRPr="005F4B66">
        <w:t xml:space="preserve">are not to proceed and </w:t>
      </w:r>
      <w:r w:rsidRPr="005F4B66">
        <w:t>require</w:t>
      </w:r>
      <w:r w:rsidR="000B79BE" w:rsidRPr="005F4B66">
        <w:t xml:space="preserve"> referral to </w:t>
      </w:r>
      <w:r w:rsidRPr="005F4B66">
        <w:t xml:space="preserve">the Project </w:t>
      </w:r>
      <w:r w:rsidR="000B79BE" w:rsidRPr="005F4B66">
        <w:t xml:space="preserve">Manager </w:t>
      </w:r>
      <w:r w:rsidRPr="005F4B66">
        <w:t xml:space="preserve">and HSE </w:t>
      </w:r>
      <w:r w:rsidR="00063EEE" w:rsidRPr="005F4B66">
        <w:t>Supervisor</w:t>
      </w:r>
      <w:r w:rsidRPr="005F4B66">
        <w:t xml:space="preserve"> </w:t>
      </w:r>
      <w:r w:rsidR="000B79BE" w:rsidRPr="005F4B66">
        <w:t>for assessment</w:t>
      </w:r>
      <w:r w:rsidR="00063EEE" w:rsidRPr="005F4B66">
        <w:t>. Divisional General Manager (or higher) a</w:t>
      </w:r>
      <w:r w:rsidRPr="005F4B66">
        <w:t>pproval</w:t>
      </w:r>
      <w:r w:rsidR="00063EEE" w:rsidRPr="005F4B66">
        <w:t xml:space="preserve"> is required for the activity to commence. </w:t>
      </w:r>
    </w:p>
    <w:p w14:paraId="15BF9769" w14:textId="4BEFD833" w:rsidR="0030233A" w:rsidRPr="005F4B66" w:rsidRDefault="00817190" w:rsidP="007B48F4">
      <w:pPr>
        <w:pStyle w:val="Heading3Text"/>
        <w:spacing w:before="120" w:after="0"/>
        <w:ind w:left="1427"/>
      </w:pPr>
      <w:r w:rsidRPr="005F4B66">
        <w:t>SCEE</w:t>
      </w:r>
      <w:r w:rsidR="0030233A" w:rsidRPr="005F4B66">
        <w:t xml:space="preserve"> shall follow RTIO’s </w:t>
      </w:r>
      <w:proofErr w:type="gramStart"/>
      <w:r w:rsidR="0030233A" w:rsidRPr="005F4B66">
        <w:t>Pre-task</w:t>
      </w:r>
      <w:proofErr w:type="gramEnd"/>
      <w:r w:rsidR="0030233A" w:rsidRPr="005F4B66">
        <w:t xml:space="preserve"> hazard assessments flow chart - RTIO-HSE-</w:t>
      </w:r>
      <w:proofErr w:type="gramStart"/>
      <w:r w:rsidR="0030233A" w:rsidRPr="005F4B66">
        <w:t>0334261  &amp;</w:t>
      </w:r>
      <w:proofErr w:type="gramEnd"/>
      <w:r w:rsidR="0030233A" w:rsidRPr="005F4B66">
        <w:t xml:space="preserve"> Iron Ore Standard Work Procedure </w:t>
      </w:r>
      <w:proofErr w:type="gramStart"/>
      <w:r w:rsidR="0030233A" w:rsidRPr="005F4B66">
        <w:t>–  RTIO</w:t>
      </w:r>
      <w:proofErr w:type="gramEnd"/>
      <w:r w:rsidR="0030233A" w:rsidRPr="005F4B66">
        <w:t>-HSE-0067651</w:t>
      </w:r>
    </w:p>
    <w:p w14:paraId="3E2A096B" w14:textId="77777777" w:rsidR="00B24CEC" w:rsidRPr="005F4B66" w:rsidRDefault="00B24CEC" w:rsidP="00724E1B">
      <w:pPr>
        <w:autoSpaceDE w:val="0"/>
        <w:autoSpaceDN w:val="0"/>
        <w:adjustRightInd w:val="0"/>
        <w:spacing w:after="0" w:line="240" w:lineRule="auto"/>
        <w:ind w:left="1418"/>
      </w:pPr>
    </w:p>
    <w:p w14:paraId="3E2A096C" w14:textId="77777777" w:rsidR="00B24CEC" w:rsidRPr="005F4B66" w:rsidRDefault="00B24CEC" w:rsidP="007B48F4">
      <w:pPr>
        <w:pStyle w:val="Heading3Reference"/>
        <w:ind w:firstLine="9"/>
      </w:pPr>
      <w:r w:rsidRPr="005F4B66">
        <w:t>Refer:</w:t>
      </w:r>
      <w:r w:rsidRPr="005F4B66">
        <w:tab/>
      </w:r>
      <w:r w:rsidR="009415C2" w:rsidRPr="005F4B66">
        <w:t>SCEE-BS-HS-PRO-0002</w:t>
      </w:r>
      <w:r w:rsidRPr="005F4B66">
        <w:t xml:space="preserve"> SWMS Development  </w:t>
      </w:r>
    </w:p>
    <w:p w14:paraId="4E49E91E" w14:textId="72462FF7" w:rsidR="0030233A" w:rsidRPr="005F4B66" w:rsidRDefault="00063EEE" w:rsidP="00B24CEC">
      <w:pPr>
        <w:pStyle w:val="Heading3Reference"/>
      </w:pPr>
      <w:r w:rsidRPr="005F4B66">
        <w:tab/>
      </w:r>
      <w:r w:rsidRPr="005F4B66">
        <w:tab/>
      </w:r>
      <w:r w:rsidR="0030233A" w:rsidRPr="005F4B66">
        <w:t>RTIO-HSE-0067651 Iron Ore Standard Work Procedure</w:t>
      </w:r>
    </w:p>
    <w:p w14:paraId="09AB1D9B" w14:textId="180DEDB7" w:rsidR="0030233A" w:rsidRDefault="0030233A" w:rsidP="00B24CEC">
      <w:pPr>
        <w:pStyle w:val="Heading3Reference"/>
      </w:pPr>
      <w:r w:rsidRPr="005F4B66">
        <w:tab/>
      </w:r>
      <w:r w:rsidRPr="005F4B66">
        <w:tab/>
        <w:t xml:space="preserve">RTIO-HSE-0334261 </w:t>
      </w:r>
      <w:proofErr w:type="gramStart"/>
      <w:r w:rsidRPr="005F4B66">
        <w:t>Pre-task</w:t>
      </w:r>
      <w:proofErr w:type="gramEnd"/>
      <w:r w:rsidRPr="005F4B66">
        <w:t xml:space="preserve"> hazard assessments flow chart</w:t>
      </w:r>
    </w:p>
    <w:p w14:paraId="6E3DDC6C" w14:textId="77777777" w:rsidR="00802BA8" w:rsidRDefault="00802BA8" w:rsidP="00B24CEC">
      <w:pPr>
        <w:pStyle w:val="Heading3Reference"/>
      </w:pPr>
    </w:p>
    <w:p w14:paraId="360A97CB" w14:textId="77777777" w:rsidR="00802BA8" w:rsidRDefault="00802BA8" w:rsidP="00B24CEC">
      <w:pPr>
        <w:pStyle w:val="Heading3Reference"/>
      </w:pPr>
    </w:p>
    <w:p w14:paraId="3E2A096E" w14:textId="3FD15BD2" w:rsidR="009D2215" w:rsidRPr="005F4B66" w:rsidRDefault="00CA43F2" w:rsidP="00724E1B">
      <w:pPr>
        <w:pStyle w:val="Heading2"/>
      </w:pPr>
      <w:bookmarkStart w:id="2267" w:name="_Toc404088192"/>
      <w:bookmarkStart w:id="2268" w:name="_Toc404325794"/>
      <w:bookmarkStart w:id="2269" w:name="_Toc404343881"/>
      <w:bookmarkStart w:id="2270" w:name="_Toc404345994"/>
      <w:bookmarkStart w:id="2271" w:name="_Toc402940735"/>
      <w:bookmarkStart w:id="2272" w:name="_Toc227062788"/>
      <w:bookmarkEnd w:id="2267"/>
      <w:bookmarkEnd w:id="2268"/>
      <w:bookmarkEnd w:id="2269"/>
      <w:bookmarkEnd w:id="2270"/>
      <w:r w:rsidRPr="005F4B66">
        <w:t>T</w:t>
      </w:r>
      <w:r w:rsidR="009D2215" w:rsidRPr="005F4B66">
        <w:t>ake 5</w:t>
      </w:r>
      <w:bookmarkEnd w:id="2271"/>
      <w:bookmarkEnd w:id="2272"/>
    </w:p>
    <w:p w14:paraId="3E2A096F" w14:textId="77777777" w:rsidR="009D2215" w:rsidRPr="005F4B66" w:rsidRDefault="009D2215" w:rsidP="007B48F4">
      <w:pPr>
        <w:pStyle w:val="Heading3Text"/>
        <w:ind w:left="1427"/>
        <w:jc w:val="both"/>
      </w:pPr>
      <w:r w:rsidRPr="005F4B66">
        <w:t xml:space="preserve">Completion of a Take 5 Risk Assessment (Take 5) is required for all tasks. It allows hazards and level of risk to be assessed prior to work commencing </w:t>
      </w:r>
      <w:proofErr w:type="gramStart"/>
      <w:r w:rsidRPr="005F4B66">
        <w:t>and also</w:t>
      </w:r>
      <w:proofErr w:type="gramEnd"/>
      <w:r w:rsidRPr="005F4B66">
        <w:t xml:space="preserve"> serves as a final check to ensure controls from other processes such as JHA’s and formal risk assessments have been implemented. </w:t>
      </w:r>
    </w:p>
    <w:p w14:paraId="3E2A0970" w14:textId="77777777" w:rsidR="009D2215" w:rsidRPr="005F4B66" w:rsidRDefault="009D2215" w:rsidP="007B48F4">
      <w:pPr>
        <w:pStyle w:val="Heading3Text"/>
        <w:ind w:left="1427"/>
        <w:jc w:val="both"/>
      </w:pPr>
      <w:r w:rsidRPr="005F4B66">
        <w:t xml:space="preserve">The Take 5 is a personal real time risk assessment tool designed to assess a person’s individual exposure to risk when performing tasks, and as such should be seen as necessary in the following situations: </w:t>
      </w:r>
    </w:p>
    <w:p w14:paraId="3E2A0971" w14:textId="31CBF80D" w:rsidR="009D2215" w:rsidRPr="005F4B66" w:rsidRDefault="009D2215" w:rsidP="00AB5297">
      <w:pPr>
        <w:pStyle w:val="Heading3Bulletts"/>
        <w:tabs>
          <w:tab w:val="clear" w:pos="1211"/>
        </w:tabs>
        <w:ind w:left="1800"/>
        <w:jc w:val="both"/>
      </w:pPr>
      <w:r w:rsidRPr="005F4B66">
        <w:t xml:space="preserve">When commencing any new task </w:t>
      </w:r>
    </w:p>
    <w:p w14:paraId="3E2A0972" w14:textId="56509948" w:rsidR="009D2215" w:rsidRPr="005F4B66" w:rsidRDefault="009D2215" w:rsidP="00AB5297">
      <w:pPr>
        <w:pStyle w:val="Heading2Bulletts"/>
        <w:tabs>
          <w:tab w:val="clear" w:pos="1211"/>
          <w:tab w:val="num" w:pos="2127"/>
        </w:tabs>
        <w:ind w:left="1800"/>
        <w:jc w:val="both"/>
      </w:pPr>
      <w:r w:rsidRPr="005F4B66">
        <w:t xml:space="preserve">When changes to the workplace occur, such as inclement weather </w:t>
      </w:r>
      <w:r w:rsidR="00DF384B" w:rsidRPr="005F4B66">
        <w:t xml:space="preserve">or </w:t>
      </w:r>
      <w:r w:rsidRPr="005F4B66">
        <w:t xml:space="preserve">task modifications </w:t>
      </w:r>
    </w:p>
    <w:p w14:paraId="3E2A0973" w14:textId="6D153865" w:rsidR="009D2215" w:rsidRPr="005F4B66" w:rsidRDefault="009D2215" w:rsidP="00AB5297">
      <w:pPr>
        <w:pStyle w:val="Heading3Bulletts"/>
        <w:tabs>
          <w:tab w:val="clear" w:pos="1211"/>
        </w:tabs>
        <w:ind w:left="1800"/>
        <w:jc w:val="both"/>
      </w:pPr>
      <w:r w:rsidRPr="005F4B66">
        <w:t>When commencing involvement in tasks controlled by JHA</w:t>
      </w:r>
      <w:r w:rsidR="00DF384B" w:rsidRPr="005F4B66">
        <w:t xml:space="preserve"> or SWMS</w:t>
      </w:r>
    </w:p>
    <w:p w14:paraId="3E2A0974" w14:textId="5FEECEB3" w:rsidR="009D2215" w:rsidRPr="005F4B66" w:rsidRDefault="00AB5297" w:rsidP="00AB5297">
      <w:pPr>
        <w:pStyle w:val="Heading3Bulletts"/>
        <w:tabs>
          <w:tab w:val="clear" w:pos="1211"/>
        </w:tabs>
        <w:ind w:left="1800"/>
        <w:jc w:val="both"/>
      </w:pPr>
      <w:r w:rsidRPr="005F4B66">
        <w:t>W</w:t>
      </w:r>
      <w:r w:rsidR="009D2215" w:rsidRPr="005F4B66">
        <w:t>hen changing the method of work (e.g. removing PPE)</w:t>
      </w:r>
    </w:p>
    <w:p w14:paraId="3E2A0977" w14:textId="5C63E5AA" w:rsidR="009D2215" w:rsidRPr="005F4B66" w:rsidRDefault="009D2215" w:rsidP="008376F7">
      <w:pPr>
        <w:pStyle w:val="Heading3Reference"/>
        <w:spacing w:before="200"/>
        <w:ind w:left="2268" w:hanging="828"/>
      </w:pPr>
      <w:r w:rsidRPr="005F4B66">
        <w:t>Refer:</w:t>
      </w:r>
      <w:r w:rsidRPr="005F4B66">
        <w:tab/>
      </w:r>
      <w:r w:rsidR="009415C2" w:rsidRPr="005F4B66">
        <w:t>SCEE-BS-HS-WIN-0002</w:t>
      </w:r>
      <w:r w:rsidRPr="005F4B66">
        <w:t xml:space="preserve"> Take 5 Risk Assessment </w:t>
      </w:r>
    </w:p>
    <w:p w14:paraId="3E2A0978" w14:textId="77777777" w:rsidR="009D2215" w:rsidRPr="005F4B66" w:rsidRDefault="009D2215" w:rsidP="00724E1B">
      <w:pPr>
        <w:pStyle w:val="Heading2"/>
      </w:pPr>
      <w:bookmarkStart w:id="2273" w:name="_Toc227062789"/>
      <w:r w:rsidRPr="005F4B66">
        <w:t>Job Hazard Analysis (JHA)</w:t>
      </w:r>
      <w:bookmarkEnd w:id="2273"/>
    </w:p>
    <w:p w14:paraId="3E2A0979" w14:textId="77777777" w:rsidR="009D2215" w:rsidRPr="005F4B66" w:rsidRDefault="00545B81" w:rsidP="007B48F4">
      <w:pPr>
        <w:pStyle w:val="Heading3Text"/>
        <w:ind w:left="1440"/>
        <w:jc w:val="both"/>
      </w:pPr>
      <w:r w:rsidRPr="005F4B66">
        <w:t>A</w:t>
      </w:r>
      <w:r w:rsidR="009D2215" w:rsidRPr="005F4B66">
        <w:t xml:space="preserve"> JHA </w:t>
      </w:r>
      <w:r w:rsidR="008836C1" w:rsidRPr="005F4B66">
        <w:t>must</w:t>
      </w:r>
      <w:r w:rsidRPr="005F4B66">
        <w:t xml:space="preserve"> be developed </w:t>
      </w:r>
      <w:r w:rsidR="008836C1" w:rsidRPr="005F4B66">
        <w:t xml:space="preserve">by work crews </w:t>
      </w:r>
      <w:r w:rsidRPr="005F4B66">
        <w:t xml:space="preserve">for all </w:t>
      </w:r>
      <w:r w:rsidR="008836C1" w:rsidRPr="005F4B66">
        <w:t xml:space="preserve">activities and </w:t>
      </w:r>
      <w:r w:rsidRPr="005F4B66">
        <w:t xml:space="preserve">tasks that </w:t>
      </w:r>
      <w:r w:rsidR="008836C1" w:rsidRPr="005F4B66">
        <w:t>have an identified risk rating of medium or above that are not</w:t>
      </w:r>
      <w:r w:rsidRPr="005F4B66">
        <w:t xml:space="preserve"> being conducted under a SWMS.  Ta</w:t>
      </w:r>
      <w:r w:rsidR="009D2215" w:rsidRPr="005F4B66">
        <w:t xml:space="preserve">sks are to be analysed in accordance with the following criteria: </w:t>
      </w:r>
    </w:p>
    <w:p w14:paraId="3E2A097A" w14:textId="77777777" w:rsidR="009D2215" w:rsidRPr="005F4B66" w:rsidRDefault="009D2215" w:rsidP="00AB5297">
      <w:pPr>
        <w:pStyle w:val="Heading3Bulletts"/>
        <w:tabs>
          <w:tab w:val="clear" w:pos="1211"/>
        </w:tabs>
        <w:ind w:left="1800"/>
        <w:jc w:val="both"/>
      </w:pPr>
      <w:r w:rsidRPr="005F4B66">
        <w:t>What are the steps maki</w:t>
      </w:r>
      <w:r w:rsidR="003E3533" w:rsidRPr="005F4B66">
        <w:t>ng up the job or task? (Steps)</w:t>
      </w:r>
    </w:p>
    <w:p w14:paraId="3E2A097B" w14:textId="77777777" w:rsidR="009D2215" w:rsidRPr="005F4B66" w:rsidRDefault="009D2215" w:rsidP="00AB5297">
      <w:pPr>
        <w:pStyle w:val="Heading3Bulletts"/>
        <w:tabs>
          <w:tab w:val="clear" w:pos="1211"/>
        </w:tabs>
        <w:ind w:left="1800"/>
        <w:jc w:val="both"/>
      </w:pPr>
      <w:r w:rsidRPr="005F4B66">
        <w:t>What are the hazards that could impact on each step of the job? (</w:t>
      </w:r>
      <w:r w:rsidR="00222B89" w:rsidRPr="005F4B66">
        <w:t>Risks</w:t>
      </w:r>
      <w:r w:rsidRPr="005F4B66">
        <w:t>)</w:t>
      </w:r>
    </w:p>
    <w:p w14:paraId="3E2A097C" w14:textId="77777777" w:rsidR="009D2215" w:rsidRPr="005F4B66" w:rsidRDefault="009D2215" w:rsidP="00AB5297">
      <w:pPr>
        <w:pStyle w:val="Heading3Bulletts"/>
        <w:tabs>
          <w:tab w:val="clear" w:pos="1211"/>
        </w:tabs>
        <w:ind w:left="1800"/>
        <w:jc w:val="both"/>
      </w:pPr>
      <w:r w:rsidRPr="005F4B66">
        <w:t>What action is to be taken to remove o</w:t>
      </w:r>
      <w:r w:rsidR="003E3533" w:rsidRPr="005F4B66">
        <w:t>r reduce the hazard? (Controls)</w:t>
      </w:r>
    </w:p>
    <w:p w14:paraId="3E2A097E" w14:textId="7DDB99B2" w:rsidR="009D2215" w:rsidRPr="005F4B66" w:rsidRDefault="009D2215" w:rsidP="007B48F4">
      <w:pPr>
        <w:pStyle w:val="Heading3Text"/>
        <w:ind w:left="1440"/>
        <w:jc w:val="both"/>
      </w:pPr>
      <w:r w:rsidRPr="005F4B66">
        <w:lastRenderedPageBreak/>
        <w:t xml:space="preserve">The Supervisor is responsible for identifying tasks for analysis and for conducting the JHA process </w:t>
      </w:r>
      <w:proofErr w:type="gramStart"/>
      <w:r w:rsidRPr="005F4B66">
        <w:t>on a daily basis</w:t>
      </w:r>
      <w:proofErr w:type="gramEnd"/>
      <w:r w:rsidRPr="005F4B66">
        <w:t xml:space="preserve"> with the work crew. The JHA may complement an existing W</w:t>
      </w:r>
      <w:r w:rsidR="00545B81" w:rsidRPr="005F4B66">
        <w:t xml:space="preserve">ork </w:t>
      </w:r>
      <w:r w:rsidRPr="005F4B66">
        <w:t>I</w:t>
      </w:r>
      <w:r w:rsidR="00545B81" w:rsidRPr="005F4B66">
        <w:t>nstruction</w:t>
      </w:r>
      <w:r w:rsidRPr="005F4B66">
        <w:t xml:space="preserve"> and in such a case the relevant WI will be attached to the JHA present at the work</w:t>
      </w:r>
      <w:r w:rsidR="00FC4BDD" w:rsidRPr="005F4B66">
        <w:t xml:space="preserve"> </w:t>
      </w:r>
      <w:r w:rsidRPr="005F4B66">
        <w:t>f</w:t>
      </w:r>
      <w:r w:rsidR="00FC4BDD" w:rsidRPr="005F4B66">
        <w:t>ront</w:t>
      </w:r>
      <w:r w:rsidRPr="005F4B66">
        <w:t xml:space="preserve">. </w:t>
      </w:r>
      <w:r w:rsidR="00CC414F" w:rsidRPr="005F4B66">
        <w:t xml:space="preserve">The JHA will be developed on the </w:t>
      </w:r>
      <w:r w:rsidR="004B3EBB" w:rsidRPr="005F4B66">
        <w:t>RTIO</w:t>
      </w:r>
      <w:r w:rsidR="00CC414F" w:rsidRPr="005F4B66">
        <w:t xml:space="preserve"> JHA template</w:t>
      </w:r>
      <w:r w:rsidR="004B3EBB" w:rsidRPr="005F4B66">
        <w:t>.</w:t>
      </w:r>
      <w:r w:rsidR="00CC414F" w:rsidRPr="005F4B66">
        <w:t xml:space="preserve"> </w:t>
      </w:r>
    </w:p>
    <w:p w14:paraId="3E2A097F" w14:textId="77777777" w:rsidR="009D2215" w:rsidRPr="005F4B66" w:rsidRDefault="009D2215" w:rsidP="007B48F4">
      <w:pPr>
        <w:pStyle w:val="Heading3Text"/>
        <w:ind w:firstLine="22"/>
        <w:jc w:val="both"/>
      </w:pPr>
      <w:r w:rsidRPr="005F4B66">
        <w:t>SCEE Project Management shall ensure:</w:t>
      </w:r>
    </w:p>
    <w:p w14:paraId="3E2A0980" w14:textId="15ABDCE0" w:rsidR="00CC414F" w:rsidRPr="005F4B66" w:rsidRDefault="009D2215" w:rsidP="007B48F4">
      <w:pPr>
        <w:pStyle w:val="Heading3Bulletts"/>
        <w:tabs>
          <w:tab w:val="clear" w:pos="1211"/>
        </w:tabs>
        <w:ind w:left="1800"/>
        <w:jc w:val="both"/>
      </w:pPr>
      <w:r w:rsidRPr="005F4B66">
        <w:t xml:space="preserve">JHA’s are developed with the participation of all </w:t>
      </w:r>
      <w:r w:rsidR="00144202">
        <w:t>worker</w:t>
      </w:r>
      <w:r w:rsidRPr="005F4B66">
        <w:t>s involve</w:t>
      </w:r>
      <w:r w:rsidR="003E3533" w:rsidRPr="005F4B66">
        <w:t xml:space="preserve">d in the task </w:t>
      </w:r>
    </w:p>
    <w:p w14:paraId="3E2A0981" w14:textId="77777777" w:rsidR="009D2215" w:rsidRPr="005F4B66" w:rsidRDefault="009D2215" w:rsidP="007B48F4">
      <w:pPr>
        <w:pStyle w:val="Heading3Bulletts"/>
        <w:tabs>
          <w:tab w:val="clear" w:pos="1211"/>
        </w:tabs>
        <w:ind w:left="1800"/>
        <w:jc w:val="both"/>
      </w:pPr>
      <w:r w:rsidRPr="005F4B66">
        <w:t xml:space="preserve">A JHA will be initiated prior to commencing </w:t>
      </w:r>
      <w:r w:rsidR="00CC414F" w:rsidRPr="005F4B66">
        <w:t xml:space="preserve">tasks </w:t>
      </w:r>
    </w:p>
    <w:p w14:paraId="3E2A0982" w14:textId="61F1728E" w:rsidR="009D2215" w:rsidRPr="005F4B66" w:rsidRDefault="009D2215" w:rsidP="007B48F4">
      <w:pPr>
        <w:pStyle w:val="Heading3Bulletts"/>
        <w:tabs>
          <w:tab w:val="clear" w:pos="1211"/>
        </w:tabs>
        <w:ind w:left="1800"/>
        <w:jc w:val="both"/>
      </w:pPr>
      <w:r w:rsidRPr="005F4B66">
        <w:t xml:space="preserve">All </w:t>
      </w:r>
      <w:r w:rsidR="00144202">
        <w:t>worker</w:t>
      </w:r>
      <w:r w:rsidRPr="005F4B66">
        <w:t>s understand the requirements a</w:t>
      </w:r>
      <w:r w:rsidR="003E3533" w:rsidRPr="005F4B66">
        <w:t xml:space="preserve">nd have </w:t>
      </w:r>
      <w:r w:rsidR="00CC414F" w:rsidRPr="005F4B66">
        <w:t>signed on</w:t>
      </w:r>
      <w:r w:rsidR="003E3533" w:rsidRPr="005F4B66">
        <w:t xml:space="preserve"> </w:t>
      </w:r>
      <w:r w:rsidR="00CC414F" w:rsidRPr="005F4B66">
        <w:t>to the JHA</w:t>
      </w:r>
      <w:r w:rsidR="003E3533" w:rsidRPr="005F4B66">
        <w:t xml:space="preserve"> </w:t>
      </w:r>
    </w:p>
    <w:p w14:paraId="3E2A0983" w14:textId="77777777" w:rsidR="009D2215" w:rsidRPr="005F4B66" w:rsidRDefault="00BA0B22" w:rsidP="007B48F4">
      <w:pPr>
        <w:pStyle w:val="Heading3Bulletts"/>
        <w:tabs>
          <w:tab w:val="clear" w:pos="1211"/>
        </w:tabs>
        <w:ind w:left="1800"/>
        <w:jc w:val="both"/>
      </w:pPr>
      <w:r w:rsidRPr="005F4B66">
        <w:t xml:space="preserve">JHA’s are reviewed and signed </w:t>
      </w:r>
      <w:r w:rsidR="00CD374B" w:rsidRPr="005F4B66">
        <w:t xml:space="preserve">off </w:t>
      </w:r>
      <w:r w:rsidRPr="005F4B66">
        <w:t xml:space="preserve">by Supervision </w:t>
      </w:r>
      <w:r w:rsidR="0037051D" w:rsidRPr="005F4B66">
        <w:t>daily</w:t>
      </w:r>
    </w:p>
    <w:p w14:paraId="3E2A0984" w14:textId="77777777" w:rsidR="009D2215" w:rsidRPr="005F4B66" w:rsidRDefault="009D2215" w:rsidP="007B48F4">
      <w:pPr>
        <w:pStyle w:val="Heading3Bulletts"/>
        <w:tabs>
          <w:tab w:val="clear" w:pos="1211"/>
        </w:tabs>
        <w:ind w:left="1800"/>
        <w:jc w:val="both"/>
      </w:pPr>
      <w:r w:rsidRPr="005F4B66">
        <w:t>The information from common task JHA’s (e.g. cable pulling, terminating</w:t>
      </w:r>
      <w:r w:rsidR="003E3533" w:rsidRPr="005F4B66">
        <w:t xml:space="preserve">) become SCEE </w:t>
      </w:r>
      <w:proofErr w:type="gramStart"/>
      <w:r w:rsidR="003E3533" w:rsidRPr="005F4B66">
        <w:t>WI</w:t>
      </w:r>
      <w:r w:rsidR="00BA0B22" w:rsidRPr="005F4B66">
        <w:t xml:space="preserve">’s </w:t>
      </w:r>
      <w:r w:rsidR="003E3533" w:rsidRPr="005F4B66">
        <w:t xml:space="preserve"> for</w:t>
      </w:r>
      <w:proofErr w:type="gramEnd"/>
      <w:r w:rsidR="003E3533" w:rsidRPr="005F4B66">
        <w:t xml:space="preserve"> that task</w:t>
      </w:r>
    </w:p>
    <w:p w14:paraId="3E2A0985" w14:textId="77777777" w:rsidR="009D2215" w:rsidRPr="005F4B66" w:rsidRDefault="009D2215" w:rsidP="007B48F4">
      <w:pPr>
        <w:pStyle w:val="Heading3Bulletts"/>
        <w:tabs>
          <w:tab w:val="clear" w:pos="1211"/>
        </w:tabs>
        <w:ind w:left="1800"/>
        <w:jc w:val="both"/>
      </w:pPr>
      <w:r w:rsidRPr="005F4B66">
        <w:t xml:space="preserve">A register </w:t>
      </w:r>
      <w:r w:rsidR="00CC414F" w:rsidRPr="005F4B66">
        <w:t xml:space="preserve">is </w:t>
      </w:r>
      <w:r w:rsidR="003E3533" w:rsidRPr="005F4B66">
        <w:t>maintained for all JHA’s</w:t>
      </w:r>
    </w:p>
    <w:p w14:paraId="3E2A0986" w14:textId="77777777" w:rsidR="009D2215" w:rsidRPr="005F4B66" w:rsidRDefault="009D2215" w:rsidP="007B48F4">
      <w:pPr>
        <w:pStyle w:val="Heading3Bulletts"/>
        <w:tabs>
          <w:tab w:val="clear" w:pos="1211"/>
        </w:tabs>
        <w:ind w:left="1800"/>
        <w:jc w:val="both"/>
      </w:pPr>
      <w:r w:rsidRPr="005F4B66">
        <w:t xml:space="preserve">Records of </w:t>
      </w:r>
      <w:r w:rsidR="00E57335" w:rsidRPr="005F4B66">
        <w:t xml:space="preserve">all </w:t>
      </w:r>
      <w:r w:rsidRPr="005F4B66">
        <w:t>JHA’s shall be ar</w:t>
      </w:r>
      <w:r w:rsidR="003E3533" w:rsidRPr="005F4B66">
        <w:t xml:space="preserve">chived </w:t>
      </w:r>
      <w:r w:rsidR="00CC414F" w:rsidRPr="005F4B66">
        <w:t xml:space="preserve">when </w:t>
      </w:r>
      <w:r w:rsidR="003E3533" w:rsidRPr="005F4B66">
        <w:t>the job has closed</w:t>
      </w:r>
    </w:p>
    <w:p w14:paraId="3E2A0987" w14:textId="414776AE" w:rsidR="009D2215" w:rsidRPr="005F4B66" w:rsidRDefault="009D2215" w:rsidP="007B48F4">
      <w:pPr>
        <w:pStyle w:val="Heading3Bulletts"/>
        <w:tabs>
          <w:tab w:val="clear" w:pos="1211"/>
        </w:tabs>
        <w:ind w:left="1800"/>
        <w:jc w:val="both"/>
      </w:pPr>
      <w:r w:rsidRPr="005F4B66">
        <w:t xml:space="preserve">Where </w:t>
      </w:r>
      <w:proofErr w:type="gramStart"/>
      <w:r w:rsidRPr="005F4B66">
        <w:t>WI</w:t>
      </w:r>
      <w:r w:rsidR="00CD374B" w:rsidRPr="005F4B66">
        <w:t>’s</w:t>
      </w:r>
      <w:proofErr w:type="gramEnd"/>
      <w:r w:rsidRPr="005F4B66">
        <w:t xml:space="preserve"> </w:t>
      </w:r>
      <w:r w:rsidR="00AE5DF2" w:rsidRPr="005F4B66">
        <w:t>exists,</w:t>
      </w:r>
      <w:r w:rsidR="00C97B8C" w:rsidRPr="005F4B66">
        <w:t xml:space="preserve"> </w:t>
      </w:r>
      <w:r w:rsidRPr="005F4B66">
        <w:t>t</w:t>
      </w:r>
      <w:r w:rsidR="00CC414F" w:rsidRPr="005F4B66">
        <w:t>hey</w:t>
      </w:r>
      <w:r w:rsidRPr="005F4B66">
        <w:t xml:space="preserve"> are appropriatel</w:t>
      </w:r>
      <w:r w:rsidR="003E3533" w:rsidRPr="005F4B66">
        <w:t xml:space="preserve">y communicated to </w:t>
      </w:r>
      <w:r w:rsidR="00144202">
        <w:t>worker</w:t>
      </w:r>
      <w:r w:rsidR="00CC414F" w:rsidRPr="005F4B66">
        <w:t>’s</w:t>
      </w:r>
    </w:p>
    <w:p w14:paraId="3E2A0988" w14:textId="77777777" w:rsidR="000212AF" w:rsidRPr="005F4B66" w:rsidRDefault="000212AF" w:rsidP="00AB5297">
      <w:pPr>
        <w:pStyle w:val="Heading3Bulletts"/>
        <w:numPr>
          <w:ilvl w:val="0"/>
          <w:numId w:val="0"/>
        </w:numPr>
        <w:ind w:left="1701"/>
        <w:jc w:val="both"/>
      </w:pPr>
    </w:p>
    <w:p w14:paraId="3E2A0989" w14:textId="036A0FB4" w:rsidR="00424305" w:rsidRDefault="00CF707A" w:rsidP="00F60A40">
      <w:pPr>
        <w:pStyle w:val="Heading3Text"/>
        <w:spacing w:after="0"/>
        <w:ind w:left="1440"/>
        <w:jc w:val="both"/>
      </w:pPr>
      <w:r w:rsidRPr="005F4B66">
        <w:t xml:space="preserve">The approved L2RA content will be utilised to assist in the develop of risk assessments.  JHA risk assessments will be only valid for one shift. </w:t>
      </w:r>
      <w:r w:rsidR="004B3EBB" w:rsidRPr="005F4B66">
        <w:t xml:space="preserve"> </w:t>
      </w:r>
      <w:r w:rsidRPr="005F4B66">
        <w:t xml:space="preserve">SCEE shall follow </w:t>
      </w:r>
      <w:proofErr w:type="gramStart"/>
      <w:r w:rsidRPr="005F4B66">
        <w:t>Pre-task</w:t>
      </w:r>
      <w:proofErr w:type="gramEnd"/>
      <w:r w:rsidRPr="005F4B66">
        <w:t xml:space="preserve"> hazard assessments flow chart RTIO-HSE-0334261 when addressing risk.  </w:t>
      </w:r>
      <w:r w:rsidR="00445AAA" w:rsidRPr="005F4B66">
        <w:t xml:space="preserve">All identified changes will be communicated to the work crew and the amended JHA signed off by the Supervisor.  </w:t>
      </w:r>
    </w:p>
    <w:p w14:paraId="18209AE8" w14:textId="5BECAAC7" w:rsidR="00D108A8" w:rsidRDefault="00D108A8">
      <w:r>
        <w:br w:type="page"/>
      </w:r>
    </w:p>
    <w:p w14:paraId="21608BA8" w14:textId="77777777" w:rsidR="005A7733" w:rsidRPr="005F4B66" w:rsidRDefault="005A7733" w:rsidP="00F60A40">
      <w:pPr>
        <w:pStyle w:val="Heading3Text"/>
        <w:spacing w:after="0"/>
        <w:ind w:left="1440"/>
        <w:jc w:val="both"/>
      </w:pPr>
    </w:p>
    <w:tbl>
      <w:tblPr>
        <w:tblStyle w:val="TableGrid2"/>
        <w:tblpPr w:leftFromText="180" w:rightFromText="180" w:vertAnchor="text" w:horzAnchor="page" w:tblpX="1766" w:tblpY="391"/>
        <w:tblW w:w="0" w:type="auto"/>
        <w:tblInd w:w="0" w:type="dxa"/>
        <w:tblLook w:val="04A0" w:firstRow="1" w:lastRow="0" w:firstColumn="1" w:lastColumn="0" w:noHBand="0" w:noVBand="1"/>
      </w:tblPr>
      <w:tblGrid>
        <w:gridCol w:w="2292"/>
        <w:gridCol w:w="1676"/>
        <w:gridCol w:w="3816"/>
        <w:gridCol w:w="1844"/>
      </w:tblGrid>
      <w:tr w:rsidR="008376F7" w:rsidRPr="005F4B66" w14:paraId="240FFC52" w14:textId="77777777" w:rsidTr="008376F7">
        <w:tc>
          <w:tcPr>
            <w:tcW w:w="2292" w:type="dxa"/>
            <w:tcBorders>
              <w:top w:val="single" w:sz="4" w:space="0" w:color="auto"/>
              <w:left w:val="single" w:sz="4" w:space="0" w:color="auto"/>
              <w:bottom w:val="single" w:sz="4" w:space="0" w:color="auto"/>
              <w:right w:val="single" w:sz="4" w:space="0" w:color="auto"/>
            </w:tcBorders>
            <w:hideMark/>
          </w:tcPr>
          <w:p w14:paraId="5C609E9A" w14:textId="77777777" w:rsidR="008376F7" w:rsidRPr="005F4B66" w:rsidRDefault="008376F7" w:rsidP="008376F7">
            <w:pPr>
              <w:jc w:val="center"/>
              <w:rPr>
                <w:sz w:val="20"/>
                <w:szCs w:val="20"/>
              </w:rPr>
            </w:pPr>
            <w:r w:rsidRPr="005F4B66">
              <w:rPr>
                <w:rFonts w:cs="Calibri"/>
                <w:sz w:val="20"/>
                <w:szCs w:val="20"/>
              </w:rPr>
              <w:t>Job Step</w:t>
            </w:r>
          </w:p>
          <w:p w14:paraId="01B14FD1" w14:textId="77777777" w:rsidR="008376F7" w:rsidRPr="005F4B66" w:rsidRDefault="008376F7" w:rsidP="008376F7">
            <w:pPr>
              <w:jc w:val="center"/>
              <w:rPr>
                <w:rFonts w:cs="Calibri"/>
                <w:sz w:val="12"/>
                <w:szCs w:val="12"/>
              </w:rPr>
            </w:pPr>
            <w:r w:rsidRPr="005F4B66">
              <w:rPr>
                <w:rFonts w:cs="Calibri"/>
                <w:sz w:val="12"/>
                <w:szCs w:val="12"/>
              </w:rPr>
              <w:t>List the tasks required to perform the activity in the order they are carried out</w:t>
            </w:r>
          </w:p>
        </w:tc>
        <w:tc>
          <w:tcPr>
            <w:tcW w:w="1676" w:type="dxa"/>
            <w:tcBorders>
              <w:top w:val="single" w:sz="4" w:space="0" w:color="auto"/>
              <w:left w:val="single" w:sz="4" w:space="0" w:color="auto"/>
              <w:bottom w:val="single" w:sz="4" w:space="0" w:color="auto"/>
              <w:right w:val="single" w:sz="4" w:space="0" w:color="auto"/>
            </w:tcBorders>
            <w:hideMark/>
          </w:tcPr>
          <w:p w14:paraId="0A4FBE8D" w14:textId="77777777" w:rsidR="008376F7" w:rsidRPr="005F4B66" w:rsidRDefault="008376F7" w:rsidP="008376F7">
            <w:pPr>
              <w:jc w:val="center"/>
              <w:rPr>
                <w:rFonts w:cs="Calibri"/>
                <w:sz w:val="20"/>
                <w:szCs w:val="20"/>
              </w:rPr>
            </w:pPr>
            <w:r w:rsidRPr="005F4B66">
              <w:rPr>
                <w:rFonts w:cs="Calibri"/>
                <w:sz w:val="20"/>
                <w:szCs w:val="20"/>
              </w:rPr>
              <w:t>Potential Hazards</w:t>
            </w:r>
          </w:p>
          <w:p w14:paraId="304DCE7D" w14:textId="77777777" w:rsidR="008376F7" w:rsidRPr="005F4B66" w:rsidRDefault="008376F7" w:rsidP="008376F7">
            <w:pPr>
              <w:jc w:val="center"/>
              <w:rPr>
                <w:rFonts w:cs="Calibri"/>
              </w:rPr>
            </w:pPr>
            <w:r w:rsidRPr="005F4B66">
              <w:rPr>
                <w:rFonts w:cs="Calibri"/>
                <w:sz w:val="12"/>
                <w:szCs w:val="12"/>
              </w:rPr>
              <w:t>What can kill or harm you in this job step (refer to section 2 &amp; 5)</w:t>
            </w:r>
          </w:p>
        </w:tc>
        <w:tc>
          <w:tcPr>
            <w:tcW w:w="3816" w:type="dxa"/>
            <w:tcBorders>
              <w:top w:val="single" w:sz="4" w:space="0" w:color="auto"/>
              <w:left w:val="single" w:sz="4" w:space="0" w:color="auto"/>
              <w:bottom w:val="single" w:sz="4" w:space="0" w:color="auto"/>
              <w:right w:val="single" w:sz="4" w:space="0" w:color="auto"/>
            </w:tcBorders>
            <w:hideMark/>
          </w:tcPr>
          <w:p w14:paraId="33F762C6" w14:textId="77777777" w:rsidR="008376F7" w:rsidRPr="005F4B66" w:rsidRDefault="008376F7" w:rsidP="008376F7">
            <w:pPr>
              <w:jc w:val="center"/>
              <w:rPr>
                <w:rFonts w:cs="Calibri"/>
                <w:sz w:val="20"/>
                <w:szCs w:val="20"/>
              </w:rPr>
            </w:pPr>
            <w:r w:rsidRPr="005F4B66">
              <w:rPr>
                <w:rFonts w:cs="Calibri"/>
                <w:sz w:val="20"/>
                <w:szCs w:val="20"/>
              </w:rPr>
              <w:t>Agreed Controls</w:t>
            </w:r>
          </w:p>
          <w:p w14:paraId="34951A90" w14:textId="77777777" w:rsidR="008376F7" w:rsidRPr="005F4B66" w:rsidRDefault="008376F7" w:rsidP="008376F7">
            <w:pPr>
              <w:jc w:val="center"/>
              <w:rPr>
                <w:rFonts w:cs="Calibri"/>
                <w:sz w:val="12"/>
                <w:szCs w:val="12"/>
              </w:rPr>
            </w:pPr>
            <w:r w:rsidRPr="005F4B66">
              <w:rPr>
                <w:rFonts w:cs="Calibri"/>
                <w:sz w:val="12"/>
                <w:szCs w:val="12"/>
              </w:rPr>
              <w:t>What are the controls that will prevent you from being harmed or killed?</w:t>
            </w:r>
          </w:p>
        </w:tc>
        <w:tc>
          <w:tcPr>
            <w:tcW w:w="1844" w:type="dxa"/>
            <w:tcBorders>
              <w:top w:val="single" w:sz="4" w:space="0" w:color="auto"/>
              <w:left w:val="single" w:sz="4" w:space="0" w:color="auto"/>
              <w:bottom w:val="single" w:sz="4" w:space="0" w:color="auto"/>
              <w:right w:val="single" w:sz="4" w:space="0" w:color="auto"/>
            </w:tcBorders>
            <w:hideMark/>
          </w:tcPr>
          <w:p w14:paraId="5728D33A" w14:textId="77777777" w:rsidR="008376F7" w:rsidRPr="005F4B66" w:rsidRDefault="008376F7" w:rsidP="008376F7">
            <w:pPr>
              <w:jc w:val="center"/>
              <w:rPr>
                <w:rFonts w:cs="Calibri"/>
                <w:sz w:val="20"/>
                <w:szCs w:val="20"/>
              </w:rPr>
            </w:pPr>
            <w:r w:rsidRPr="005F4B66">
              <w:rPr>
                <w:rFonts w:cs="Calibri"/>
                <w:sz w:val="20"/>
                <w:szCs w:val="20"/>
              </w:rPr>
              <w:t>Accountable Person</w:t>
            </w:r>
          </w:p>
          <w:p w14:paraId="543C3026" w14:textId="77777777" w:rsidR="008376F7" w:rsidRPr="005F4B66" w:rsidRDefault="008376F7" w:rsidP="008376F7">
            <w:pPr>
              <w:jc w:val="center"/>
              <w:rPr>
                <w:rFonts w:cs="Calibri"/>
                <w:sz w:val="12"/>
                <w:szCs w:val="12"/>
              </w:rPr>
            </w:pPr>
            <w:r w:rsidRPr="005F4B66">
              <w:rPr>
                <w:rFonts w:cs="Calibri"/>
                <w:sz w:val="12"/>
                <w:szCs w:val="12"/>
              </w:rPr>
              <w:t>Who is the person responsible for ensuring the controls are in place and effective</w:t>
            </w:r>
          </w:p>
        </w:tc>
      </w:tr>
      <w:tr w:rsidR="008376F7" w:rsidRPr="005F4B66" w14:paraId="05432521" w14:textId="77777777" w:rsidTr="008376F7">
        <w:trPr>
          <w:trHeight w:val="1701"/>
        </w:trPr>
        <w:tc>
          <w:tcPr>
            <w:tcW w:w="2292" w:type="dxa"/>
            <w:tcBorders>
              <w:top w:val="single" w:sz="4" w:space="0" w:color="auto"/>
              <w:left w:val="single" w:sz="4" w:space="0" w:color="auto"/>
              <w:bottom w:val="single" w:sz="4" w:space="0" w:color="auto"/>
              <w:right w:val="single" w:sz="4" w:space="0" w:color="auto"/>
            </w:tcBorders>
            <w:hideMark/>
          </w:tcPr>
          <w:p w14:paraId="144F9974" w14:textId="77777777" w:rsidR="008376F7" w:rsidRPr="005F4B66" w:rsidRDefault="008376F7" w:rsidP="008376F7">
            <w:pPr>
              <w:rPr>
                <w:rFonts w:cs="Calibri"/>
                <w:sz w:val="16"/>
                <w:szCs w:val="16"/>
              </w:rPr>
            </w:pPr>
            <w:r w:rsidRPr="005F4B66">
              <w:rPr>
                <w:rFonts w:cs="Calibri"/>
                <w:sz w:val="16"/>
                <w:szCs w:val="16"/>
              </w:rPr>
              <w:t>Pre-Start Vehicle</w:t>
            </w:r>
          </w:p>
        </w:tc>
        <w:tc>
          <w:tcPr>
            <w:tcW w:w="1676" w:type="dxa"/>
            <w:tcBorders>
              <w:top w:val="single" w:sz="4" w:space="0" w:color="auto"/>
              <w:left w:val="single" w:sz="4" w:space="0" w:color="auto"/>
              <w:bottom w:val="single" w:sz="4" w:space="0" w:color="auto"/>
              <w:right w:val="single" w:sz="4" w:space="0" w:color="auto"/>
            </w:tcBorders>
            <w:hideMark/>
          </w:tcPr>
          <w:p w14:paraId="4CBEAB71" w14:textId="77777777" w:rsidR="008376F7" w:rsidRPr="005F4B66" w:rsidRDefault="008376F7" w:rsidP="004D6C42">
            <w:pPr>
              <w:numPr>
                <w:ilvl w:val="0"/>
                <w:numId w:val="39"/>
              </w:numPr>
              <w:ind w:left="460"/>
              <w:contextualSpacing/>
              <w:rPr>
                <w:rFonts w:cs="Calibri"/>
                <w:sz w:val="16"/>
                <w:szCs w:val="16"/>
              </w:rPr>
            </w:pPr>
            <w:r w:rsidRPr="005F4B66">
              <w:rPr>
                <w:rFonts w:cs="Calibri"/>
                <w:sz w:val="16"/>
                <w:szCs w:val="16"/>
              </w:rPr>
              <w:t xml:space="preserve">Unwanted movement </w:t>
            </w:r>
          </w:p>
          <w:p w14:paraId="49C3DFA6" w14:textId="77777777" w:rsidR="008376F7" w:rsidRPr="005F4B66" w:rsidRDefault="008376F7" w:rsidP="004D6C42">
            <w:pPr>
              <w:numPr>
                <w:ilvl w:val="0"/>
                <w:numId w:val="39"/>
              </w:numPr>
              <w:ind w:left="460"/>
              <w:contextualSpacing/>
              <w:rPr>
                <w:rFonts w:cs="Calibri"/>
                <w:sz w:val="16"/>
                <w:szCs w:val="16"/>
              </w:rPr>
            </w:pPr>
            <w:r w:rsidRPr="005F4B66">
              <w:rPr>
                <w:rFonts w:cs="Calibri"/>
                <w:sz w:val="16"/>
                <w:szCs w:val="16"/>
              </w:rPr>
              <w:t>Engine Start up</w:t>
            </w:r>
          </w:p>
          <w:p w14:paraId="7A67B5B9" w14:textId="77777777" w:rsidR="008376F7" w:rsidRPr="005F4B66" w:rsidRDefault="008376F7" w:rsidP="004D6C42">
            <w:pPr>
              <w:numPr>
                <w:ilvl w:val="0"/>
                <w:numId w:val="39"/>
              </w:numPr>
              <w:ind w:left="460"/>
              <w:contextualSpacing/>
              <w:rPr>
                <w:rFonts w:cs="Calibri"/>
                <w:sz w:val="16"/>
                <w:szCs w:val="16"/>
              </w:rPr>
            </w:pPr>
            <w:r w:rsidRPr="005F4B66">
              <w:rPr>
                <w:rFonts w:cs="Calibri"/>
                <w:sz w:val="16"/>
                <w:szCs w:val="16"/>
              </w:rPr>
              <w:t xml:space="preserve">Pinch Points </w:t>
            </w:r>
          </w:p>
          <w:p w14:paraId="77B372EA" w14:textId="77777777" w:rsidR="008376F7" w:rsidRPr="005F4B66" w:rsidRDefault="008376F7" w:rsidP="004D6C42">
            <w:pPr>
              <w:numPr>
                <w:ilvl w:val="0"/>
                <w:numId w:val="39"/>
              </w:numPr>
              <w:ind w:left="460"/>
              <w:contextualSpacing/>
              <w:rPr>
                <w:rFonts w:cs="Calibri"/>
                <w:sz w:val="16"/>
                <w:szCs w:val="16"/>
              </w:rPr>
            </w:pPr>
            <w:r w:rsidRPr="005F4B66">
              <w:rPr>
                <w:rFonts w:cs="Calibri"/>
                <w:noProof/>
              </w:rPr>
              <w:drawing>
                <wp:anchor distT="0" distB="0" distL="114300" distR="114300" simplePos="0" relativeHeight="251658253" behindDoc="0" locked="0" layoutInCell="1" allowOverlap="1" wp14:anchorId="749A8B0F" wp14:editId="67D5B223">
                  <wp:simplePos x="0" y="0"/>
                  <wp:positionH relativeFrom="column">
                    <wp:posOffset>781685</wp:posOffset>
                  </wp:positionH>
                  <wp:positionV relativeFrom="paragraph">
                    <wp:posOffset>55245</wp:posOffset>
                  </wp:positionV>
                  <wp:extent cx="146050" cy="170815"/>
                  <wp:effectExtent l="0" t="0" r="6350" b="635"/>
                  <wp:wrapNone/>
                  <wp:docPr id="31"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46050" cy="170815"/>
                          </a:xfrm>
                          <a:prstGeom prst="rect">
                            <a:avLst/>
                          </a:prstGeom>
                          <a:noFill/>
                        </pic:spPr>
                      </pic:pic>
                    </a:graphicData>
                  </a:graphic>
                  <wp14:sizeRelH relativeFrom="page">
                    <wp14:pctWidth>0</wp14:pctWidth>
                  </wp14:sizeRelH>
                  <wp14:sizeRelV relativeFrom="page">
                    <wp14:pctHeight>0</wp14:pctHeight>
                  </wp14:sizeRelV>
                </wp:anchor>
              </w:drawing>
            </w:r>
            <w:r w:rsidRPr="005F4B66">
              <w:rPr>
                <w:rFonts w:cs="Calibri"/>
                <w:sz w:val="16"/>
                <w:szCs w:val="16"/>
              </w:rPr>
              <w:t>Hot engine parts</w:t>
            </w:r>
          </w:p>
          <w:p w14:paraId="3A4C6CD3" w14:textId="77777777" w:rsidR="008376F7" w:rsidRPr="005F4B66" w:rsidRDefault="008376F7" w:rsidP="004D6C42">
            <w:pPr>
              <w:numPr>
                <w:ilvl w:val="0"/>
                <w:numId w:val="39"/>
              </w:numPr>
              <w:ind w:left="460"/>
              <w:contextualSpacing/>
              <w:rPr>
                <w:rFonts w:cs="Calibri"/>
                <w:sz w:val="16"/>
                <w:szCs w:val="16"/>
              </w:rPr>
            </w:pPr>
            <w:r w:rsidRPr="005F4B66">
              <w:rPr>
                <w:rFonts w:cs="Calibri"/>
                <w:sz w:val="16"/>
                <w:szCs w:val="16"/>
              </w:rPr>
              <w:t>Oils &amp; fuel</w:t>
            </w:r>
          </w:p>
          <w:p w14:paraId="20F7B132" w14:textId="77777777" w:rsidR="008376F7" w:rsidRPr="005F4B66" w:rsidRDefault="008376F7" w:rsidP="004D6C42">
            <w:pPr>
              <w:numPr>
                <w:ilvl w:val="0"/>
                <w:numId w:val="39"/>
              </w:numPr>
              <w:ind w:left="460"/>
              <w:contextualSpacing/>
              <w:rPr>
                <w:rFonts w:cs="Calibri"/>
                <w:sz w:val="16"/>
                <w:szCs w:val="16"/>
              </w:rPr>
            </w:pPr>
            <w:r w:rsidRPr="005F4B66">
              <w:rPr>
                <w:rFonts w:cs="Calibri"/>
                <w:sz w:val="16"/>
                <w:szCs w:val="16"/>
              </w:rPr>
              <w:t>Vehicle faults</w:t>
            </w:r>
          </w:p>
        </w:tc>
        <w:tc>
          <w:tcPr>
            <w:tcW w:w="3816" w:type="dxa"/>
            <w:tcBorders>
              <w:top w:val="single" w:sz="4" w:space="0" w:color="auto"/>
              <w:left w:val="single" w:sz="4" w:space="0" w:color="auto"/>
              <w:bottom w:val="single" w:sz="4" w:space="0" w:color="auto"/>
              <w:right w:val="single" w:sz="4" w:space="0" w:color="auto"/>
            </w:tcBorders>
            <w:hideMark/>
          </w:tcPr>
          <w:p w14:paraId="59559D22" w14:textId="77777777" w:rsidR="008376F7" w:rsidRPr="005F4B66" w:rsidRDefault="008376F7" w:rsidP="004D6C42">
            <w:pPr>
              <w:numPr>
                <w:ilvl w:val="0"/>
                <w:numId w:val="39"/>
              </w:numPr>
              <w:ind w:left="458"/>
              <w:contextualSpacing/>
              <w:rPr>
                <w:rFonts w:cs="Calibri"/>
                <w:sz w:val="16"/>
                <w:szCs w:val="16"/>
              </w:rPr>
            </w:pPr>
            <w:r w:rsidRPr="005F4B66">
              <w:rPr>
                <w:rFonts w:cs="Calibri"/>
                <w:noProof/>
              </w:rPr>
              <w:drawing>
                <wp:anchor distT="0" distB="0" distL="114300" distR="114300" simplePos="0" relativeHeight="251658249" behindDoc="0" locked="0" layoutInCell="1" allowOverlap="1" wp14:anchorId="0C1FD3F1" wp14:editId="3C127541">
                  <wp:simplePos x="0" y="0"/>
                  <wp:positionH relativeFrom="column">
                    <wp:posOffset>1912620</wp:posOffset>
                  </wp:positionH>
                  <wp:positionV relativeFrom="paragraph">
                    <wp:posOffset>66675</wp:posOffset>
                  </wp:positionV>
                  <wp:extent cx="146050" cy="170815"/>
                  <wp:effectExtent l="0" t="0" r="6350" b="635"/>
                  <wp:wrapNone/>
                  <wp:docPr id="27"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46050" cy="170815"/>
                          </a:xfrm>
                          <a:prstGeom prst="rect">
                            <a:avLst/>
                          </a:prstGeom>
                          <a:noFill/>
                        </pic:spPr>
                      </pic:pic>
                    </a:graphicData>
                  </a:graphic>
                  <wp14:sizeRelH relativeFrom="page">
                    <wp14:pctWidth>0</wp14:pctWidth>
                  </wp14:sizeRelH>
                  <wp14:sizeRelV relativeFrom="page">
                    <wp14:pctHeight>0</wp14:pctHeight>
                  </wp14:sizeRelV>
                </wp:anchor>
              </w:drawing>
            </w:r>
            <w:r w:rsidRPr="005F4B66">
              <w:rPr>
                <w:rFonts w:cs="Calibri"/>
                <w:sz w:val="16"/>
                <w:szCs w:val="16"/>
              </w:rPr>
              <w:t xml:space="preserve">Chock wheels </w:t>
            </w:r>
          </w:p>
          <w:p w14:paraId="447A169D" w14:textId="77777777" w:rsidR="008376F7" w:rsidRPr="005F4B66" w:rsidRDefault="008376F7" w:rsidP="004D6C42">
            <w:pPr>
              <w:numPr>
                <w:ilvl w:val="0"/>
                <w:numId w:val="39"/>
              </w:numPr>
              <w:ind w:left="458"/>
              <w:contextualSpacing/>
              <w:rPr>
                <w:rFonts w:cs="Calibri"/>
                <w:sz w:val="16"/>
                <w:szCs w:val="16"/>
              </w:rPr>
            </w:pPr>
            <w:r w:rsidRPr="005F4B66">
              <w:rPr>
                <w:rFonts w:cs="Calibri"/>
                <w:sz w:val="16"/>
                <w:szCs w:val="16"/>
              </w:rPr>
              <w:t xml:space="preserve">Isolate Vehicle and remove key </w:t>
            </w:r>
          </w:p>
          <w:p w14:paraId="1AC26924" w14:textId="77777777" w:rsidR="008376F7" w:rsidRPr="005F4B66" w:rsidRDefault="008376F7" w:rsidP="004D6C42">
            <w:pPr>
              <w:numPr>
                <w:ilvl w:val="0"/>
                <w:numId w:val="39"/>
              </w:numPr>
              <w:ind w:left="458"/>
              <w:contextualSpacing/>
              <w:rPr>
                <w:rFonts w:cs="Calibri"/>
                <w:sz w:val="16"/>
                <w:szCs w:val="16"/>
              </w:rPr>
            </w:pPr>
            <w:r w:rsidRPr="005F4B66">
              <w:rPr>
                <w:rFonts w:cs="Calibri"/>
                <w:sz w:val="16"/>
                <w:szCs w:val="16"/>
              </w:rPr>
              <w:t>Keep hand away from any potential line of fire hazards</w:t>
            </w:r>
          </w:p>
          <w:p w14:paraId="2F485755" w14:textId="77777777" w:rsidR="008376F7" w:rsidRPr="005F4B66" w:rsidRDefault="008376F7" w:rsidP="004D6C42">
            <w:pPr>
              <w:numPr>
                <w:ilvl w:val="0"/>
                <w:numId w:val="39"/>
              </w:numPr>
              <w:ind w:left="458"/>
              <w:contextualSpacing/>
              <w:rPr>
                <w:rFonts w:cs="Calibri"/>
                <w:sz w:val="16"/>
                <w:szCs w:val="16"/>
              </w:rPr>
            </w:pPr>
            <w:r w:rsidRPr="005F4B66">
              <w:rPr>
                <w:rFonts w:cs="Calibri"/>
                <w:sz w:val="16"/>
                <w:szCs w:val="16"/>
              </w:rPr>
              <w:t>Wear gloves that protect from hands from heat, oils &amp; fuel – review SDS.</w:t>
            </w:r>
          </w:p>
          <w:p w14:paraId="054B15C6" w14:textId="77777777" w:rsidR="008376F7" w:rsidRPr="005F4B66" w:rsidRDefault="008376F7" w:rsidP="004D6C42">
            <w:pPr>
              <w:numPr>
                <w:ilvl w:val="0"/>
                <w:numId w:val="39"/>
              </w:numPr>
              <w:ind w:left="458"/>
              <w:contextualSpacing/>
              <w:rPr>
                <w:rFonts w:cs="Calibri"/>
                <w:sz w:val="16"/>
                <w:szCs w:val="16"/>
              </w:rPr>
            </w:pPr>
            <w:r w:rsidRPr="005F4B66">
              <w:rPr>
                <w:rFonts w:cs="Calibri"/>
                <w:sz w:val="16"/>
                <w:szCs w:val="16"/>
              </w:rPr>
              <w:t>Record all faults in prestart book and report to supervisor</w:t>
            </w:r>
          </w:p>
        </w:tc>
        <w:tc>
          <w:tcPr>
            <w:tcW w:w="1844" w:type="dxa"/>
            <w:tcBorders>
              <w:top w:val="single" w:sz="4" w:space="0" w:color="auto"/>
              <w:left w:val="single" w:sz="4" w:space="0" w:color="auto"/>
              <w:bottom w:val="single" w:sz="4" w:space="0" w:color="auto"/>
              <w:right w:val="single" w:sz="4" w:space="0" w:color="auto"/>
            </w:tcBorders>
            <w:hideMark/>
          </w:tcPr>
          <w:p w14:paraId="2C8F01C1" w14:textId="77777777" w:rsidR="008376F7" w:rsidRPr="005F4B66" w:rsidRDefault="008376F7" w:rsidP="008376F7">
            <w:pPr>
              <w:rPr>
                <w:rFonts w:cs="Calibri"/>
                <w:sz w:val="16"/>
                <w:szCs w:val="16"/>
              </w:rPr>
            </w:pPr>
            <w:r w:rsidRPr="005F4B66">
              <w:rPr>
                <w:rFonts w:cs="Calibri"/>
                <w:noProof/>
              </w:rPr>
              <w:drawing>
                <wp:anchor distT="0" distB="0" distL="114300" distR="114300" simplePos="0" relativeHeight="251658251" behindDoc="0" locked="0" layoutInCell="1" allowOverlap="1" wp14:anchorId="2B291B00" wp14:editId="62FDA76A">
                  <wp:simplePos x="0" y="0"/>
                  <wp:positionH relativeFrom="column">
                    <wp:posOffset>817245</wp:posOffset>
                  </wp:positionH>
                  <wp:positionV relativeFrom="paragraph">
                    <wp:posOffset>186055</wp:posOffset>
                  </wp:positionV>
                  <wp:extent cx="146050" cy="170815"/>
                  <wp:effectExtent l="0" t="0" r="6350" b="635"/>
                  <wp:wrapNone/>
                  <wp:docPr id="29"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46050" cy="170815"/>
                          </a:xfrm>
                          <a:prstGeom prst="rect">
                            <a:avLst/>
                          </a:prstGeom>
                          <a:noFill/>
                        </pic:spPr>
                      </pic:pic>
                    </a:graphicData>
                  </a:graphic>
                  <wp14:sizeRelH relativeFrom="page">
                    <wp14:pctWidth>0</wp14:pctWidth>
                  </wp14:sizeRelH>
                  <wp14:sizeRelV relativeFrom="page">
                    <wp14:pctHeight>0</wp14:pctHeight>
                  </wp14:sizeRelV>
                </wp:anchor>
              </w:drawing>
            </w:r>
            <w:r w:rsidRPr="005F4B66">
              <w:rPr>
                <w:rFonts w:cs="Calibri"/>
                <w:sz w:val="16"/>
                <w:szCs w:val="16"/>
              </w:rPr>
              <w:t>Vehicle operator / driver</w:t>
            </w:r>
          </w:p>
        </w:tc>
      </w:tr>
      <w:tr w:rsidR="008376F7" w:rsidRPr="005F4B66" w14:paraId="4D313A68" w14:textId="77777777" w:rsidTr="008677FD">
        <w:trPr>
          <w:trHeight w:val="558"/>
        </w:trPr>
        <w:tc>
          <w:tcPr>
            <w:tcW w:w="2292" w:type="dxa"/>
            <w:tcBorders>
              <w:top w:val="single" w:sz="4" w:space="0" w:color="auto"/>
              <w:left w:val="single" w:sz="4" w:space="0" w:color="auto"/>
              <w:bottom w:val="single" w:sz="4" w:space="0" w:color="auto"/>
              <w:right w:val="single" w:sz="4" w:space="0" w:color="auto"/>
            </w:tcBorders>
            <w:hideMark/>
          </w:tcPr>
          <w:p w14:paraId="7BF4188F" w14:textId="77777777" w:rsidR="008376F7" w:rsidRPr="005F4B66" w:rsidRDefault="008376F7" w:rsidP="008376F7">
            <w:pPr>
              <w:rPr>
                <w:rFonts w:cs="Calibri"/>
                <w:sz w:val="16"/>
                <w:szCs w:val="16"/>
              </w:rPr>
            </w:pPr>
            <w:r w:rsidRPr="005F4B66">
              <w:rPr>
                <w:rFonts w:cs="Calibri"/>
                <w:sz w:val="16"/>
                <w:szCs w:val="16"/>
              </w:rPr>
              <w:t>Drive vehicle</w:t>
            </w:r>
          </w:p>
        </w:tc>
        <w:tc>
          <w:tcPr>
            <w:tcW w:w="1676" w:type="dxa"/>
            <w:tcBorders>
              <w:top w:val="single" w:sz="4" w:space="0" w:color="auto"/>
              <w:left w:val="single" w:sz="4" w:space="0" w:color="auto"/>
              <w:bottom w:val="single" w:sz="4" w:space="0" w:color="auto"/>
              <w:right w:val="single" w:sz="4" w:space="0" w:color="auto"/>
            </w:tcBorders>
            <w:hideMark/>
          </w:tcPr>
          <w:p w14:paraId="5E5F2148" w14:textId="77777777" w:rsidR="008376F7" w:rsidRPr="005F4B66" w:rsidRDefault="008376F7" w:rsidP="004D6C42">
            <w:pPr>
              <w:numPr>
                <w:ilvl w:val="0"/>
                <w:numId w:val="40"/>
              </w:numPr>
              <w:ind w:left="460"/>
              <w:contextualSpacing/>
              <w:rPr>
                <w:rFonts w:cs="Calibri"/>
                <w:sz w:val="16"/>
                <w:szCs w:val="16"/>
              </w:rPr>
            </w:pPr>
            <w:r w:rsidRPr="005F4B66">
              <w:rPr>
                <w:rFonts w:cs="Calibri"/>
                <w:sz w:val="16"/>
                <w:szCs w:val="16"/>
              </w:rPr>
              <w:t>Other traffic</w:t>
            </w:r>
          </w:p>
          <w:p w14:paraId="028CA066" w14:textId="77777777" w:rsidR="008376F7" w:rsidRPr="005F4B66" w:rsidRDefault="008376F7" w:rsidP="004D6C42">
            <w:pPr>
              <w:numPr>
                <w:ilvl w:val="0"/>
                <w:numId w:val="40"/>
              </w:numPr>
              <w:ind w:left="460"/>
              <w:contextualSpacing/>
              <w:rPr>
                <w:rFonts w:cs="Calibri"/>
                <w:sz w:val="16"/>
                <w:szCs w:val="16"/>
              </w:rPr>
            </w:pPr>
            <w:r w:rsidRPr="005F4B66">
              <w:rPr>
                <w:rFonts w:cs="Calibri"/>
                <w:sz w:val="16"/>
                <w:szCs w:val="16"/>
              </w:rPr>
              <w:t>Road works</w:t>
            </w:r>
          </w:p>
          <w:p w14:paraId="67F22957" w14:textId="77777777" w:rsidR="008376F7" w:rsidRPr="005F4B66" w:rsidRDefault="008376F7" w:rsidP="004D6C42">
            <w:pPr>
              <w:numPr>
                <w:ilvl w:val="0"/>
                <w:numId w:val="40"/>
              </w:numPr>
              <w:ind w:left="460"/>
              <w:contextualSpacing/>
              <w:rPr>
                <w:rFonts w:cs="Calibri"/>
                <w:sz w:val="16"/>
                <w:szCs w:val="16"/>
              </w:rPr>
            </w:pPr>
            <w:r w:rsidRPr="005F4B66">
              <w:rPr>
                <w:rFonts w:cs="Calibri"/>
                <w:sz w:val="16"/>
                <w:szCs w:val="16"/>
              </w:rPr>
              <w:t>Pedestrians</w:t>
            </w:r>
          </w:p>
          <w:p w14:paraId="5028E8F7" w14:textId="77777777" w:rsidR="008376F7" w:rsidRPr="005F4B66" w:rsidRDefault="008376F7" w:rsidP="004D6C42">
            <w:pPr>
              <w:numPr>
                <w:ilvl w:val="0"/>
                <w:numId w:val="40"/>
              </w:numPr>
              <w:ind w:left="460"/>
              <w:contextualSpacing/>
              <w:rPr>
                <w:rFonts w:cs="Calibri"/>
                <w:sz w:val="16"/>
                <w:szCs w:val="16"/>
              </w:rPr>
            </w:pPr>
            <w:r w:rsidRPr="005F4B66">
              <w:rPr>
                <w:rFonts w:cs="Calibri"/>
                <w:sz w:val="16"/>
                <w:szCs w:val="16"/>
              </w:rPr>
              <w:t>Weather</w:t>
            </w:r>
          </w:p>
          <w:p w14:paraId="4C7E2DF6" w14:textId="77777777" w:rsidR="008376F7" w:rsidRPr="005F4B66" w:rsidRDefault="008376F7" w:rsidP="004D6C42">
            <w:pPr>
              <w:numPr>
                <w:ilvl w:val="0"/>
                <w:numId w:val="40"/>
              </w:numPr>
              <w:ind w:left="460"/>
              <w:contextualSpacing/>
              <w:rPr>
                <w:rFonts w:cs="Calibri"/>
                <w:sz w:val="16"/>
                <w:szCs w:val="16"/>
              </w:rPr>
            </w:pPr>
            <w:r w:rsidRPr="005F4B66">
              <w:rPr>
                <w:rFonts w:cs="Calibri"/>
                <w:sz w:val="16"/>
                <w:szCs w:val="16"/>
              </w:rPr>
              <w:t>Fatigue</w:t>
            </w:r>
          </w:p>
          <w:p w14:paraId="1FB6153B" w14:textId="77777777" w:rsidR="008376F7" w:rsidRPr="005F4B66" w:rsidRDefault="008376F7" w:rsidP="004D6C42">
            <w:pPr>
              <w:numPr>
                <w:ilvl w:val="0"/>
                <w:numId w:val="40"/>
              </w:numPr>
              <w:ind w:left="460"/>
              <w:contextualSpacing/>
              <w:rPr>
                <w:rFonts w:cs="Calibri"/>
                <w:sz w:val="16"/>
                <w:szCs w:val="16"/>
              </w:rPr>
            </w:pPr>
            <w:r w:rsidRPr="005F4B66">
              <w:rPr>
                <w:rFonts w:cs="Calibri"/>
                <w:noProof/>
              </w:rPr>
              <w:drawing>
                <wp:anchor distT="0" distB="0" distL="114300" distR="114300" simplePos="0" relativeHeight="251658252" behindDoc="0" locked="0" layoutInCell="1" allowOverlap="1" wp14:anchorId="380C743C" wp14:editId="50D3FCC2">
                  <wp:simplePos x="0" y="0"/>
                  <wp:positionH relativeFrom="column">
                    <wp:posOffset>718185</wp:posOffset>
                  </wp:positionH>
                  <wp:positionV relativeFrom="paragraph">
                    <wp:posOffset>173990</wp:posOffset>
                  </wp:positionV>
                  <wp:extent cx="146050" cy="170815"/>
                  <wp:effectExtent l="0" t="0" r="6350" b="635"/>
                  <wp:wrapNone/>
                  <wp:docPr id="30"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46050" cy="170815"/>
                          </a:xfrm>
                          <a:prstGeom prst="rect">
                            <a:avLst/>
                          </a:prstGeom>
                          <a:noFill/>
                        </pic:spPr>
                      </pic:pic>
                    </a:graphicData>
                  </a:graphic>
                  <wp14:sizeRelH relativeFrom="page">
                    <wp14:pctWidth>0</wp14:pctWidth>
                  </wp14:sizeRelH>
                  <wp14:sizeRelV relativeFrom="page">
                    <wp14:pctHeight>0</wp14:pctHeight>
                  </wp14:sizeRelV>
                </wp:anchor>
              </w:drawing>
            </w:r>
            <w:r w:rsidRPr="005F4B66">
              <w:rPr>
                <w:rFonts w:cs="Calibri"/>
                <w:sz w:val="16"/>
                <w:szCs w:val="16"/>
              </w:rPr>
              <w:t>Vehicle faults</w:t>
            </w:r>
          </w:p>
        </w:tc>
        <w:tc>
          <w:tcPr>
            <w:tcW w:w="3816" w:type="dxa"/>
            <w:tcBorders>
              <w:top w:val="single" w:sz="4" w:space="0" w:color="auto"/>
              <w:left w:val="single" w:sz="4" w:space="0" w:color="auto"/>
              <w:bottom w:val="single" w:sz="4" w:space="0" w:color="auto"/>
              <w:right w:val="single" w:sz="4" w:space="0" w:color="auto"/>
            </w:tcBorders>
            <w:hideMark/>
          </w:tcPr>
          <w:p w14:paraId="27592A43" w14:textId="77777777" w:rsidR="008376F7" w:rsidRPr="005F4B66" w:rsidRDefault="008376F7" w:rsidP="004D6C42">
            <w:pPr>
              <w:numPr>
                <w:ilvl w:val="0"/>
                <w:numId w:val="40"/>
              </w:numPr>
              <w:ind w:left="458"/>
              <w:contextualSpacing/>
              <w:rPr>
                <w:rFonts w:cs="Calibri"/>
                <w:sz w:val="16"/>
                <w:szCs w:val="16"/>
              </w:rPr>
            </w:pPr>
            <w:r w:rsidRPr="005F4B66">
              <w:rPr>
                <w:rFonts w:cs="Calibri"/>
                <w:sz w:val="16"/>
                <w:szCs w:val="16"/>
              </w:rPr>
              <w:t>Obey road signs and give way</w:t>
            </w:r>
          </w:p>
          <w:p w14:paraId="22B71E2A" w14:textId="77777777" w:rsidR="008376F7" w:rsidRPr="005F4B66" w:rsidRDefault="008376F7" w:rsidP="004D6C42">
            <w:pPr>
              <w:numPr>
                <w:ilvl w:val="0"/>
                <w:numId w:val="40"/>
              </w:numPr>
              <w:ind w:left="458"/>
              <w:contextualSpacing/>
              <w:rPr>
                <w:rFonts w:cs="Calibri"/>
                <w:sz w:val="16"/>
                <w:szCs w:val="16"/>
              </w:rPr>
            </w:pPr>
            <w:r w:rsidRPr="005F4B66">
              <w:rPr>
                <w:rFonts w:cs="Calibri"/>
                <w:sz w:val="16"/>
                <w:szCs w:val="16"/>
              </w:rPr>
              <w:t>Slow down when passing road works and stop when instructed</w:t>
            </w:r>
          </w:p>
          <w:p w14:paraId="660CF238" w14:textId="77777777" w:rsidR="008376F7" w:rsidRPr="005F4B66" w:rsidRDefault="008376F7" w:rsidP="004D6C42">
            <w:pPr>
              <w:numPr>
                <w:ilvl w:val="0"/>
                <w:numId w:val="40"/>
              </w:numPr>
              <w:ind w:left="458"/>
              <w:contextualSpacing/>
              <w:rPr>
                <w:rFonts w:cs="Calibri"/>
                <w:sz w:val="16"/>
                <w:szCs w:val="16"/>
              </w:rPr>
            </w:pPr>
            <w:r w:rsidRPr="005F4B66">
              <w:rPr>
                <w:rFonts w:cs="Calibri"/>
                <w:sz w:val="16"/>
                <w:szCs w:val="16"/>
              </w:rPr>
              <w:t xml:space="preserve">Slow down and give way to pedestrians </w:t>
            </w:r>
          </w:p>
          <w:p w14:paraId="19B53AB1" w14:textId="77777777" w:rsidR="008376F7" w:rsidRPr="005F4B66" w:rsidRDefault="008376F7" w:rsidP="004D6C42">
            <w:pPr>
              <w:numPr>
                <w:ilvl w:val="0"/>
                <w:numId w:val="40"/>
              </w:numPr>
              <w:ind w:left="458"/>
              <w:contextualSpacing/>
              <w:rPr>
                <w:rFonts w:cs="Calibri"/>
                <w:sz w:val="16"/>
                <w:szCs w:val="16"/>
              </w:rPr>
            </w:pPr>
            <w:r w:rsidRPr="005F4B66">
              <w:rPr>
                <w:rFonts w:cs="Calibri"/>
                <w:sz w:val="16"/>
                <w:szCs w:val="16"/>
              </w:rPr>
              <w:t>Check weather forecast before start of journey</w:t>
            </w:r>
          </w:p>
          <w:p w14:paraId="589964CD" w14:textId="77777777" w:rsidR="008376F7" w:rsidRPr="005F4B66" w:rsidRDefault="008376F7" w:rsidP="004D6C42">
            <w:pPr>
              <w:numPr>
                <w:ilvl w:val="0"/>
                <w:numId w:val="40"/>
              </w:numPr>
              <w:ind w:left="458"/>
              <w:contextualSpacing/>
              <w:rPr>
                <w:rFonts w:cs="Calibri"/>
                <w:sz w:val="16"/>
                <w:szCs w:val="16"/>
              </w:rPr>
            </w:pPr>
            <w:r w:rsidRPr="005F4B66">
              <w:rPr>
                <w:rFonts w:cs="Calibri"/>
                <w:noProof/>
              </w:rPr>
              <w:drawing>
                <wp:anchor distT="0" distB="0" distL="114300" distR="114300" simplePos="0" relativeHeight="251658250" behindDoc="0" locked="0" layoutInCell="1" allowOverlap="1" wp14:anchorId="6F948BF2" wp14:editId="30C9AB37">
                  <wp:simplePos x="0" y="0"/>
                  <wp:positionH relativeFrom="column">
                    <wp:posOffset>2134870</wp:posOffset>
                  </wp:positionH>
                  <wp:positionV relativeFrom="paragraph">
                    <wp:posOffset>318135</wp:posOffset>
                  </wp:positionV>
                  <wp:extent cx="146050" cy="170815"/>
                  <wp:effectExtent l="0" t="0" r="6350" b="635"/>
                  <wp:wrapNone/>
                  <wp:docPr id="28"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46050" cy="170815"/>
                          </a:xfrm>
                          <a:prstGeom prst="rect">
                            <a:avLst/>
                          </a:prstGeom>
                          <a:noFill/>
                        </pic:spPr>
                      </pic:pic>
                    </a:graphicData>
                  </a:graphic>
                  <wp14:sizeRelH relativeFrom="page">
                    <wp14:pctWidth>0</wp14:pctWidth>
                  </wp14:sizeRelH>
                  <wp14:sizeRelV relativeFrom="page">
                    <wp14:pctHeight>0</wp14:pctHeight>
                  </wp14:sizeRelV>
                </wp:anchor>
              </w:drawing>
            </w:r>
            <w:r w:rsidRPr="005F4B66">
              <w:rPr>
                <w:rFonts w:cs="Calibri"/>
                <w:sz w:val="16"/>
                <w:szCs w:val="16"/>
              </w:rPr>
              <w:t xml:space="preserve">Report any fatigue related issue to supervisor. Take a 20 min break every two hours of more if required </w:t>
            </w:r>
          </w:p>
          <w:p w14:paraId="0FBCF7C6" w14:textId="77777777" w:rsidR="008376F7" w:rsidRPr="005F4B66" w:rsidRDefault="008376F7" w:rsidP="004D6C42">
            <w:pPr>
              <w:numPr>
                <w:ilvl w:val="0"/>
                <w:numId w:val="40"/>
              </w:numPr>
              <w:ind w:left="458"/>
              <w:contextualSpacing/>
              <w:rPr>
                <w:rFonts w:cs="Calibri"/>
                <w:sz w:val="16"/>
                <w:szCs w:val="16"/>
              </w:rPr>
            </w:pPr>
            <w:r w:rsidRPr="005F4B66">
              <w:rPr>
                <w:rFonts w:cs="Calibri"/>
                <w:sz w:val="16"/>
                <w:szCs w:val="16"/>
              </w:rPr>
              <w:t>Complete journey management form when travelling more than 50 kms from site</w:t>
            </w:r>
          </w:p>
          <w:p w14:paraId="5F7A1E9A" w14:textId="77777777" w:rsidR="008376F7" w:rsidRPr="005F4B66" w:rsidRDefault="008376F7" w:rsidP="004D6C42">
            <w:pPr>
              <w:numPr>
                <w:ilvl w:val="0"/>
                <w:numId w:val="40"/>
              </w:numPr>
              <w:ind w:left="458"/>
              <w:contextualSpacing/>
              <w:rPr>
                <w:rFonts w:cs="Calibri"/>
                <w:sz w:val="16"/>
                <w:szCs w:val="16"/>
              </w:rPr>
            </w:pPr>
            <w:r w:rsidRPr="005F4B66">
              <w:rPr>
                <w:rFonts w:cs="Calibri"/>
                <w:sz w:val="16"/>
                <w:szCs w:val="16"/>
              </w:rPr>
              <w:t>Should any issues / faults arise with the vehicle, STOP and investigate and report to supervisor</w:t>
            </w:r>
          </w:p>
        </w:tc>
        <w:tc>
          <w:tcPr>
            <w:tcW w:w="1844" w:type="dxa"/>
            <w:tcBorders>
              <w:top w:val="single" w:sz="4" w:space="0" w:color="auto"/>
              <w:left w:val="single" w:sz="4" w:space="0" w:color="auto"/>
              <w:bottom w:val="single" w:sz="4" w:space="0" w:color="auto"/>
              <w:right w:val="single" w:sz="4" w:space="0" w:color="auto"/>
            </w:tcBorders>
            <w:hideMark/>
          </w:tcPr>
          <w:p w14:paraId="6AF4D235" w14:textId="77777777" w:rsidR="008376F7" w:rsidRPr="005F4B66" w:rsidRDefault="008376F7" w:rsidP="008376F7">
            <w:pPr>
              <w:rPr>
                <w:rFonts w:cs="Calibri"/>
                <w:sz w:val="16"/>
                <w:szCs w:val="16"/>
              </w:rPr>
            </w:pPr>
            <w:r w:rsidRPr="005F4B66">
              <w:rPr>
                <w:rFonts w:cs="Calibri"/>
                <w:noProof/>
              </w:rPr>
              <w:drawing>
                <wp:anchor distT="0" distB="0" distL="114300" distR="114300" simplePos="0" relativeHeight="251658248" behindDoc="0" locked="0" layoutInCell="1" allowOverlap="1" wp14:anchorId="43BA30D3" wp14:editId="58EFF24E">
                  <wp:simplePos x="0" y="0"/>
                  <wp:positionH relativeFrom="column">
                    <wp:posOffset>744855</wp:posOffset>
                  </wp:positionH>
                  <wp:positionV relativeFrom="paragraph">
                    <wp:posOffset>180975</wp:posOffset>
                  </wp:positionV>
                  <wp:extent cx="148590" cy="171450"/>
                  <wp:effectExtent l="0" t="0" r="3810" b="0"/>
                  <wp:wrapNone/>
                  <wp:docPr id="26"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48590" cy="171450"/>
                          </a:xfrm>
                          <a:prstGeom prst="rect">
                            <a:avLst/>
                          </a:prstGeom>
                          <a:noFill/>
                        </pic:spPr>
                      </pic:pic>
                    </a:graphicData>
                  </a:graphic>
                  <wp14:sizeRelH relativeFrom="page">
                    <wp14:pctWidth>0</wp14:pctWidth>
                  </wp14:sizeRelH>
                  <wp14:sizeRelV relativeFrom="page">
                    <wp14:pctHeight>0</wp14:pctHeight>
                  </wp14:sizeRelV>
                </wp:anchor>
              </w:drawing>
            </w:r>
            <w:r w:rsidRPr="005F4B66">
              <w:rPr>
                <w:rFonts w:cs="Calibri"/>
                <w:sz w:val="16"/>
                <w:szCs w:val="16"/>
              </w:rPr>
              <w:t>Vehicle operator / driver</w:t>
            </w:r>
          </w:p>
        </w:tc>
      </w:tr>
    </w:tbl>
    <w:p w14:paraId="56B4D511" w14:textId="7468A25C" w:rsidR="004B3EBB" w:rsidRPr="005F4B66" w:rsidRDefault="004B3EBB" w:rsidP="004B3EBB">
      <w:pPr>
        <w:tabs>
          <w:tab w:val="left" w:pos="1418"/>
        </w:tabs>
        <w:jc w:val="both"/>
        <w:rPr>
          <w:rFonts w:ascii="Calibri" w:eastAsia="Calibri" w:hAnsi="Calibri" w:cs="Arial"/>
        </w:rPr>
      </w:pPr>
      <w:r w:rsidRPr="005F4B66">
        <w:rPr>
          <w:rFonts w:ascii="Calibri" w:eastAsia="Calibri" w:hAnsi="Calibri" w:cs="Arial"/>
        </w:rPr>
        <w:tab/>
        <w:t>What looks good:</w:t>
      </w:r>
    </w:p>
    <w:p w14:paraId="43A8727E" w14:textId="77777777" w:rsidR="00A11823" w:rsidRDefault="00A11823" w:rsidP="004B3EBB">
      <w:pPr>
        <w:ind w:left="720" w:firstLine="720"/>
        <w:jc w:val="both"/>
        <w:rPr>
          <w:rFonts w:ascii="Calibri" w:eastAsia="Calibri" w:hAnsi="Calibri" w:cs="Times New Roman"/>
        </w:rPr>
      </w:pPr>
    </w:p>
    <w:p w14:paraId="4B4245C5" w14:textId="1B4F1369" w:rsidR="004B3EBB" w:rsidRPr="005F4B66" w:rsidRDefault="004B3EBB" w:rsidP="004B3EBB">
      <w:pPr>
        <w:ind w:left="720" w:firstLine="720"/>
        <w:jc w:val="both"/>
        <w:rPr>
          <w:rFonts w:ascii="Calibri" w:eastAsia="Calibri" w:hAnsi="Calibri" w:cs="Times New Roman"/>
        </w:rPr>
      </w:pPr>
      <w:r w:rsidRPr="005F4B66">
        <w:rPr>
          <w:rFonts w:ascii="Calibri" w:eastAsia="Calibri" w:hAnsi="Calibri" w:cs="Times New Roman"/>
        </w:rPr>
        <w:t xml:space="preserve">What looks bad: </w:t>
      </w:r>
    </w:p>
    <w:tbl>
      <w:tblPr>
        <w:tblStyle w:val="TableGrid2"/>
        <w:tblW w:w="9628" w:type="dxa"/>
        <w:tblInd w:w="652" w:type="dxa"/>
        <w:tblLook w:val="04A0" w:firstRow="1" w:lastRow="0" w:firstColumn="1" w:lastColumn="0" w:noHBand="0" w:noVBand="1"/>
      </w:tblPr>
      <w:tblGrid>
        <w:gridCol w:w="2317"/>
        <w:gridCol w:w="1692"/>
        <w:gridCol w:w="3775"/>
        <w:gridCol w:w="1844"/>
      </w:tblGrid>
      <w:tr w:rsidR="004B3EBB" w:rsidRPr="005F4B66" w14:paraId="4A5FD63E" w14:textId="77777777" w:rsidTr="004B3EBB">
        <w:tc>
          <w:tcPr>
            <w:tcW w:w="2317" w:type="dxa"/>
            <w:tcBorders>
              <w:top w:val="single" w:sz="4" w:space="0" w:color="auto"/>
              <w:left w:val="single" w:sz="4" w:space="0" w:color="auto"/>
              <w:bottom w:val="single" w:sz="4" w:space="0" w:color="auto"/>
              <w:right w:val="single" w:sz="4" w:space="0" w:color="auto"/>
            </w:tcBorders>
            <w:hideMark/>
          </w:tcPr>
          <w:p w14:paraId="487B732D" w14:textId="77777777" w:rsidR="004B3EBB" w:rsidRPr="005F4B66" w:rsidRDefault="004B3EBB" w:rsidP="004B3EBB">
            <w:pPr>
              <w:jc w:val="center"/>
              <w:rPr>
                <w:sz w:val="20"/>
                <w:szCs w:val="20"/>
              </w:rPr>
            </w:pPr>
            <w:r w:rsidRPr="005F4B66">
              <w:rPr>
                <w:rFonts w:cs="Calibri"/>
                <w:sz w:val="20"/>
                <w:szCs w:val="20"/>
              </w:rPr>
              <w:t>Job Step</w:t>
            </w:r>
          </w:p>
          <w:p w14:paraId="42FE72AB" w14:textId="77777777" w:rsidR="004B3EBB" w:rsidRPr="005F4B66" w:rsidRDefault="004B3EBB" w:rsidP="004B3EBB">
            <w:pPr>
              <w:jc w:val="center"/>
              <w:rPr>
                <w:rFonts w:cs="Calibri"/>
                <w:sz w:val="12"/>
                <w:szCs w:val="12"/>
              </w:rPr>
            </w:pPr>
            <w:r w:rsidRPr="005F4B66">
              <w:rPr>
                <w:rFonts w:cs="Calibri"/>
                <w:sz w:val="12"/>
                <w:szCs w:val="12"/>
              </w:rPr>
              <w:t>List the tasks required to perform the activity in the order they are carried out</w:t>
            </w:r>
          </w:p>
        </w:tc>
        <w:tc>
          <w:tcPr>
            <w:tcW w:w="1692" w:type="dxa"/>
            <w:tcBorders>
              <w:top w:val="single" w:sz="4" w:space="0" w:color="auto"/>
              <w:left w:val="single" w:sz="4" w:space="0" w:color="auto"/>
              <w:bottom w:val="single" w:sz="4" w:space="0" w:color="auto"/>
              <w:right w:val="single" w:sz="4" w:space="0" w:color="auto"/>
            </w:tcBorders>
            <w:hideMark/>
          </w:tcPr>
          <w:p w14:paraId="3681E47C" w14:textId="77777777" w:rsidR="004B3EBB" w:rsidRPr="005F4B66" w:rsidRDefault="004B3EBB" w:rsidP="004B3EBB">
            <w:pPr>
              <w:jc w:val="center"/>
              <w:rPr>
                <w:rFonts w:cs="Calibri"/>
                <w:sz w:val="20"/>
                <w:szCs w:val="20"/>
              </w:rPr>
            </w:pPr>
            <w:r w:rsidRPr="005F4B66">
              <w:rPr>
                <w:rFonts w:cs="Calibri"/>
                <w:sz w:val="20"/>
                <w:szCs w:val="20"/>
              </w:rPr>
              <w:t>Potential Hazards</w:t>
            </w:r>
          </w:p>
          <w:p w14:paraId="30274523" w14:textId="77777777" w:rsidR="004B3EBB" w:rsidRPr="005F4B66" w:rsidRDefault="004B3EBB" w:rsidP="004B3EBB">
            <w:pPr>
              <w:jc w:val="center"/>
              <w:rPr>
                <w:rFonts w:cs="Calibri"/>
              </w:rPr>
            </w:pPr>
            <w:r w:rsidRPr="005F4B66">
              <w:rPr>
                <w:rFonts w:cs="Calibri"/>
                <w:sz w:val="12"/>
                <w:szCs w:val="12"/>
              </w:rPr>
              <w:t>What can kill or harm you in this job step (refer to section 2 &amp; 5)</w:t>
            </w:r>
          </w:p>
        </w:tc>
        <w:tc>
          <w:tcPr>
            <w:tcW w:w="3775" w:type="dxa"/>
            <w:tcBorders>
              <w:top w:val="single" w:sz="4" w:space="0" w:color="auto"/>
              <w:left w:val="single" w:sz="4" w:space="0" w:color="auto"/>
              <w:bottom w:val="single" w:sz="4" w:space="0" w:color="auto"/>
              <w:right w:val="single" w:sz="4" w:space="0" w:color="auto"/>
            </w:tcBorders>
            <w:hideMark/>
          </w:tcPr>
          <w:p w14:paraId="6D940C41" w14:textId="77777777" w:rsidR="004B3EBB" w:rsidRPr="005F4B66" w:rsidRDefault="004B3EBB" w:rsidP="004B3EBB">
            <w:pPr>
              <w:jc w:val="center"/>
              <w:rPr>
                <w:rFonts w:cs="Calibri"/>
                <w:sz w:val="20"/>
                <w:szCs w:val="20"/>
              </w:rPr>
            </w:pPr>
            <w:r w:rsidRPr="005F4B66">
              <w:rPr>
                <w:rFonts w:cs="Calibri"/>
                <w:sz w:val="20"/>
                <w:szCs w:val="20"/>
              </w:rPr>
              <w:t>Agreed Controls</w:t>
            </w:r>
          </w:p>
          <w:p w14:paraId="63A710D3" w14:textId="77777777" w:rsidR="004B3EBB" w:rsidRPr="005F4B66" w:rsidRDefault="004B3EBB" w:rsidP="004B3EBB">
            <w:pPr>
              <w:jc w:val="center"/>
              <w:rPr>
                <w:rFonts w:cs="Calibri"/>
                <w:sz w:val="12"/>
                <w:szCs w:val="12"/>
              </w:rPr>
            </w:pPr>
            <w:r w:rsidRPr="005F4B66">
              <w:rPr>
                <w:rFonts w:cs="Calibri"/>
                <w:sz w:val="12"/>
                <w:szCs w:val="12"/>
              </w:rPr>
              <w:t>What are the controls that will prevent you from being harmed or killed?</w:t>
            </w:r>
          </w:p>
        </w:tc>
        <w:tc>
          <w:tcPr>
            <w:tcW w:w="1844" w:type="dxa"/>
            <w:tcBorders>
              <w:top w:val="single" w:sz="4" w:space="0" w:color="auto"/>
              <w:left w:val="single" w:sz="4" w:space="0" w:color="auto"/>
              <w:bottom w:val="single" w:sz="4" w:space="0" w:color="auto"/>
              <w:right w:val="single" w:sz="4" w:space="0" w:color="auto"/>
            </w:tcBorders>
            <w:hideMark/>
          </w:tcPr>
          <w:p w14:paraId="1B3D4832" w14:textId="77777777" w:rsidR="004B3EBB" w:rsidRPr="005F4B66" w:rsidRDefault="004B3EBB" w:rsidP="004B3EBB">
            <w:pPr>
              <w:jc w:val="center"/>
              <w:rPr>
                <w:rFonts w:cs="Calibri"/>
                <w:sz w:val="20"/>
                <w:szCs w:val="20"/>
              </w:rPr>
            </w:pPr>
            <w:r w:rsidRPr="005F4B66">
              <w:rPr>
                <w:rFonts w:cs="Calibri"/>
                <w:sz w:val="20"/>
                <w:szCs w:val="20"/>
              </w:rPr>
              <w:t>Accountable Person</w:t>
            </w:r>
          </w:p>
          <w:p w14:paraId="19075BF7" w14:textId="77777777" w:rsidR="004B3EBB" w:rsidRPr="005F4B66" w:rsidRDefault="004B3EBB" w:rsidP="004B3EBB">
            <w:pPr>
              <w:jc w:val="center"/>
              <w:rPr>
                <w:rFonts w:cs="Calibri"/>
                <w:sz w:val="12"/>
                <w:szCs w:val="12"/>
              </w:rPr>
            </w:pPr>
            <w:r w:rsidRPr="005F4B66">
              <w:rPr>
                <w:rFonts w:cs="Calibri"/>
                <w:sz w:val="12"/>
                <w:szCs w:val="12"/>
              </w:rPr>
              <w:t>Who is the person responsible for ensuring the controls are in place and effective</w:t>
            </w:r>
          </w:p>
        </w:tc>
      </w:tr>
      <w:tr w:rsidR="004B3EBB" w:rsidRPr="005F4B66" w14:paraId="4F55824B" w14:textId="77777777" w:rsidTr="004B3EBB">
        <w:trPr>
          <w:trHeight w:val="757"/>
        </w:trPr>
        <w:tc>
          <w:tcPr>
            <w:tcW w:w="2317" w:type="dxa"/>
            <w:tcBorders>
              <w:top w:val="single" w:sz="4" w:space="0" w:color="auto"/>
              <w:left w:val="single" w:sz="4" w:space="0" w:color="auto"/>
              <w:bottom w:val="single" w:sz="4" w:space="0" w:color="auto"/>
              <w:right w:val="single" w:sz="4" w:space="0" w:color="auto"/>
            </w:tcBorders>
            <w:hideMark/>
          </w:tcPr>
          <w:p w14:paraId="59AAD540" w14:textId="77777777" w:rsidR="004B3EBB" w:rsidRPr="005F4B66" w:rsidRDefault="004B3EBB" w:rsidP="004B3EBB">
            <w:pPr>
              <w:rPr>
                <w:rFonts w:cs="Calibri"/>
                <w:sz w:val="16"/>
                <w:szCs w:val="16"/>
              </w:rPr>
            </w:pPr>
            <w:r w:rsidRPr="005F4B66">
              <w:rPr>
                <w:rFonts w:cs="Calibri"/>
                <w:sz w:val="16"/>
                <w:szCs w:val="16"/>
              </w:rPr>
              <w:t>Pre-Start Vehicle</w:t>
            </w:r>
          </w:p>
        </w:tc>
        <w:tc>
          <w:tcPr>
            <w:tcW w:w="1692" w:type="dxa"/>
            <w:tcBorders>
              <w:top w:val="single" w:sz="4" w:space="0" w:color="auto"/>
              <w:left w:val="single" w:sz="4" w:space="0" w:color="auto"/>
              <w:bottom w:val="single" w:sz="4" w:space="0" w:color="auto"/>
              <w:right w:val="single" w:sz="4" w:space="0" w:color="auto"/>
            </w:tcBorders>
          </w:tcPr>
          <w:p w14:paraId="09C3D218" w14:textId="77777777" w:rsidR="004B3EBB" w:rsidRPr="005F4B66" w:rsidRDefault="004B3EBB" w:rsidP="004D6C42">
            <w:pPr>
              <w:numPr>
                <w:ilvl w:val="0"/>
                <w:numId w:val="39"/>
              </w:numPr>
              <w:ind w:left="460"/>
              <w:contextualSpacing/>
              <w:rPr>
                <w:rFonts w:cs="Calibri"/>
                <w:sz w:val="16"/>
                <w:szCs w:val="16"/>
              </w:rPr>
            </w:pPr>
            <w:r w:rsidRPr="005F4B66">
              <w:rPr>
                <w:rFonts w:cs="Calibri"/>
                <w:sz w:val="16"/>
                <w:szCs w:val="16"/>
              </w:rPr>
              <w:t xml:space="preserve">Unwanted movement </w:t>
            </w:r>
          </w:p>
          <w:p w14:paraId="385F8E07" w14:textId="77777777" w:rsidR="004B3EBB" w:rsidRPr="005F4B66" w:rsidRDefault="004B3EBB" w:rsidP="004D6C42">
            <w:pPr>
              <w:numPr>
                <w:ilvl w:val="0"/>
                <w:numId w:val="39"/>
              </w:numPr>
              <w:ind w:left="460"/>
              <w:contextualSpacing/>
              <w:rPr>
                <w:rFonts w:cs="Calibri"/>
                <w:sz w:val="16"/>
                <w:szCs w:val="16"/>
              </w:rPr>
            </w:pPr>
            <w:r w:rsidRPr="005F4B66">
              <w:rPr>
                <w:rFonts w:cs="Calibri"/>
                <w:sz w:val="16"/>
                <w:szCs w:val="16"/>
              </w:rPr>
              <w:t>Pinch Points</w:t>
            </w:r>
          </w:p>
          <w:p w14:paraId="44D87BEF" w14:textId="77777777" w:rsidR="004B3EBB" w:rsidRPr="005F4B66" w:rsidRDefault="004B3EBB" w:rsidP="004B3EBB">
            <w:pPr>
              <w:ind w:left="460"/>
              <w:contextualSpacing/>
              <w:rPr>
                <w:rFonts w:cs="Calibri"/>
                <w:sz w:val="16"/>
                <w:szCs w:val="16"/>
              </w:rPr>
            </w:pPr>
          </w:p>
        </w:tc>
        <w:tc>
          <w:tcPr>
            <w:tcW w:w="3775" w:type="dxa"/>
            <w:tcBorders>
              <w:top w:val="single" w:sz="4" w:space="0" w:color="auto"/>
              <w:left w:val="single" w:sz="4" w:space="0" w:color="auto"/>
              <w:bottom w:val="single" w:sz="4" w:space="0" w:color="auto"/>
              <w:right w:val="single" w:sz="4" w:space="0" w:color="auto"/>
            </w:tcBorders>
          </w:tcPr>
          <w:p w14:paraId="40174E0D" w14:textId="77777777" w:rsidR="004B3EBB" w:rsidRPr="005F4B66" w:rsidRDefault="004B3EBB" w:rsidP="004D6C42">
            <w:pPr>
              <w:numPr>
                <w:ilvl w:val="0"/>
                <w:numId w:val="39"/>
              </w:numPr>
              <w:ind w:left="458"/>
              <w:contextualSpacing/>
              <w:rPr>
                <w:rFonts w:cs="Calibri"/>
                <w:sz w:val="16"/>
                <w:szCs w:val="16"/>
              </w:rPr>
            </w:pPr>
            <w:r w:rsidRPr="005F4B66">
              <w:rPr>
                <w:rFonts w:cs="Calibri"/>
                <w:noProof/>
              </w:rPr>
              <w:drawing>
                <wp:anchor distT="0" distB="0" distL="114300" distR="114300" simplePos="0" relativeHeight="251658244" behindDoc="0" locked="0" layoutInCell="1" allowOverlap="1" wp14:anchorId="1C357925" wp14:editId="757B0D10">
                  <wp:simplePos x="0" y="0"/>
                  <wp:positionH relativeFrom="column">
                    <wp:posOffset>1154430</wp:posOffset>
                  </wp:positionH>
                  <wp:positionV relativeFrom="paragraph">
                    <wp:posOffset>20320</wp:posOffset>
                  </wp:positionV>
                  <wp:extent cx="210820" cy="210820"/>
                  <wp:effectExtent l="0" t="0" r="0" b="0"/>
                  <wp:wrapThrough wrapText="bothSides">
                    <wp:wrapPolygon edited="0">
                      <wp:start x="0" y="0"/>
                      <wp:lineTo x="0" y="19518"/>
                      <wp:lineTo x="19518" y="19518"/>
                      <wp:lineTo x="19518" y="0"/>
                      <wp:lineTo x="0" y="0"/>
                    </wp:wrapPolygon>
                  </wp:wrapThrough>
                  <wp:docPr id="22"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210820" cy="210820"/>
                          </a:xfrm>
                          <a:prstGeom prst="rect">
                            <a:avLst/>
                          </a:prstGeom>
                          <a:noFill/>
                        </pic:spPr>
                      </pic:pic>
                    </a:graphicData>
                  </a:graphic>
                  <wp14:sizeRelH relativeFrom="page">
                    <wp14:pctWidth>0</wp14:pctWidth>
                  </wp14:sizeRelH>
                  <wp14:sizeRelV relativeFrom="page">
                    <wp14:pctHeight>0</wp14:pctHeight>
                  </wp14:sizeRelV>
                </wp:anchor>
              </w:drawing>
            </w:r>
            <w:r w:rsidRPr="005F4B66">
              <w:rPr>
                <w:rFonts w:cs="Calibri"/>
                <w:sz w:val="16"/>
                <w:szCs w:val="16"/>
              </w:rPr>
              <w:t>Isolate Vehicle</w:t>
            </w:r>
          </w:p>
          <w:p w14:paraId="591A1479" w14:textId="77777777" w:rsidR="004B3EBB" w:rsidRPr="005F4B66" w:rsidRDefault="004B3EBB" w:rsidP="004D6C42">
            <w:pPr>
              <w:numPr>
                <w:ilvl w:val="0"/>
                <w:numId w:val="39"/>
              </w:numPr>
              <w:ind w:left="458"/>
              <w:contextualSpacing/>
              <w:rPr>
                <w:rFonts w:cs="Calibri"/>
                <w:sz w:val="16"/>
                <w:szCs w:val="16"/>
              </w:rPr>
            </w:pPr>
            <w:r w:rsidRPr="005F4B66">
              <w:rPr>
                <w:rFonts w:cs="Calibri"/>
                <w:sz w:val="16"/>
                <w:szCs w:val="16"/>
              </w:rPr>
              <w:t>Wear correct PPE</w:t>
            </w:r>
          </w:p>
          <w:p w14:paraId="5890584C" w14:textId="77777777" w:rsidR="004B3EBB" w:rsidRPr="005F4B66" w:rsidRDefault="004B3EBB" w:rsidP="004B3EBB">
            <w:pPr>
              <w:ind w:left="458"/>
              <w:contextualSpacing/>
              <w:rPr>
                <w:rFonts w:cs="Calibri"/>
                <w:sz w:val="16"/>
                <w:szCs w:val="16"/>
              </w:rPr>
            </w:pPr>
          </w:p>
        </w:tc>
        <w:tc>
          <w:tcPr>
            <w:tcW w:w="1844" w:type="dxa"/>
            <w:tcBorders>
              <w:top w:val="single" w:sz="4" w:space="0" w:color="auto"/>
              <w:left w:val="single" w:sz="4" w:space="0" w:color="auto"/>
              <w:bottom w:val="single" w:sz="4" w:space="0" w:color="auto"/>
              <w:right w:val="single" w:sz="4" w:space="0" w:color="auto"/>
            </w:tcBorders>
            <w:hideMark/>
          </w:tcPr>
          <w:p w14:paraId="34983C7E" w14:textId="77777777" w:rsidR="004B3EBB" w:rsidRPr="005F4B66" w:rsidRDefault="004B3EBB" w:rsidP="004B3EBB">
            <w:pPr>
              <w:jc w:val="center"/>
              <w:rPr>
                <w:rFonts w:cs="Calibri"/>
                <w:sz w:val="16"/>
                <w:szCs w:val="16"/>
              </w:rPr>
            </w:pPr>
            <w:r w:rsidRPr="005F4B66">
              <w:rPr>
                <w:rFonts w:cs="Calibri"/>
                <w:noProof/>
              </w:rPr>
              <w:drawing>
                <wp:anchor distT="0" distB="0" distL="114300" distR="114300" simplePos="0" relativeHeight="251658246" behindDoc="0" locked="0" layoutInCell="1" allowOverlap="1" wp14:anchorId="0CEB34D5" wp14:editId="3656816F">
                  <wp:simplePos x="0" y="0"/>
                  <wp:positionH relativeFrom="column">
                    <wp:posOffset>601980</wp:posOffset>
                  </wp:positionH>
                  <wp:positionV relativeFrom="paragraph">
                    <wp:posOffset>13335</wp:posOffset>
                  </wp:positionV>
                  <wp:extent cx="207010" cy="207010"/>
                  <wp:effectExtent l="0" t="0" r="2540" b="2540"/>
                  <wp:wrapNone/>
                  <wp:docPr id="24"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207010" cy="207010"/>
                          </a:xfrm>
                          <a:prstGeom prst="rect">
                            <a:avLst/>
                          </a:prstGeom>
                          <a:noFill/>
                        </pic:spPr>
                      </pic:pic>
                    </a:graphicData>
                  </a:graphic>
                  <wp14:sizeRelH relativeFrom="page">
                    <wp14:pctWidth>0</wp14:pctWidth>
                  </wp14:sizeRelH>
                  <wp14:sizeRelV relativeFrom="page">
                    <wp14:pctHeight>0</wp14:pctHeight>
                  </wp14:sizeRelV>
                </wp:anchor>
              </w:drawing>
            </w:r>
            <w:r w:rsidRPr="005F4B66">
              <w:rPr>
                <w:rFonts w:cs="Calibri"/>
                <w:sz w:val="16"/>
                <w:szCs w:val="16"/>
              </w:rPr>
              <w:t>All</w:t>
            </w:r>
          </w:p>
        </w:tc>
      </w:tr>
      <w:tr w:rsidR="004B3EBB" w:rsidRPr="005F4B66" w14:paraId="548A64B5" w14:textId="77777777" w:rsidTr="004B3EBB">
        <w:trPr>
          <w:trHeight w:val="797"/>
        </w:trPr>
        <w:tc>
          <w:tcPr>
            <w:tcW w:w="2317" w:type="dxa"/>
            <w:tcBorders>
              <w:top w:val="single" w:sz="4" w:space="0" w:color="auto"/>
              <w:left w:val="single" w:sz="4" w:space="0" w:color="auto"/>
              <w:bottom w:val="single" w:sz="4" w:space="0" w:color="auto"/>
              <w:right w:val="single" w:sz="4" w:space="0" w:color="auto"/>
            </w:tcBorders>
            <w:hideMark/>
          </w:tcPr>
          <w:p w14:paraId="1E744CE4" w14:textId="77777777" w:rsidR="004B3EBB" w:rsidRPr="005F4B66" w:rsidRDefault="004B3EBB" w:rsidP="004B3EBB">
            <w:pPr>
              <w:rPr>
                <w:rFonts w:cs="Calibri"/>
                <w:sz w:val="16"/>
                <w:szCs w:val="16"/>
              </w:rPr>
            </w:pPr>
            <w:r w:rsidRPr="005F4B66">
              <w:rPr>
                <w:rFonts w:cs="Calibri"/>
                <w:sz w:val="16"/>
                <w:szCs w:val="16"/>
              </w:rPr>
              <w:t>Drive vehicle</w:t>
            </w:r>
          </w:p>
        </w:tc>
        <w:tc>
          <w:tcPr>
            <w:tcW w:w="1692" w:type="dxa"/>
            <w:tcBorders>
              <w:top w:val="single" w:sz="4" w:space="0" w:color="auto"/>
              <w:left w:val="single" w:sz="4" w:space="0" w:color="auto"/>
              <w:bottom w:val="single" w:sz="4" w:space="0" w:color="auto"/>
              <w:right w:val="single" w:sz="4" w:space="0" w:color="auto"/>
            </w:tcBorders>
            <w:hideMark/>
          </w:tcPr>
          <w:p w14:paraId="6EB691E7" w14:textId="77777777" w:rsidR="004B3EBB" w:rsidRPr="005F4B66" w:rsidRDefault="004B3EBB" w:rsidP="004D6C42">
            <w:pPr>
              <w:numPr>
                <w:ilvl w:val="0"/>
                <w:numId w:val="40"/>
              </w:numPr>
              <w:ind w:left="460"/>
              <w:contextualSpacing/>
              <w:rPr>
                <w:rFonts w:cs="Calibri"/>
                <w:sz w:val="16"/>
                <w:szCs w:val="16"/>
              </w:rPr>
            </w:pPr>
            <w:r w:rsidRPr="005F4B66">
              <w:rPr>
                <w:rFonts w:cs="Calibri"/>
                <w:sz w:val="16"/>
                <w:szCs w:val="16"/>
              </w:rPr>
              <w:t>Other traffic</w:t>
            </w:r>
          </w:p>
          <w:p w14:paraId="6D084B45" w14:textId="77777777" w:rsidR="004B3EBB" w:rsidRPr="005F4B66" w:rsidRDefault="004B3EBB" w:rsidP="004D6C42">
            <w:pPr>
              <w:numPr>
                <w:ilvl w:val="0"/>
                <w:numId w:val="40"/>
              </w:numPr>
              <w:ind w:left="460"/>
              <w:contextualSpacing/>
              <w:rPr>
                <w:rFonts w:cs="Calibri"/>
                <w:sz w:val="16"/>
                <w:szCs w:val="16"/>
              </w:rPr>
            </w:pPr>
            <w:r w:rsidRPr="005F4B66">
              <w:rPr>
                <w:rFonts w:cs="Calibri"/>
                <w:sz w:val="16"/>
                <w:szCs w:val="16"/>
              </w:rPr>
              <w:t>Vehicle faults</w:t>
            </w:r>
          </w:p>
        </w:tc>
        <w:tc>
          <w:tcPr>
            <w:tcW w:w="3775" w:type="dxa"/>
            <w:tcBorders>
              <w:top w:val="single" w:sz="4" w:space="0" w:color="auto"/>
              <w:left w:val="single" w:sz="4" w:space="0" w:color="auto"/>
              <w:bottom w:val="single" w:sz="4" w:space="0" w:color="auto"/>
              <w:right w:val="single" w:sz="4" w:space="0" w:color="auto"/>
            </w:tcBorders>
            <w:hideMark/>
          </w:tcPr>
          <w:p w14:paraId="723C75BF" w14:textId="77777777" w:rsidR="004B3EBB" w:rsidRPr="005F4B66" w:rsidRDefault="004B3EBB" w:rsidP="004D6C42">
            <w:pPr>
              <w:numPr>
                <w:ilvl w:val="0"/>
                <w:numId w:val="40"/>
              </w:numPr>
              <w:ind w:left="458"/>
              <w:contextualSpacing/>
              <w:rPr>
                <w:rFonts w:cs="Calibri"/>
                <w:sz w:val="16"/>
                <w:szCs w:val="16"/>
              </w:rPr>
            </w:pPr>
            <w:r w:rsidRPr="005F4B66">
              <w:rPr>
                <w:rFonts w:cs="Calibri"/>
                <w:sz w:val="16"/>
                <w:szCs w:val="16"/>
              </w:rPr>
              <w:t xml:space="preserve">Obey road signs </w:t>
            </w:r>
          </w:p>
          <w:p w14:paraId="147E1EF2" w14:textId="77777777" w:rsidR="004B3EBB" w:rsidRPr="005F4B66" w:rsidRDefault="004B3EBB" w:rsidP="004D6C42">
            <w:pPr>
              <w:numPr>
                <w:ilvl w:val="0"/>
                <w:numId w:val="40"/>
              </w:numPr>
              <w:ind w:left="458"/>
              <w:contextualSpacing/>
              <w:rPr>
                <w:rFonts w:cs="Calibri"/>
                <w:sz w:val="16"/>
                <w:szCs w:val="16"/>
              </w:rPr>
            </w:pPr>
            <w:r w:rsidRPr="005F4B66">
              <w:rPr>
                <w:rFonts w:cs="Calibri"/>
                <w:sz w:val="16"/>
                <w:szCs w:val="16"/>
              </w:rPr>
              <w:t>Report to supervisor</w:t>
            </w:r>
            <w:r w:rsidRPr="005F4B66">
              <w:rPr>
                <w:rFonts w:cs="Calibri"/>
                <w:noProof/>
              </w:rPr>
              <w:drawing>
                <wp:anchor distT="0" distB="0" distL="114300" distR="114300" simplePos="0" relativeHeight="251658245" behindDoc="0" locked="0" layoutInCell="1" allowOverlap="1" wp14:anchorId="2FB03FB0" wp14:editId="17881DE7">
                  <wp:simplePos x="0" y="0"/>
                  <wp:positionH relativeFrom="column">
                    <wp:posOffset>1138555</wp:posOffset>
                  </wp:positionH>
                  <wp:positionV relativeFrom="paragraph">
                    <wp:posOffset>-1905</wp:posOffset>
                  </wp:positionV>
                  <wp:extent cx="207010" cy="207010"/>
                  <wp:effectExtent l="0" t="0" r="2540" b="2540"/>
                  <wp:wrapNone/>
                  <wp:docPr id="23"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207010" cy="207010"/>
                          </a:xfrm>
                          <a:prstGeom prst="rect">
                            <a:avLst/>
                          </a:prstGeom>
                          <a:noFill/>
                        </pic:spPr>
                      </pic:pic>
                    </a:graphicData>
                  </a:graphic>
                  <wp14:sizeRelH relativeFrom="page">
                    <wp14:pctWidth>0</wp14:pctWidth>
                  </wp14:sizeRelH>
                  <wp14:sizeRelV relativeFrom="page">
                    <wp14:pctHeight>0</wp14:pctHeight>
                  </wp14:sizeRelV>
                </wp:anchor>
              </w:drawing>
            </w:r>
          </w:p>
        </w:tc>
        <w:tc>
          <w:tcPr>
            <w:tcW w:w="1844" w:type="dxa"/>
            <w:tcBorders>
              <w:top w:val="single" w:sz="4" w:space="0" w:color="auto"/>
              <w:left w:val="single" w:sz="4" w:space="0" w:color="auto"/>
              <w:bottom w:val="single" w:sz="4" w:space="0" w:color="auto"/>
              <w:right w:val="single" w:sz="4" w:space="0" w:color="auto"/>
            </w:tcBorders>
            <w:hideMark/>
          </w:tcPr>
          <w:p w14:paraId="4575D573" w14:textId="77777777" w:rsidR="004B3EBB" w:rsidRPr="005F4B66" w:rsidRDefault="004B3EBB" w:rsidP="004B3EBB">
            <w:pPr>
              <w:jc w:val="center"/>
              <w:rPr>
                <w:rFonts w:cs="Calibri"/>
                <w:sz w:val="16"/>
                <w:szCs w:val="16"/>
              </w:rPr>
            </w:pPr>
            <w:r w:rsidRPr="005F4B66">
              <w:rPr>
                <w:rFonts w:cs="Calibri"/>
                <w:noProof/>
              </w:rPr>
              <w:drawing>
                <wp:anchor distT="0" distB="0" distL="114300" distR="114300" simplePos="0" relativeHeight="251658247" behindDoc="0" locked="0" layoutInCell="1" allowOverlap="1" wp14:anchorId="5BEFEE06" wp14:editId="1E8B447B">
                  <wp:simplePos x="0" y="0"/>
                  <wp:positionH relativeFrom="column">
                    <wp:posOffset>610235</wp:posOffset>
                  </wp:positionH>
                  <wp:positionV relativeFrom="paragraph">
                    <wp:posOffset>40640</wp:posOffset>
                  </wp:positionV>
                  <wp:extent cx="207010" cy="207010"/>
                  <wp:effectExtent l="0" t="0" r="2540" b="2540"/>
                  <wp:wrapNone/>
                  <wp:docPr id="25" name="Picture 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1"/>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207010" cy="207010"/>
                          </a:xfrm>
                          <a:prstGeom prst="rect">
                            <a:avLst/>
                          </a:prstGeom>
                          <a:noFill/>
                        </pic:spPr>
                      </pic:pic>
                    </a:graphicData>
                  </a:graphic>
                  <wp14:sizeRelH relativeFrom="page">
                    <wp14:pctWidth>0</wp14:pctWidth>
                  </wp14:sizeRelH>
                  <wp14:sizeRelV relativeFrom="page">
                    <wp14:pctHeight>0</wp14:pctHeight>
                  </wp14:sizeRelV>
                </wp:anchor>
              </w:drawing>
            </w:r>
            <w:r w:rsidRPr="005F4B66">
              <w:rPr>
                <w:rFonts w:cs="Calibri"/>
                <w:sz w:val="16"/>
                <w:szCs w:val="16"/>
              </w:rPr>
              <w:t>All</w:t>
            </w:r>
          </w:p>
        </w:tc>
      </w:tr>
    </w:tbl>
    <w:p w14:paraId="5C465BFA" w14:textId="23A16588" w:rsidR="004B3EBB" w:rsidRPr="005F4B66" w:rsidRDefault="004B3EBB" w:rsidP="004B3EBB">
      <w:pPr>
        <w:ind w:left="2127"/>
        <w:jc w:val="center"/>
        <w:rPr>
          <w:rFonts w:ascii="Calibri" w:eastAsia="Calibri" w:hAnsi="Calibri" w:cs="Times New Roman"/>
          <w:sz w:val="16"/>
          <w:szCs w:val="16"/>
        </w:rPr>
      </w:pPr>
      <w:r w:rsidRPr="005F4B66">
        <w:rPr>
          <w:rFonts w:ascii="Calibri" w:eastAsia="Calibri" w:hAnsi="Calibri" w:cs="Times New Roman"/>
          <w:sz w:val="16"/>
          <w:szCs w:val="16"/>
        </w:rPr>
        <w:t xml:space="preserve">Why this looks bad – How do we isolate the vehicle, what is the correct PPE for the task, </w:t>
      </w:r>
      <w:proofErr w:type="gramStart"/>
      <w:r w:rsidRPr="005F4B66">
        <w:rPr>
          <w:rFonts w:ascii="Calibri" w:eastAsia="Calibri" w:hAnsi="Calibri" w:cs="Times New Roman"/>
          <w:sz w:val="16"/>
          <w:szCs w:val="16"/>
        </w:rPr>
        <w:t>What</w:t>
      </w:r>
      <w:proofErr w:type="gramEnd"/>
      <w:r w:rsidRPr="005F4B66">
        <w:rPr>
          <w:rFonts w:ascii="Calibri" w:eastAsia="Calibri" w:hAnsi="Calibri" w:cs="Times New Roman"/>
          <w:sz w:val="16"/>
          <w:szCs w:val="16"/>
        </w:rPr>
        <w:t xml:space="preserve"> are we reporting to the supervisor and why is everyone accountable when the driver/operator </w:t>
      </w:r>
      <w:proofErr w:type="gramStart"/>
      <w:r w:rsidRPr="005F4B66">
        <w:rPr>
          <w:rFonts w:ascii="Calibri" w:eastAsia="Calibri" w:hAnsi="Calibri" w:cs="Times New Roman"/>
          <w:sz w:val="16"/>
          <w:szCs w:val="16"/>
        </w:rPr>
        <w:t>is in charge of</w:t>
      </w:r>
      <w:proofErr w:type="gramEnd"/>
      <w:r w:rsidRPr="005F4B66">
        <w:rPr>
          <w:rFonts w:ascii="Calibri" w:eastAsia="Calibri" w:hAnsi="Calibri" w:cs="Times New Roman"/>
          <w:sz w:val="16"/>
          <w:szCs w:val="16"/>
        </w:rPr>
        <w:t xml:space="preserve"> the vehicle.</w:t>
      </w:r>
    </w:p>
    <w:p w14:paraId="12437910" w14:textId="4997187D" w:rsidR="004B3EBB" w:rsidRPr="005F4B66" w:rsidRDefault="004B3EBB" w:rsidP="004B3EBB">
      <w:pPr>
        <w:spacing w:line="240" w:lineRule="auto"/>
        <w:ind w:left="1440"/>
        <w:jc w:val="both"/>
        <w:rPr>
          <w:rFonts w:ascii="Calibri" w:eastAsia="Calibri" w:hAnsi="Calibri" w:cs="Times New Roman"/>
        </w:rPr>
      </w:pPr>
      <w:r w:rsidRPr="005F4B66">
        <w:rPr>
          <w:rFonts w:ascii="Calibri" w:eastAsia="Calibri" w:hAnsi="Calibri" w:cs="Times New Roman"/>
        </w:rPr>
        <w:t xml:space="preserve">JHA’s shall be </w:t>
      </w:r>
      <w:proofErr w:type="gramStart"/>
      <w:r w:rsidRPr="005F4B66">
        <w:rPr>
          <w:rFonts w:ascii="Calibri" w:eastAsia="Calibri" w:hAnsi="Calibri" w:cs="Times New Roman"/>
        </w:rPr>
        <w:t>detailed and clear at all times</w:t>
      </w:r>
      <w:proofErr w:type="gramEnd"/>
      <w:r w:rsidRPr="005F4B66">
        <w:rPr>
          <w:rFonts w:ascii="Calibri" w:eastAsia="Calibri" w:hAnsi="Calibri" w:cs="Times New Roman"/>
        </w:rPr>
        <w:t xml:space="preserve"> so anyone new coming into the work area understands the task and controls in place.  Being short or using abbreviated terms is not acceptable.  For example, the task is to splice a cable using a sharp tool.  We need to use cut proof gloves to undertake this task, so the JHA should not read “use correct PPE” it should read “Ensure Cut Proof Rated gloves (Minimum Cat 5) to be </w:t>
      </w:r>
      <w:r w:rsidR="00D108A8" w:rsidRPr="005F4B66">
        <w:rPr>
          <w:rFonts w:ascii="Calibri" w:eastAsia="Calibri" w:hAnsi="Calibri" w:cs="Times New Roman"/>
        </w:rPr>
        <w:t>always used</w:t>
      </w:r>
      <w:r w:rsidRPr="005F4B66">
        <w:rPr>
          <w:rFonts w:ascii="Calibri" w:eastAsia="Calibri" w:hAnsi="Calibri" w:cs="Times New Roman"/>
        </w:rPr>
        <w:t xml:space="preserve"> to avoid cuts or lacerations.  This way it is in more detail and the person undertaking the job knows exactly what is required and why the control is in place.</w:t>
      </w:r>
    </w:p>
    <w:p w14:paraId="3E2A098B" w14:textId="28BE26C3" w:rsidR="009D2215" w:rsidRPr="005F4B66" w:rsidRDefault="009D2215" w:rsidP="007B48F4">
      <w:pPr>
        <w:pStyle w:val="Heading3Reference"/>
        <w:ind w:left="2268" w:hanging="828"/>
        <w:jc w:val="both"/>
      </w:pPr>
      <w:r w:rsidRPr="005F4B66">
        <w:t>Refer:</w:t>
      </w:r>
      <w:r w:rsidRPr="005F4B66">
        <w:tab/>
      </w:r>
      <w:r w:rsidR="009415C2" w:rsidRPr="005F4B66">
        <w:t>SCEE-BS-HS-PRO-0001</w:t>
      </w:r>
      <w:r w:rsidRPr="005F4B66">
        <w:t xml:space="preserve"> Job Hazard Analysis</w:t>
      </w:r>
    </w:p>
    <w:p w14:paraId="3E2A098C" w14:textId="77777777" w:rsidR="009D2215" w:rsidRPr="005F4B66" w:rsidRDefault="009D2215" w:rsidP="00AB5297">
      <w:pPr>
        <w:pStyle w:val="Heading3Reference"/>
        <w:ind w:left="2268" w:hanging="850"/>
        <w:jc w:val="both"/>
      </w:pPr>
      <w:r w:rsidRPr="005F4B66">
        <w:tab/>
      </w:r>
      <w:r w:rsidR="00CC0D9E" w:rsidRPr="005F4B66">
        <w:t>SCEE-BS-HS-TEM-0008</w:t>
      </w:r>
      <w:r w:rsidR="00B33AB3" w:rsidRPr="005F4B66">
        <w:t xml:space="preserve"> </w:t>
      </w:r>
      <w:r w:rsidR="00222B89" w:rsidRPr="005F4B66">
        <w:t xml:space="preserve">JHA </w:t>
      </w:r>
      <w:r w:rsidR="00CC0D9E" w:rsidRPr="005F4B66">
        <w:t>Form</w:t>
      </w:r>
    </w:p>
    <w:p w14:paraId="0307664F" w14:textId="7A14AA01" w:rsidR="00621EE8" w:rsidRPr="005F4B66" w:rsidRDefault="00621EE8" w:rsidP="00AB5297">
      <w:pPr>
        <w:pStyle w:val="Heading3Reference"/>
        <w:ind w:left="2268" w:hanging="850"/>
        <w:jc w:val="both"/>
      </w:pPr>
      <w:r w:rsidRPr="005F4B66">
        <w:tab/>
        <w:t xml:space="preserve">RTIO-HSE-0065318 Level 1: Job Hazard Analysis Work Practice  </w:t>
      </w:r>
    </w:p>
    <w:p w14:paraId="05CAEAD1" w14:textId="44C81A71" w:rsidR="00CF707A" w:rsidRPr="005F4B66" w:rsidRDefault="00CF707A" w:rsidP="00AB5297">
      <w:pPr>
        <w:pStyle w:val="Heading3Reference"/>
        <w:ind w:left="2268" w:hanging="850"/>
        <w:jc w:val="both"/>
      </w:pPr>
      <w:r w:rsidRPr="005F4B66">
        <w:tab/>
        <w:t xml:space="preserve">RTIO-HSE-0334261 </w:t>
      </w:r>
      <w:proofErr w:type="gramStart"/>
      <w:r w:rsidRPr="005F4B66">
        <w:t>Pre-task</w:t>
      </w:r>
      <w:proofErr w:type="gramEnd"/>
      <w:r w:rsidRPr="005F4B66">
        <w:t xml:space="preserve"> hazard assessments flow chart</w:t>
      </w:r>
    </w:p>
    <w:p w14:paraId="3E2A098E" w14:textId="6B80E73A" w:rsidR="009D2215" w:rsidRPr="005F4B66" w:rsidRDefault="009D2215" w:rsidP="00724E1B">
      <w:pPr>
        <w:pStyle w:val="Heading1"/>
      </w:pPr>
      <w:bookmarkStart w:id="2274" w:name="_Toc403630135"/>
      <w:bookmarkStart w:id="2275" w:name="_Toc403630836"/>
      <w:bookmarkStart w:id="2276" w:name="_Toc403631617"/>
      <w:bookmarkStart w:id="2277" w:name="_Toc403632520"/>
      <w:bookmarkStart w:id="2278" w:name="_Toc403645568"/>
      <w:bookmarkStart w:id="2279" w:name="_Toc403646016"/>
      <w:bookmarkStart w:id="2280" w:name="_Toc403646805"/>
      <w:bookmarkStart w:id="2281" w:name="_Toc403647578"/>
      <w:bookmarkStart w:id="2282" w:name="_Toc403648026"/>
      <w:bookmarkStart w:id="2283" w:name="_Toc404088195"/>
      <w:bookmarkStart w:id="2284" w:name="_Toc404325797"/>
      <w:bookmarkStart w:id="2285" w:name="_Toc404343884"/>
      <w:bookmarkStart w:id="2286" w:name="_Toc404345997"/>
      <w:bookmarkStart w:id="2287" w:name="_Toc403630136"/>
      <w:bookmarkStart w:id="2288" w:name="_Toc403630837"/>
      <w:bookmarkStart w:id="2289" w:name="_Toc403631618"/>
      <w:bookmarkStart w:id="2290" w:name="_Toc403632521"/>
      <w:bookmarkStart w:id="2291" w:name="_Toc403645569"/>
      <w:bookmarkStart w:id="2292" w:name="_Toc403646017"/>
      <w:bookmarkStart w:id="2293" w:name="_Toc403646806"/>
      <w:bookmarkStart w:id="2294" w:name="_Toc403647579"/>
      <w:bookmarkStart w:id="2295" w:name="_Toc403648027"/>
      <w:bookmarkStart w:id="2296" w:name="_Toc404088196"/>
      <w:bookmarkStart w:id="2297" w:name="_Toc404325798"/>
      <w:bookmarkStart w:id="2298" w:name="_Toc404343885"/>
      <w:bookmarkStart w:id="2299" w:name="_Toc404345998"/>
      <w:bookmarkStart w:id="2300" w:name="_Toc403630137"/>
      <w:bookmarkStart w:id="2301" w:name="_Toc403630838"/>
      <w:bookmarkStart w:id="2302" w:name="_Toc403631619"/>
      <w:bookmarkStart w:id="2303" w:name="_Toc403632522"/>
      <w:bookmarkStart w:id="2304" w:name="_Toc403645570"/>
      <w:bookmarkStart w:id="2305" w:name="_Toc403646018"/>
      <w:bookmarkStart w:id="2306" w:name="_Toc403646807"/>
      <w:bookmarkStart w:id="2307" w:name="_Toc403647580"/>
      <w:bookmarkStart w:id="2308" w:name="_Toc403648028"/>
      <w:bookmarkStart w:id="2309" w:name="_Toc404088197"/>
      <w:bookmarkStart w:id="2310" w:name="_Toc404325799"/>
      <w:bookmarkStart w:id="2311" w:name="_Toc404343886"/>
      <w:bookmarkStart w:id="2312" w:name="_Toc404345999"/>
      <w:bookmarkStart w:id="2313" w:name="_Toc403630138"/>
      <w:bookmarkStart w:id="2314" w:name="_Toc403630839"/>
      <w:bookmarkStart w:id="2315" w:name="_Toc403631620"/>
      <w:bookmarkStart w:id="2316" w:name="_Toc403632523"/>
      <w:bookmarkStart w:id="2317" w:name="_Toc403645571"/>
      <w:bookmarkStart w:id="2318" w:name="_Toc403646019"/>
      <w:bookmarkStart w:id="2319" w:name="_Toc403646808"/>
      <w:bookmarkStart w:id="2320" w:name="_Toc403647581"/>
      <w:bookmarkStart w:id="2321" w:name="_Toc403648029"/>
      <w:bookmarkStart w:id="2322" w:name="_Toc404088198"/>
      <w:bookmarkStart w:id="2323" w:name="_Toc404325800"/>
      <w:bookmarkStart w:id="2324" w:name="_Toc404343887"/>
      <w:bookmarkStart w:id="2325" w:name="_Toc404346000"/>
      <w:bookmarkStart w:id="2326" w:name="_Toc403630139"/>
      <w:bookmarkStart w:id="2327" w:name="_Toc403630840"/>
      <w:bookmarkStart w:id="2328" w:name="_Toc403631621"/>
      <w:bookmarkStart w:id="2329" w:name="_Toc403632524"/>
      <w:bookmarkStart w:id="2330" w:name="_Toc403645572"/>
      <w:bookmarkStart w:id="2331" w:name="_Toc403646020"/>
      <w:bookmarkStart w:id="2332" w:name="_Toc403646809"/>
      <w:bookmarkStart w:id="2333" w:name="_Toc403647582"/>
      <w:bookmarkStart w:id="2334" w:name="_Toc403648030"/>
      <w:bookmarkStart w:id="2335" w:name="_Toc404088199"/>
      <w:bookmarkStart w:id="2336" w:name="_Toc404325801"/>
      <w:bookmarkStart w:id="2337" w:name="_Toc404343888"/>
      <w:bookmarkStart w:id="2338" w:name="_Toc404346001"/>
      <w:bookmarkStart w:id="2339" w:name="_Toc227062790"/>
      <w:bookmarkEnd w:id="2274"/>
      <w:bookmarkEnd w:id="2275"/>
      <w:bookmarkEnd w:id="2276"/>
      <w:bookmarkEnd w:id="2277"/>
      <w:bookmarkEnd w:id="2278"/>
      <w:bookmarkEnd w:id="2279"/>
      <w:bookmarkEnd w:id="2280"/>
      <w:bookmarkEnd w:id="2281"/>
      <w:bookmarkEnd w:id="2282"/>
      <w:bookmarkEnd w:id="2283"/>
      <w:bookmarkEnd w:id="2284"/>
      <w:bookmarkEnd w:id="2285"/>
      <w:bookmarkEnd w:id="2286"/>
      <w:bookmarkEnd w:id="2287"/>
      <w:bookmarkEnd w:id="2288"/>
      <w:bookmarkEnd w:id="2289"/>
      <w:bookmarkEnd w:id="2290"/>
      <w:bookmarkEnd w:id="2291"/>
      <w:bookmarkEnd w:id="2292"/>
      <w:bookmarkEnd w:id="2293"/>
      <w:bookmarkEnd w:id="2294"/>
      <w:bookmarkEnd w:id="2295"/>
      <w:bookmarkEnd w:id="2296"/>
      <w:bookmarkEnd w:id="2297"/>
      <w:bookmarkEnd w:id="2298"/>
      <w:bookmarkEnd w:id="2299"/>
      <w:bookmarkEnd w:id="2300"/>
      <w:bookmarkEnd w:id="2301"/>
      <w:bookmarkEnd w:id="2302"/>
      <w:bookmarkEnd w:id="2303"/>
      <w:bookmarkEnd w:id="2304"/>
      <w:bookmarkEnd w:id="2305"/>
      <w:bookmarkEnd w:id="2306"/>
      <w:bookmarkEnd w:id="2307"/>
      <w:bookmarkEnd w:id="2308"/>
      <w:bookmarkEnd w:id="2309"/>
      <w:bookmarkEnd w:id="2310"/>
      <w:bookmarkEnd w:id="2311"/>
      <w:bookmarkEnd w:id="2312"/>
      <w:bookmarkEnd w:id="2313"/>
      <w:bookmarkEnd w:id="2314"/>
      <w:bookmarkEnd w:id="2315"/>
      <w:bookmarkEnd w:id="2316"/>
      <w:bookmarkEnd w:id="2317"/>
      <w:bookmarkEnd w:id="2318"/>
      <w:bookmarkEnd w:id="2319"/>
      <w:bookmarkEnd w:id="2320"/>
      <w:bookmarkEnd w:id="2321"/>
      <w:bookmarkEnd w:id="2322"/>
      <w:bookmarkEnd w:id="2323"/>
      <w:bookmarkEnd w:id="2324"/>
      <w:bookmarkEnd w:id="2325"/>
      <w:bookmarkEnd w:id="2326"/>
      <w:bookmarkEnd w:id="2327"/>
      <w:bookmarkEnd w:id="2328"/>
      <w:bookmarkEnd w:id="2329"/>
      <w:bookmarkEnd w:id="2330"/>
      <w:bookmarkEnd w:id="2331"/>
      <w:bookmarkEnd w:id="2332"/>
      <w:bookmarkEnd w:id="2333"/>
      <w:bookmarkEnd w:id="2334"/>
      <w:bookmarkEnd w:id="2335"/>
      <w:bookmarkEnd w:id="2336"/>
      <w:bookmarkEnd w:id="2337"/>
      <w:bookmarkEnd w:id="2338"/>
      <w:r w:rsidRPr="005F4B66">
        <w:lastRenderedPageBreak/>
        <w:t>Control of Hazards / Risks</w:t>
      </w:r>
      <w:bookmarkEnd w:id="2339"/>
    </w:p>
    <w:p w14:paraId="37BD8206" w14:textId="45B7A4F7" w:rsidR="00047EBA" w:rsidRPr="005F4B66" w:rsidRDefault="000F4482" w:rsidP="00724E1B">
      <w:pPr>
        <w:pStyle w:val="Heading2"/>
      </w:pPr>
      <w:bookmarkStart w:id="2340" w:name="_Toc227062791"/>
      <w:r w:rsidRPr="005F4B66">
        <w:rPr>
          <w:noProof/>
          <w:lang w:eastAsia="en-AU"/>
        </w:rPr>
        <w:drawing>
          <wp:anchor distT="0" distB="0" distL="114300" distR="114300" simplePos="0" relativeHeight="251658243" behindDoc="0" locked="0" layoutInCell="1" allowOverlap="1" wp14:anchorId="50CE50C4" wp14:editId="4BCE11F1">
            <wp:simplePos x="0" y="0"/>
            <wp:positionH relativeFrom="column">
              <wp:posOffset>3280410</wp:posOffset>
            </wp:positionH>
            <wp:positionV relativeFrom="paragraph">
              <wp:posOffset>300355</wp:posOffset>
            </wp:positionV>
            <wp:extent cx="2540000" cy="1810385"/>
            <wp:effectExtent l="0" t="0" r="0" b="0"/>
            <wp:wrapThrough wrapText="bothSides">
              <wp:wrapPolygon edited="0">
                <wp:start x="7938" y="2500"/>
                <wp:lineTo x="4536" y="6819"/>
                <wp:lineTo x="5670" y="10228"/>
                <wp:lineTo x="3726" y="12501"/>
                <wp:lineTo x="3402" y="13183"/>
                <wp:lineTo x="3402" y="15683"/>
                <wp:lineTo x="4050" y="17047"/>
                <wp:lineTo x="5022" y="17501"/>
                <wp:lineTo x="17334" y="17501"/>
                <wp:lineTo x="17658" y="17047"/>
                <wp:lineTo x="18468" y="12501"/>
                <wp:lineTo x="7290" y="10228"/>
                <wp:lineTo x="16848" y="6819"/>
                <wp:lineTo x="17010" y="5228"/>
                <wp:lineTo x="12798" y="3182"/>
                <wp:lineTo x="9558" y="2500"/>
                <wp:lineTo x="7938" y="2500"/>
              </wp:wrapPolygon>
            </wp:wrapThrough>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Scee 5 star logos-01.png"/>
                    <pic:cNvPicPr/>
                  </pic:nvPicPr>
                  <pic:blipFill>
                    <a:blip r:embed="rId24" cstate="print">
                      <a:extLst>
                        <a:ext uri="{28A0092B-C50C-407E-A947-70E740481C1C}">
                          <a14:useLocalDpi xmlns:a14="http://schemas.microsoft.com/office/drawing/2010/main" val="0"/>
                        </a:ext>
                      </a:extLst>
                    </a:blip>
                    <a:stretch>
                      <a:fillRect/>
                    </a:stretch>
                  </pic:blipFill>
                  <pic:spPr>
                    <a:xfrm>
                      <a:off x="0" y="0"/>
                      <a:ext cx="2540000" cy="1810385"/>
                    </a:xfrm>
                    <a:prstGeom prst="rect">
                      <a:avLst/>
                    </a:prstGeom>
                  </pic:spPr>
                </pic:pic>
              </a:graphicData>
            </a:graphic>
            <wp14:sizeRelH relativeFrom="margin">
              <wp14:pctWidth>0</wp14:pctWidth>
            </wp14:sizeRelH>
            <wp14:sizeRelV relativeFrom="margin">
              <wp14:pctHeight>0</wp14:pctHeight>
            </wp14:sizeRelV>
          </wp:anchor>
        </w:drawing>
      </w:r>
      <w:r w:rsidR="00047EBA" w:rsidRPr="005F4B66">
        <w:t>5 Star Commitment</w:t>
      </w:r>
      <w:bookmarkEnd w:id="2340"/>
    </w:p>
    <w:p w14:paraId="22EB08FA" w14:textId="497B6759" w:rsidR="00047EBA" w:rsidRPr="005F4B66" w:rsidRDefault="00047EBA" w:rsidP="00047EBA">
      <w:pPr>
        <w:spacing w:line="240" w:lineRule="auto"/>
        <w:ind w:left="1427"/>
        <w:jc w:val="both"/>
      </w:pPr>
      <w:r w:rsidRPr="005F4B66">
        <w:t xml:space="preserve">SCEE has identified a series of significant fatal risks to its </w:t>
      </w:r>
      <w:r w:rsidR="00144202">
        <w:t>worker</w:t>
      </w:r>
      <w:r w:rsidRPr="005F4B66">
        <w:t>s and subcontractors.  These risks are:</w:t>
      </w:r>
    </w:p>
    <w:p w14:paraId="58ADC05F" w14:textId="392FC12D" w:rsidR="00047EBA" w:rsidRPr="005F4B66" w:rsidRDefault="00047EBA" w:rsidP="00047EBA">
      <w:pPr>
        <w:pStyle w:val="Heading2Bulletts"/>
        <w:tabs>
          <w:tab w:val="clear" w:pos="1211"/>
        </w:tabs>
        <w:ind w:left="1800"/>
      </w:pPr>
      <w:r w:rsidRPr="005F4B66">
        <w:t>Electrical Isolations</w:t>
      </w:r>
    </w:p>
    <w:p w14:paraId="60837568" w14:textId="1696B25B" w:rsidR="00047EBA" w:rsidRPr="005F4B66" w:rsidRDefault="00047EBA" w:rsidP="00047EBA">
      <w:pPr>
        <w:pStyle w:val="Heading2Bulletts"/>
        <w:tabs>
          <w:tab w:val="clear" w:pos="1211"/>
        </w:tabs>
        <w:ind w:left="1800"/>
      </w:pPr>
      <w:r w:rsidRPr="005F4B66">
        <w:t>Management of Change</w:t>
      </w:r>
    </w:p>
    <w:p w14:paraId="509B669E" w14:textId="4FD612AC" w:rsidR="00047EBA" w:rsidRPr="005F4B66" w:rsidRDefault="00047EBA" w:rsidP="00047EBA">
      <w:pPr>
        <w:pStyle w:val="Heading2Bulletts"/>
        <w:tabs>
          <w:tab w:val="clear" w:pos="1211"/>
        </w:tabs>
        <w:ind w:left="1800"/>
      </w:pPr>
      <w:r w:rsidRPr="005F4B66">
        <w:t>Lifting Operations</w:t>
      </w:r>
    </w:p>
    <w:p w14:paraId="7B40D813" w14:textId="3C19DE69" w:rsidR="00047EBA" w:rsidRPr="005F4B66" w:rsidRDefault="00047EBA" w:rsidP="00047EBA">
      <w:pPr>
        <w:pStyle w:val="Heading2Bulletts"/>
        <w:tabs>
          <w:tab w:val="clear" w:pos="1211"/>
        </w:tabs>
        <w:ind w:left="1800"/>
      </w:pPr>
      <w:r w:rsidRPr="005F4B66">
        <w:t>Working at Heights</w:t>
      </w:r>
    </w:p>
    <w:p w14:paraId="18D19A51" w14:textId="1B22042A" w:rsidR="00047EBA" w:rsidRPr="005F4B66" w:rsidRDefault="00047EBA" w:rsidP="00047EBA">
      <w:pPr>
        <w:pStyle w:val="Heading2Bulletts"/>
        <w:tabs>
          <w:tab w:val="clear" w:pos="1211"/>
        </w:tabs>
        <w:ind w:left="1800"/>
      </w:pPr>
      <w:r w:rsidRPr="005F4B66">
        <w:t>Driving Safety</w:t>
      </w:r>
    </w:p>
    <w:p w14:paraId="4776297A" w14:textId="77777777" w:rsidR="00047EBA" w:rsidRPr="005F4B66" w:rsidRDefault="00047EBA" w:rsidP="00047EBA">
      <w:pPr>
        <w:pStyle w:val="Heading2Bulletts"/>
        <w:numPr>
          <w:ilvl w:val="0"/>
          <w:numId w:val="0"/>
        </w:numPr>
        <w:ind w:left="1211" w:hanging="360"/>
      </w:pPr>
    </w:p>
    <w:p w14:paraId="0ADEE4BE" w14:textId="7BCB427B" w:rsidR="00047EBA" w:rsidRPr="005F4B66" w:rsidRDefault="00047EBA" w:rsidP="00047EBA">
      <w:pPr>
        <w:spacing w:line="240" w:lineRule="auto"/>
        <w:ind w:left="1427"/>
        <w:jc w:val="both"/>
      </w:pPr>
      <w:r w:rsidRPr="005F4B66">
        <w:t xml:space="preserve">The 5 Star Commitments do not cover all operational </w:t>
      </w:r>
      <w:r w:rsidR="00AE5DF2" w:rsidRPr="005F4B66">
        <w:t>risk,</w:t>
      </w:r>
      <w:r w:rsidRPr="005F4B66">
        <w:t xml:space="preserve"> nor do they replace SCEE’s Risk Management Processes that </w:t>
      </w:r>
      <w:r w:rsidR="00AE5DF2" w:rsidRPr="005F4B66">
        <w:t>shall</w:t>
      </w:r>
      <w:r w:rsidRPr="005F4B66">
        <w:t xml:space="preserve"> be used by both </w:t>
      </w:r>
      <w:r w:rsidR="00144202">
        <w:t>worker</w:t>
      </w:r>
      <w:r w:rsidRPr="005F4B66">
        <w:t xml:space="preserve">s and subcontractors.  They set a minimum standard for establishing a safe work environment, set clear expectations for safe behaviour, assist in creating a safety mindset and provide a checklist for ensuring safe behaviour of </w:t>
      </w:r>
      <w:proofErr w:type="gramStart"/>
      <w:r w:rsidRPr="005F4B66">
        <w:t>one’s self</w:t>
      </w:r>
      <w:proofErr w:type="gramEnd"/>
      <w:r w:rsidRPr="005F4B66">
        <w:t xml:space="preserve"> or others, regardless of where the activity is taking place in </w:t>
      </w:r>
      <w:r w:rsidR="008F1FD5" w:rsidRPr="005F4B66">
        <w:t>SCEE’s</w:t>
      </w:r>
      <w:r w:rsidRPr="005F4B66">
        <w:t xml:space="preserve"> operations.</w:t>
      </w:r>
    </w:p>
    <w:p w14:paraId="7BDF1D49" w14:textId="50AAC722" w:rsidR="008F1FD5" w:rsidRPr="005F4B66" w:rsidRDefault="008F1FD5" w:rsidP="00047EBA">
      <w:pPr>
        <w:spacing w:line="240" w:lineRule="auto"/>
        <w:ind w:left="1427"/>
        <w:jc w:val="both"/>
        <w:rPr>
          <w:color w:val="984806" w:themeColor="accent6" w:themeShade="80"/>
        </w:rPr>
      </w:pPr>
      <w:r w:rsidRPr="005F4B66">
        <w:rPr>
          <w:color w:val="984806" w:themeColor="accent6" w:themeShade="80"/>
        </w:rPr>
        <w:t>Refer:</w:t>
      </w:r>
      <w:r w:rsidRPr="005F4B66">
        <w:rPr>
          <w:color w:val="984806" w:themeColor="accent6" w:themeShade="80"/>
        </w:rPr>
        <w:tab/>
        <w:t>SCEE-BS-HS-PRO-0027 5 Star Commitment Procedure</w:t>
      </w:r>
    </w:p>
    <w:p w14:paraId="3B933519" w14:textId="3CCE621C" w:rsidR="000F4482" w:rsidRPr="005F4B66" w:rsidRDefault="000F4482" w:rsidP="00724E1B">
      <w:pPr>
        <w:pStyle w:val="Heading2"/>
      </w:pPr>
      <w:bookmarkStart w:id="2341" w:name="_Toc227062792"/>
      <w:r w:rsidRPr="005F4B66">
        <w:t>Critical Risk Management (CRM)</w:t>
      </w:r>
      <w:bookmarkEnd w:id="2341"/>
    </w:p>
    <w:p w14:paraId="2E33A8E8" w14:textId="1C62A618" w:rsidR="000F4482" w:rsidRPr="005F4B66" w:rsidRDefault="000F4482" w:rsidP="000F4482">
      <w:pPr>
        <w:spacing w:line="240" w:lineRule="auto"/>
        <w:ind w:left="1427"/>
        <w:jc w:val="both"/>
      </w:pPr>
      <w:r w:rsidRPr="005F4B66">
        <w:t xml:space="preserve">SCEE shall follow and contribute to the RTIO CRM processes and ensure they are followed as outlined below. </w:t>
      </w:r>
    </w:p>
    <w:p w14:paraId="0EE398A3" w14:textId="77777777" w:rsidR="000F4482" w:rsidRPr="005F4B66" w:rsidRDefault="000F4482" w:rsidP="000F4482">
      <w:pPr>
        <w:spacing w:line="240" w:lineRule="auto"/>
        <w:ind w:left="1427"/>
        <w:jc w:val="both"/>
      </w:pPr>
      <w:r w:rsidRPr="005F4B66">
        <w:t>Contractor’s personnel completing physical tasks or work on site are to be considered equivalent to ‘operators’ and/or ‘maintainers’ when using the CRM system.</w:t>
      </w:r>
    </w:p>
    <w:p w14:paraId="4C635C36" w14:textId="211ED420" w:rsidR="000F4482" w:rsidRPr="005F4B66" w:rsidRDefault="000F4482" w:rsidP="000F4482">
      <w:pPr>
        <w:spacing w:line="240" w:lineRule="auto"/>
        <w:ind w:left="1427"/>
        <w:jc w:val="both"/>
      </w:pPr>
      <w:r w:rsidRPr="005F4B66">
        <w:t xml:space="preserve">CRM focuses on 22 risks that have the potential to kill </w:t>
      </w:r>
      <w:r w:rsidR="00144202">
        <w:t>worker</w:t>
      </w:r>
      <w:r w:rsidRPr="005F4B66">
        <w:t xml:space="preserve">s at </w:t>
      </w:r>
      <w:r w:rsidR="00AE5DF2" w:rsidRPr="005F4B66">
        <w:t>work and</w:t>
      </w:r>
      <w:r w:rsidRPr="005F4B66">
        <w:t xml:space="preserve"> involves everyone in checking that lifesaving controls are in place and working.</w:t>
      </w:r>
    </w:p>
    <w:p w14:paraId="56A548D1" w14:textId="296219A8" w:rsidR="000B6485" w:rsidRPr="005F4B66" w:rsidRDefault="000F4482" w:rsidP="000F4482">
      <w:pPr>
        <w:spacing w:line="240" w:lineRule="auto"/>
        <w:ind w:left="1427"/>
        <w:jc w:val="both"/>
      </w:pPr>
      <w:r w:rsidRPr="005F4B66">
        <w:t>CRM involves everyone playing their role in checking that the critical controls for every job are in place and working. If they’re not, the job STOPS.</w:t>
      </w:r>
    </w:p>
    <w:p w14:paraId="7E0638B2" w14:textId="77777777" w:rsidR="00E33663" w:rsidRPr="005F4B66" w:rsidRDefault="00E33663" w:rsidP="00E33663">
      <w:pPr>
        <w:spacing w:line="240" w:lineRule="auto"/>
        <w:ind w:left="1427"/>
        <w:jc w:val="both"/>
      </w:pPr>
      <w:r w:rsidRPr="005F4B66">
        <w:t>Workers and supervisors discuss the risks and controls for a task and using a checklist, record that the control is in place and effective. The verifications performed by Leaders/Supervisors are loaded into the CRM online system. Workers fill out the paper-based checklists.</w:t>
      </w:r>
    </w:p>
    <w:p w14:paraId="4FB9F355" w14:textId="32A42F33" w:rsidR="00E33663" w:rsidRDefault="00E33663" w:rsidP="00E33663">
      <w:pPr>
        <w:spacing w:line="240" w:lineRule="auto"/>
        <w:ind w:left="1427"/>
        <w:jc w:val="both"/>
      </w:pPr>
      <w:r w:rsidRPr="005F4B66">
        <w:t>The following objectives have been categorically broken down to summarise the overall intent of the CRM program:</w:t>
      </w:r>
    </w:p>
    <w:tbl>
      <w:tblPr>
        <w:tblStyle w:val="TableGrid"/>
        <w:tblW w:w="0" w:type="auto"/>
        <w:tblInd w:w="1427" w:type="dxa"/>
        <w:tblLook w:val="04A0" w:firstRow="1" w:lastRow="0" w:firstColumn="1" w:lastColumn="0" w:noHBand="0" w:noVBand="1"/>
      </w:tblPr>
      <w:tblGrid>
        <w:gridCol w:w="2396"/>
        <w:gridCol w:w="5805"/>
      </w:tblGrid>
      <w:tr w:rsidR="00E33663" w:rsidRPr="005F4B66" w14:paraId="6FC25AA2" w14:textId="77777777" w:rsidTr="00432E6E">
        <w:tc>
          <w:tcPr>
            <w:tcW w:w="8201" w:type="dxa"/>
            <w:gridSpan w:val="2"/>
          </w:tcPr>
          <w:p w14:paraId="2BB8E8A9" w14:textId="77777777" w:rsidR="00E33663" w:rsidRPr="005F4B66" w:rsidRDefault="00E33663" w:rsidP="00432E6E">
            <w:pPr>
              <w:jc w:val="center"/>
            </w:pPr>
            <w:bookmarkStart w:id="2342" w:name="_Hlk57018441"/>
            <w:r w:rsidRPr="005F4B66">
              <w:t>System</w:t>
            </w:r>
          </w:p>
        </w:tc>
      </w:tr>
      <w:tr w:rsidR="00E33663" w:rsidRPr="005F4B66" w14:paraId="4E340DA9" w14:textId="77777777" w:rsidTr="00432E6E">
        <w:tc>
          <w:tcPr>
            <w:tcW w:w="2396" w:type="dxa"/>
            <w:vAlign w:val="center"/>
          </w:tcPr>
          <w:p w14:paraId="0E1BDE62" w14:textId="77777777" w:rsidR="00E33663" w:rsidRPr="005F4B66" w:rsidRDefault="00E33663" w:rsidP="00432E6E">
            <w:r w:rsidRPr="005F4B66">
              <w:t>Signage</w:t>
            </w:r>
          </w:p>
        </w:tc>
        <w:tc>
          <w:tcPr>
            <w:tcW w:w="5805" w:type="dxa"/>
            <w:vAlign w:val="center"/>
          </w:tcPr>
          <w:p w14:paraId="5E2F0DDF" w14:textId="77777777" w:rsidR="00E33663" w:rsidRPr="005F4B66" w:rsidRDefault="00E33663" w:rsidP="00432E6E">
            <w:r w:rsidRPr="005F4B66">
              <w:t>All must be aware of the critical risks before getting to their work area, plus the use of visual reminders just before starting a critical job.</w:t>
            </w:r>
          </w:p>
        </w:tc>
      </w:tr>
      <w:tr w:rsidR="00E33663" w:rsidRPr="005F4B66" w14:paraId="26179BA5" w14:textId="77777777" w:rsidTr="00432E6E">
        <w:tc>
          <w:tcPr>
            <w:tcW w:w="2396" w:type="dxa"/>
            <w:vAlign w:val="center"/>
          </w:tcPr>
          <w:p w14:paraId="3DFCEA94" w14:textId="77777777" w:rsidR="00E33663" w:rsidRPr="005F4B66" w:rsidRDefault="00E33663" w:rsidP="00432E6E">
            <w:r w:rsidRPr="005F4B66">
              <w:t>Integration in Visual Management</w:t>
            </w:r>
          </w:p>
        </w:tc>
        <w:tc>
          <w:tcPr>
            <w:tcW w:w="5805" w:type="dxa"/>
            <w:vAlign w:val="center"/>
          </w:tcPr>
          <w:p w14:paraId="2AC015F8" w14:textId="22E14D7C" w:rsidR="00E33663" w:rsidRPr="005F4B66" w:rsidRDefault="00E33663" w:rsidP="00432E6E">
            <w:r w:rsidRPr="005F4B66">
              <w:t>CRM is being actively managed every day at all levels of the organi</w:t>
            </w:r>
            <w:r w:rsidR="008376F7" w:rsidRPr="005F4B66">
              <w:t>s</w:t>
            </w:r>
            <w:r w:rsidRPr="005F4B66">
              <w:t>ation</w:t>
            </w:r>
          </w:p>
        </w:tc>
      </w:tr>
      <w:tr w:rsidR="00E33663" w:rsidRPr="005F4B66" w14:paraId="19845334" w14:textId="77777777" w:rsidTr="00432E6E">
        <w:tc>
          <w:tcPr>
            <w:tcW w:w="2396" w:type="dxa"/>
            <w:vAlign w:val="center"/>
          </w:tcPr>
          <w:p w14:paraId="72BAC688" w14:textId="77777777" w:rsidR="00E33663" w:rsidRPr="005F4B66" w:rsidRDefault="00E33663" w:rsidP="00432E6E">
            <w:r w:rsidRPr="005F4B66">
              <w:lastRenderedPageBreak/>
              <w:t>Information technology &amp; CRM Portal</w:t>
            </w:r>
          </w:p>
        </w:tc>
        <w:tc>
          <w:tcPr>
            <w:tcW w:w="5805" w:type="dxa"/>
            <w:vAlign w:val="center"/>
          </w:tcPr>
          <w:p w14:paraId="025F3517" w14:textId="77777777" w:rsidR="00E33663" w:rsidRPr="005F4B66" w:rsidRDefault="00E33663" w:rsidP="00432E6E">
            <w:r w:rsidRPr="005F4B66">
              <w:t>Site selects the appropriate technology to support implementation and ensure it will always be available for key personnel</w:t>
            </w:r>
          </w:p>
        </w:tc>
      </w:tr>
      <w:bookmarkEnd w:id="2342"/>
    </w:tbl>
    <w:p w14:paraId="0478ACF1" w14:textId="77777777" w:rsidR="00E33663" w:rsidRPr="005F4B66" w:rsidRDefault="00E33663" w:rsidP="00E33663">
      <w:pPr>
        <w:spacing w:line="240" w:lineRule="auto"/>
        <w:ind w:left="1427"/>
        <w:jc w:val="both"/>
      </w:pPr>
    </w:p>
    <w:tbl>
      <w:tblPr>
        <w:tblStyle w:val="TableGrid"/>
        <w:tblW w:w="0" w:type="auto"/>
        <w:tblInd w:w="1427" w:type="dxa"/>
        <w:tblLook w:val="04A0" w:firstRow="1" w:lastRow="0" w:firstColumn="1" w:lastColumn="0" w:noHBand="0" w:noVBand="1"/>
      </w:tblPr>
      <w:tblGrid>
        <w:gridCol w:w="2396"/>
        <w:gridCol w:w="5805"/>
      </w:tblGrid>
      <w:tr w:rsidR="00E33663" w:rsidRPr="005F4B66" w14:paraId="270108EF" w14:textId="77777777" w:rsidTr="00432E6E">
        <w:tc>
          <w:tcPr>
            <w:tcW w:w="8201" w:type="dxa"/>
            <w:gridSpan w:val="2"/>
          </w:tcPr>
          <w:p w14:paraId="248F42C3" w14:textId="77777777" w:rsidR="00E33663" w:rsidRPr="005F4B66" w:rsidRDefault="00E33663" w:rsidP="00432E6E">
            <w:pPr>
              <w:jc w:val="center"/>
            </w:pPr>
            <w:r w:rsidRPr="005F4B66">
              <w:t>People</w:t>
            </w:r>
          </w:p>
        </w:tc>
      </w:tr>
      <w:tr w:rsidR="00E33663" w:rsidRPr="005F4B66" w14:paraId="619CC0EF" w14:textId="77777777" w:rsidTr="00432E6E">
        <w:tc>
          <w:tcPr>
            <w:tcW w:w="2396" w:type="dxa"/>
            <w:vAlign w:val="center"/>
          </w:tcPr>
          <w:p w14:paraId="6DC08759" w14:textId="77777777" w:rsidR="00E33663" w:rsidRPr="005F4B66" w:rsidRDefault="00E33663" w:rsidP="00432E6E">
            <w:r w:rsidRPr="005F4B66">
              <w:t xml:space="preserve">In field training/coaching </w:t>
            </w:r>
          </w:p>
        </w:tc>
        <w:tc>
          <w:tcPr>
            <w:tcW w:w="5805" w:type="dxa"/>
            <w:vAlign w:val="center"/>
          </w:tcPr>
          <w:p w14:paraId="0E1548F6" w14:textId="77777777" w:rsidR="00E33663" w:rsidRPr="005F4B66" w:rsidRDefault="00E33663" w:rsidP="00432E6E">
            <w:r w:rsidRPr="005F4B66">
              <w:t>Site has an established leader coaching system (with HS support). All involved will be coached to ensure CRM process is properly applied and drives culture change.</w:t>
            </w:r>
          </w:p>
        </w:tc>
      </w:tr>
      <w:tr w:rsidR="00E33663" w:rsidRPr="005F4B66" w14:paraId="0CDF6DB9" w14:textId="77777777" w:rsidTr="00432E6E">
        <w:tc>
          <w:tcPr>
            <w:tcW w:w="2396" w:type="dxa"/>
            <w:vAlign w:val="center"/>
          </w:tcPr>
          <w:p w14:paraId="55A27A2C" w14:textId="77777777" w:rsidR="00E33663" w:rsidRPr="005F4B66" w:rsidRDefault="00E33663" w:rsidP="00432E6E">
            <w:r w:rsidRPr="005F4B66">
              <w:t xml:space="preserve">Training &amp; communication </w:t>
            </w:r>
          </w:p>
        </w:tc>
        <w:tc>
          <w:tcPr>
            <w:tcW w:w="5805" w:type="dxa"/>
            <w:vAlign w:val="center"/>
          </w:tcPr>
          <w:p w14:paraId="5535D2A9" w14:textId="7D8A79BD" w:rsidR="00E33663" w:rsidRPr="005F4B66" w:rsidRDefault="00E33663" w:rsidP="00432E6E">
            <w:r w:rsidRPr="005F4B66">
              <w:t xml:space="preserve">CRM and critical risks/ controls are well understood by all, including new </w:t>
            </w:r>
            <w:r w:rsidR="00144202">
              <w:t>worker</w:t>
            </w:r>
            <w:r w:rsidRPr="005F4B66">
              <w:t>s and Contractors. CRM is part or regular communication at site.</w:t>
            </w:r>
          </w:p>
        </w:tc>
      </w:tr>
      <w:tr w:rsidR="00E33663" w:rsidRPr="005F4B66" w14:paraId="1F49A62C" w14:textId="77777777" w:rsidTr="00432E6E">
        <w:tc>
          <w:tcPr>
            <w:tcW w:w="2396" w:type="dxa"/>
            <w:vAlign w:val="center"/>
          </w:tcPr>
          <w:p w14:paraId="7280FAE4" w14:textId="77777777" w:rsidR="00E33663" w:rsidRPr="005F4B66" w:rsidRDefault="00E33663" w:rsidP="00432E6E">
            <w:r w:rsidRPr="005F4B66">
              <w:t xml:space="preserve">Culture: Stop &amp; seek help </w:t>
            </w:r>
          </w:p>
        </w:tc>
        <w:tc>
          <w:tcPr>
            <w:tcW w:w="5805" w:type="dxa"/>
            <w:vAlign w:val="center"/>
          </w:tcPr>
          <w:p w14:paraId="5925EEDE" w14:textId="77777777" w:rsidR="00E33663" w:rsidRPr="005F4B66" w:rsidRDefault="00E33663" w:rsidP="00432E6E">
            <w:r w:rsidRPr="005F4B66">
              <w:t>Leaders actively seek red as an opportunity. Workers feel empowered to delay starting a job until comfortable all controls are in place and effective (or containment ensuring their safety).</w:t>
            </w:r>
          </w:p>
        </w:tc>
      </w:tr>
      <w:tr w:rsidR="00E33663" w:rsidRPr="005F4B66" w14:paraId="37FFB9E5" w14:textId="77777777" w:rsidTr="00432E6E">
        <w:tc>
          <w:tcPr>
            <w:tcW w:w="2396" w:type="dxa"/>
            <w:vAlign w:val="center"/>
          </w:tcPr>
          <w:p w14:paraId="6778B28F" w14:textId="77777777" w:rsidR="00E33663" w:rsidRPr="005F4B66" w:rsidRDefault="00E33663" w:rsidP="00432E6E">
            <w:r w:rsidRPr="005F4B66">
              <w:t>Level of penetration</w:t>
            </w:r>
          </w:p>
        </w:tc>
        <w:tc>
          <w:tcPr>
            <w:tcW w:w="5805" w:type="dxa"/>
            <w:vAlign w:val="center"/>
          </w:tcPr>
          <w:p w14:paraId="1C670A38" w14:textId="77777777" w:rsidR="00E33663" w:rsidRPr="005F4B66" w:rsidRDefault="00E33663" w:rsidP="00432E6E">
            <w:r w:rsidRPr="005F4B66">
              <w:t>Everyone on site is involved in CRM</w:t>
            </w:r>
          </w:p>
        </w:tc>
      </w:tr>
    </w:tbl>
    <w:p w14:paraId="33DA865D" w14:textId="77777777" w:rsidR="00E33663" w:rsidRDefault="00E33663" w:rsidP="00E33663">
      <w:pPr>
        <w:spacing w:line="240" w:lineRule="auto"/>
        <w:ind w:left="1427"/>
        <w:jc w:val="both"/>
      </w:pPr>
    </w:p>
    <w:tbl>
      <w:tblPr>
        <w:tblStyle w:val="TableGrid"/>
        <w:tblW w:w="0" w:type="auto"/>
        <w:tblInd w:w="1427" w:type="dxa"/>
        <w:tblLook w:val="04A0" w:firstRow="1" w:lastRow="0" w:firstColumn="1" w:lastColumn="0" w:noHBand="0" w:noVBand="1"/>
      </w:tblPr>
      <w:tblGrid>
        <w:gridCol w:w="2396"/>
        <w:gridCol w:w="5805"/>
      </w:tblGrid>
      <w:tr w:rsidR="00E33663" w:rsidRPr="005F4B66" w14:paraId="3ABA3CE8" w14:textId="77777777" w:rsidTr="00432E6E">
        <w:tc>
          <w:tcPr>
            <w:tcW w:w="8201" w:type="dxa"/>
            <w:gridSpan w:val="2"/>
          </w:tcPr>
          <w:p w14:paraId="45C1E6A6" w14:textId="77777777" w:rsidR="00E33663" w:rsidRPr="005F4B66" w:rsidRDefault="00E33663" w:rsidP="00432E6E">
            <w:pPr>
              <w:jc w:val="center"/>
            </w:pPr>
            <w:r w:rsidRPr="005F4B66">
              <w:t>Process</w:t>
            </w:r>
          </w:p>
        </w:tc>
      </w:tr>
      <w:tr w:rsidR="00E33663" w:rsidRPr="005F4B66" w14:paraId="47F58DE8" w14:textId="77777777" w:rsidTr="00432E6E">
        <w:tc>
          <w:tcPr>
            <w:tcW w:w="2396" w:type="dxa"/>
            <w:vAlign w:val="center"/>
          </w:tcPr>
          <w:p w14:paraId="15BF5884" w14:textId="77777777" w:rsidR="00E33663" w:rsidRPr="005F4B66" w:rsidRDefault="00E33663" w:rsidP="00432E6E">
            <w:r w:rsidRPr="005F4B66">
              <w:t xml:space="preserve">Quality &amp; Actions </w:t>
            </w:r>
          </w:p>
        </w:tc>
        <w:tc>
          <w:tcPr>
            <w:tcW w:w="5805" w:type="dxa"/>
            <w:vAlign w:val="center"/>
          </w:tcPr>
          <w:p w14:paraId="68B37753" w14:textId="77777777" w:rsidR="00E33663" w:rsidRPr="005F4B66" w:rsidRDefault="00E33663" w:rsidP="00432E6E">
            <w:r w:rsidRPr="005F4B66">
              <w:t>Verifications conducted are effective in assessing whether non‐compliant controls are identified and addressed.</w:t>
            </w:r>
          </w:p>
        </w:tc>
      </w:tr>
      <w:tr w:rsidR="00E33663" w:rsidRPr="005F4B66" w14:paraId="1BB28CB1" w14:textId="77777777" w:rsidTr="00432E6E">
        <w:tc>
          <w:tcPr>
            <w:tcW w:w="2396" w:type="dxa"/>
            <w:vAlign w:val="center"/>
          </w:tcPr>
          <w:p w14:paraId="3251E68F" w14:textId="77777777" w:rsidR="00E33663" w:rsidRPr="005F4B66" w:rsidRDefault="00E33663" w:rsidP="00432E6E">
            <w:r w:rsidRPr="005F4B66">
              <w:t xml:space="preserve">Reports &amp; Data Analysis </w:t>
            </w:r>
          </w:p>
        </w:tc>
        <w:tc>
          <w:tcPr>
            <w:tcW w:w="5805" w:type="dxa"/>
            <w:vAlign w:val="center"/>
          </w:tcPr>
          <w:p w14:paraId="0B06B74C" w14:textId="77777777" w:rsidR="00E33663" w:rsidRPr="005F4B66" w:rsidRDefault="00E33663" w:rsidP="00432E6E">
            <w:r w:rsidRPr="005F4B66">
              <w:t>Reports are used to drive improvement. Above and beyond standard reports, portal data can reveal important information with analysis.</w:t>
            </w:r>
          </w:p>
        </w:tc>
      </w:tr>
      <w:tr w:rsidR="00E33663" w:rsidRPr="005F4B66" w14:paraId="6576B76E" w14:textId="77777777" w:rsidTr="00432E6E">
        <w:tc>
          <w:tcPr>
            <w:tcW w:w="2396" w:type="dxa"/>
            <w:vAlign w:val="center"/>
          </w:tcPr>
          <w:p w14:paraId="2BCC30FA" w14:textId="77777777" w:rsidR="00E33663" w:rsidRPr="005F4B66" w:rsidRDefault="00E33663" w:rsidP="00432E6E">
            <w:r w:rsidRPr="005F4B66">
              <w:t xml:space="preserve">Integration </w:t>
            </w:r>
          </w:p>
        </w:tc>
        <w:tc>
          <w:tcPr>
            <w:tcW w:w="5805" w:type="dxa"/>
            <w:vAlign w:val="center"/>
          </w:tcPr>
          <w:p w14:paraId="537FB605" w14:textId="77777777" w:rsidR="00E33663" w:rsidRPr="005F4B66" w:rsidRDefault="00E33663" w:rsidP="00432E6E">
            <w:r w:rsidRPr="005F4B66">
              <w:t>Well integrated in business processes. Different tool integration is captured and actioned, so the use of CRM and other tools is most efficient.</w:t>
            </w:r>
          </w:p>
        </w:tc>
      </w:tr>
    </w:tbl>
    <w:p w14:paraId="29268A1C" w14:textId="77777777" w:rsidR="00E33663" w:rsidRPr="005F4B66" w:rsidRDefault="00E33663" w:rsidP="00E33663">
      <w:pPr>
        <w:spacing w:line="240" w:lineRule="auto"/>
        <w:ind w:left="1427"/>
        <w:jc w:val="both"/>
      </w:pPr>
      <w:r w:rsidRPr="005F4B66">
        <w:t>In keeping with the CRM process, SCEE shall complete the following:</w:t>
      </w:r>
    </w:p>
    <w:p w14:paraId="468D2146" w14:textId="77777777" w:rsidR="00E33663" w:rsidRPr="005F4B66" w:rsidRDefault="00E33663" w:rsidP="00EB6B6E">
      <w:pPr>
        <w:pStyle w:val="ListParagraph"/>
        <w:numPr>
          <w:ilvl w:val="0"/>
          <w:numId w:val="37"/>
        </w:numPr>
        <w:spacing w:line="240" w:lineRule="auto"/>
        <w:jc w:val="both"/>
      </w:pPr>
      <w:r w:rsidRPr="005F4B66">
        <w:t>Critical Control Checklists (CCCs)</w:t>
      </w:r>
    </w:p>
    <w:p w14:paraId="2F4250C0" w14:textId="77777777" w:rsidR="00E33663" w:rsidRPr="005F4B66" w:rsidRDefault="00E33663" w:rsidP="00E33663">
      <w:pPr>
        <w:spacing w:line="240" w:lineRule="auto"/>
        <w:ind w:left="2147"/>
        <w:jc w:val="both"/>
      </w:pPr>
      <w:r w:rsidRPr="005F4B66">
        <w:t>These must be completed by the SCEE’s personnel after set-up, but before commencement of any works of any works involving the 22 identified critical risk areas. The checklist must be completed every time that work is conducted in one of these critical risk categories.</w:t>
      </w:r>
    </w:p>
    <w:p w14:paraId="1E2092D2" w14:textId="77777777" w:rsidR="00E33663" w:rsidRPr="005F4B66" w:rsidRDefault="00E33663" w:rsidP="00EB6B6E">
      <w:pPr>
        <w:pStyle w:val="ListParagraph"/>
        <w:numPr>
          <w:ilvl w:val="0"/>
          <w:numId w:val="37"/>
        </w:numPr>
        <w:spacing w:line="240" w:lineRule="auto"/>
        <w:jc w:val="both"/>
      </w:pPr>
      <w:r w:rsidRPr="005F4B66">
        <w:t>Critical Control Field Verifications (CCFVs)</w:t>
      </w:r>
    </w:p>
    <w:p w14:paraId="62AD3730" w14:textId="77777777" w:rsidR="00E33663" w:rsidRPr="005F4B66" w:rsidRDefault="00E33663" w:rsidP="00E33663">
      <w:pPr>
        <w:spacing w:line="240" w:lineRule="auto"/>
        <w:ind w:left="2147"/>
        <w:jc w:val="both"/>
      </w:pPr>
      <w:r w:rsidRPr="005F4B66">
        <w:t>These must be completed by SCEE’s supervisor and will be completed by the RTIO Representative throughout the duration of the Works. This checklist reviews the controls that have been put in place.</w:t>
      </w:r>
    </w:p>
    <w:p w14:paraId="2A2B0F6B" w14:textId="77777777" w:rsidR="00E33663" w:rsidRPr="005F4B66" w:rsidRDefault="00E33663" w:rsidP="00EB6B6E">
      <w:pPr>
        <w:pStyle w:val="ListParagraph"/>
        <w:numPr>
          <w:ilvl w:val="0"/>
          <w:numId w:val="37"/>
        </w:numPr>
        <w:spacing w:line="240" w:lineRule="auto"/>
        <w:jc w:val="both"/>
      </w:pPr>
      <w:r w:rsidRPr="005F4B66">
        <w:t>Critical Control Verification Standards (CCVSs)</w:t>
      </w:r>
    </w:p>
    <w:p w14:paraId="50FB53B0" w14:textId="77777777" w:rsidR="00E33663" w:rsidRPr="005F4B66" w:rsidRDefault="00E33663" w:rsidP="00E33663">
      <w:pPr>
        <w:spacing w:line="240" w:lineRule="auto"/>
        <w:ind w:left="2147"/>
        <w:jc w:val="both"/>
      </w:pPr>
      <w:r w:rsidRPr="005F4B66">
        <w:t>These are completed by managers and superintendents within RTIO, to ensure that the processes and procedures ensure that works are completed safely.</w:t>
      </w:r>
    </w:p>
    <w:p w14:paraId="54C65C48" w14:textId="77777777" w:rsidR="00E33663" w:rsidRPr="005F4B66" w:rsidRDefault="00E33663" w:rsidP="00E33663">
      <w:pPr>
        <w:spacing w:line="240" w:lineRule="auto"/>
        <w:ind w:left="1427"/>
        <w:jc w:val="both"/>
        <w:rPr>
          <w:color w:val="984806" w:themeColor="accent6" w:themeShade="80"/>
        </w:rPr>
      </w:pPr>
      <w:r w:rsidRPr="005F4B66">
        <w:rPr>
          <w:color w:val="984806" w:themeColor="accent6" w:themeShade="80"/>
        </w:rPr>
        <w:t>Refer:</w:t>
      </w:r>
      <w:r w:rsidRPr="005F4B66">
        <w:rPr>
          <w:color w:val="984806" w:themeColor="accent6" w:themeShade="80"/>
        </w:rPr>
        <w:tab/>
        <w:t>RTIO-HSE-0289260 CRM Critical Risks and Controls</w:t>
      </w:r>
    </w:p>
    <w:p w14:paraId="7F4C780A" w14:textId="44658CE5" w:rsidR="00C04AD7" w:rsidRDefault="00C04AD7" w:rsidP="005A4C12">
      <w:pPr>
        <w:pStyle w:val="Heading2"/>
      </w:pPr>
      <w:bookmarkStart w:id="2343" w:name="_Toc227062793"/>
      <w:bookmarkStart w:id="2344" w:name="_Toc9407688"/>
      <w:r>
        <w:lastRenderedPageBreak/>
        <w:t>Family Star</w:t>
      </w:r>
      <w:bookmarkEnd w:id="2343"/>
    </w:p>
    <w:p w14:paraId="0398C8A9" w14:textId="77777777" w:rsidR="00C04AD7" w:rsidRDefault="00C04AD7" w:rsidP="00C04AD7">
      <w:pPr>
        <w:ind w:left="1427"/>
      </w:pPr>
      <w:r>
        <w:t>At SCEE Electrical, leadership is considered crucial for improving performance and promoting health, safety, environment, and quality within the organisation. Effective HSEQ leadership serves as a key factor in reducing serious health and safety incidents as well as high potential events. To foster a strong team culture, it is essential for personnel to demonstrate HSE culture behaviours, exhibit curiosity, challenge norms, and genuinely care for others. This helps create a mature team environment that attracts individuals who want to be part of it.</w:t>
      </w:r>
    </w:p>
    <w:p w14:paraId="1756BF6F" w14:textId="77777777" w:rsidR="00C04AD7" w:rsidRDefault="00C04AD7" w:rsidP="00C04AD7">
      <w:pPr>
        <w:ind w:left="1427"/>
      </w:pPr>
      <w:r>
        <w:t>By integrating these elements into the overall approach, SCEE Electrical aims to foster a strong safety culture, empower workers to be proactive in risk management, and continuously improve performance in all areas of the business. The focus on leadership, family-like care, drift awareness, work culture, critical control points, and cross checking contributes to creating a safe and thriving work environment where individuals are motivated to be their best and look out for one another.</w:t>
      </w:r>
    </w:p>
    <w:p w14:paraId="75FAB619" w14:textId="77777777" w:rsidR="00C04AD7" w:rsidRDefault="00C04AD7" w:rsidP="00C04AD7">
      <w:pPr>
        <w:ind w:left="1427"/>
      </w:pPr>
      <w:r>
        <w:t>The Family Star Initiative foundations are based on one question - Who has the least to say in how we go about our work each day and has the most to lose?</w:t>
      </w:r>
    </w:p>
    <w:p w14:paraId="2E28E6CD" w14:textId="77777777" w:rsidR="00C04AD7" w:rsidRDefault="00C04AD7" w:rsidP="00C04AD7">
      <w:pPr>
        <w:ind w:left="1427"/>
      </w:pPr>
      <w:r>
        <w:t xml:space="preserve">The Family Star Initiative is based around the following </w:t>
      </w:r>
      <w:proofErr w:type="gramStart"/>
      <w:r>
        <w:t>areas;</w:t>
      </w:r>
      <w:proofErr w:type="gramEnd"/>
    </w:p>
    <w:p w14:paraId="722B1AEA" w14:textId="2E2480BD" w:rsidR="00C04AD7" w:rsidRDefault="00C04AD7" w:rsidP="00C04AD7">
      <w:pPr>
        <w:pStyle w:val="ListParagraph"/>
        <w:numPr>
          <w:ilvl w:val="0"/>
          <w:numId w:val="37"/>
        </w:numPr>
        <w:ind w:left="1843"/>
      </w:pPr>
      <w:r>
        <w:t>Family Values</w:t>
      </w:r>
    </w:p>
    <w:p w14:paraId="7AB4780B" w14:textId="628723E4" w:rsidR="00C04AD7" w:rsidRDefault="00C04AD7" w:rsidP="00C04AD7">
      <w:pPr>
        <w:pStyle w:val="ListParagraph"/>
        <w:numPr>
          <w:ilvl w:val="0"/>
          <w:numId w:val="37"/>
        </w:numPr>
        <w:ind w:left="1843"/>
      </w:pPr>
      <w:r>
        <w:t>Drift</w:t>
      </w:r>
    </w:p>
    <w:p w14:paraId="786E33B5" w14:textId="779DB609" w:rsidR="00C04AD7" w:rsidRDefault="00C04AD7" w:rsidP="00C04AD7">
      <w:pPr>
        <w:pStyle w:val="ListParagraph"/>
        <w:numPr>
          <w:ilvl w:val="0"/>
          <w:numId w:val="37"/>
        </w:numPr>
        <w:ind w:left="1843"/>
      </w:pPr>
      <w:r>
        <w:t>Group Space/Head Space/</w:t>
      </w:r>
      <w:proofErr w:type="gramStart"/>
      <w:r>
        <w:t>Work Space</w:t>
      </w:r>
      <w:proofErr w:type="gramEnd"/>
    </w:p>
    <w:p w14:paraId="36C28E61" w14:textId="65CD30B3" w:rsidR="00C04AD7" w:rsidRDefault="00C04AD7" w:rsidP="00C04AD7">
      <w:pPr>
        <w:pStyle w:val="ListParagraph"/>
        <w:numPr>
          <w:ilvl w:val="0"/>
          <w:numId w:val="37"/>
        </w:numPr>
        <w:ind w:left="1843"/>
      </w:pPr>
      <w:r>
        <w:t>Critical Control Points</w:t>
      </w:r>
    </w:p>
    <w:p w14:paraId="60DD012B" w14:textId="769899AB" w:rsidR="00C04AD7" w:rsidRDefault="00C04AD7" w:rsidP="00C04AD7">
      <w:pPr>
        <w:pStyle w:val="ListParagraph"/>
        <w:numPr>
          <w:ilvl w:val="0"/>
          <w:numId w:val="37"/>
        </w:numPr>
        <w:ind w:left="1843"/>
      </w:pPr>
      <w:r>
        <w:t>Cross Checking</w:t>
      </w:r>
    </w:p>
    <w:p w14:paraId="1AB81A72" w14:textId="46D88DC5" w:rsidR="00C04AD7" w:rsidRPr="00C04AD7" w:rsidRDefault="00C04AD7" w:rsidP="00C04AD7">
      <w:pPr>
        <w:ind w:left="1427"/>
      </w:pPr>
      <w:r>
        <w:t xml:space="preserve">This initiative will be presented by Site Management as a </w:t>
      </w:r>
      <w:proofErr w:type="gramStart"/>
      <w:r>
        <w:t>face to face</w:t>
      </w:r>
      <w:proofErr w:type="gramEnd"/>
      <w:r>
        <w:t xml:space="preserve"> session with all workers and supported throughout the duration of the project.  The sessions will be recorded in Stems and form part of the Project Training Matrix.</w:t>
      </w:r>
    </w:p>
    <w:p w14:paraId="221396BD" w14:textId="173C4C6C" w:rsidR="00A765C6" w:rsidRPr="005F4B66" w:rsidRDefault="00A765C6" w:rsidP="005A4C12">
      <w:pPr>
        <w:pStyle w:val="Heading2"/>
      </w:pPr>
      <w:bookmarkStart w:id="2345" w:name="_Toc227062794"/>
      <w:r w:rsidRPr="005F4B66">
        <w:t>Fatality Prevention Program (FPP)</w:t>
      </w:r>
      <w:bookmarkEnd w:id="2345"/>
    </w:p>
    <w:p w14:paraId="70941BC8" w14:textId="77777777" w:rsidR="00A765C6" w:rsidRPr="005F4B66" w:rsidRDefault="00A765C6" w:rsidP="00561ABB">
      <w:pPr>
        <w:spacing w:line="240" w:lineRule="auto"/>
        <w:ind w:left="1427"/>
        <w:jc w:val="both"/>
      </w:pPr>
      <w:r w:rsidRPr="005F4B66">
        <w:t>The purpose of the FPP is to identify potential major and catastrophic situations in the workplace that could lead to a fatality, or multiple fatalities.  These Potentially Fatal Events (PFE) are ‘high consequence, low probability’ situations, which are identified and controlled to reduce or eliminate the associated risk.</w:t>
      </w:r>
    </w:p>
    <w:p w14:paraId="7CFABE90" w14:textId="77777777" w:rsidR="00A765C6" w:rsidRPr="005F4B66" w:rsidRDefault="00A765C6" w:rsidP="00561ABB">
      <w:pPr>
        <w:spacing w:line="240" w:lineRule="auto"/>
        <w:ind w:left="1427"/>
        <w:jc w:val="both"/>
      </w:pPr>
      <w:r w:rsidRPr="005F4B66">
        <w:t>The aim of the FPP is to involve the entire Project leadership team (managers, supervisors and H&amp;S representatives) from SCEE and the client who are experienced in mining/construction activities to help identify PFEs using a structured process and ensure that effective controls are in place to minimise the risk.</w:t>
      </w:r>
    </w:p>
    <w:p w14:paraId="3A6DA4B5" w14:textId="77777777" w:rsidR="00A765C6" w:rsidRPr="005F4B66" w:rsidRDefault="00A765C6" w:rsidP="00561ABB">
      <w:pPr>
        <w:spacing w:line="240" w:lineRule="auto"/>
        <w:ind w:left="1427"/>
        <w:jc w:val="both"/>
      </w:pPr>
      <w:r w:rsidRPr="005F4B66">
        <w:t>SCEE shall provide input to the Site FPP register which is maintained by the client.  The FPP register records PFEs identified and the status of corrective actions.</w:t>
      </w:r>
    </w:p>
    <w:p w14:paraId="1B547A1D" w14:textId="77777777" w:rsidR="00A765C6" w:rsidRPr="005F4B66" w:rsidRDefault="00A765C6" w:rsidP="00561ABB">
      <w:pPr>
        <w:spacing w:line="240" w:lineRule="auto"/>
        <w:ind w:left="1427"/>
        <w:jc w:val="both"/>
      </w:pPr>
      <w:r w:rsidRPr="005F4B66">
        <w:lastRenderedPageBreak/>
        <w:t xml:space="preserve">SCEE acknowledges and agrees that an essential part of the FPP is ensuring that all Personnel understand the energies that can cause them serious harm, and the critical controls required to be in place to reduce the risk of a fatality occurring.  SCEE’s Personnel shall participate in the ongoing monitoring of critical controls in the workplace (CRM Tools) which must be conducted with involvement of its supervisors and managers. </w:t>
      </w:r>
    </w:p>
    <w:p w14:paraId="1CF716B3" w14:textId="12DD7385" w:rsidR="00A765C6" w:rsidRPr="005F4B66" w:rsidRDefault="00A765C6" w:rsidP="00561ABB">
      <w:pPr>
        <w:spacing w:line="240" w:lineRule="auto"/>
        <w:ind w:left="1427"/>
      </w:pPr>
      <w:r w:rsidRPr="005F4B66">
        <w:t>Site HSE forums will be held to bring together management, supervision and construction Personnel in a collaborative forum to address safety related topics and issues relevant to the Projects.  Team members will collectively develop agendas and training sessions relevant to the Site.  The Site HSE forums shall be attended by SCEE’s personnel including management, supervision and the workforce.</w:t>
      </w:r>
    </w:p>
    <w:p w14:paraId="2F7BC9AA" w14:textId="07820557" w:rsidR="005A4C12" w:rsidRPr="005F4B66" w:rsidRDefault="005A4C12" w:rsidP="005A4C12">
      <w:pPr>
        <w:pStyle w:val="Heading2"/>
      </w:pPr>
      <w:bookmarkStart w:id="2346" w:name="_Toc227062795"/>
      <w:r w:rsidRPr="005F4B66">
        <w:t>Stop Work Authority</w:t>
      </w:r>
      <w:bookmarkEnd w:id="2344"/>
      <w:bookmarkEnd w:id="2346"/>
    </w:p>
    <w:p w14:paraId="3AF44784" w14:textId="4683C539" w:rsidR="005A4C12" w:rsidRPr="005F4B66" w:rsidRDefault="005A4C12" w:rsidP="005A4C12">
      <w:pPr>
        <w:spacing w:line="240" w:lineRule="auto"/>
        <w:ind w:left="1427"/>
        <w:jc w:val="both"/>
      </w:pPr>
      <w:r w:rsidRPr="005F4B66">
        <w:t xml:space="preserve">SCEE is committed to providing a safe work environment for all </w:t>
      </w:r>
      <w:r w:rsidR="00144202">
        <w:t>worker</w:t>
      </w:r>
      <w:r w:rsidRPr="005F4B66">
        <w:t xml:space="preserve">s and contractors working on site. As such, it is a duty and the right of every </w:t>
      </w:r>
      <w:r w:rsidR="00144202">
        <w:t>worker</w:t>
      </w:r>
      <w:r w:rsidRPr="005F4B66">
        <w:t xml:space="preserve"> and contractor at SCEE to exercise the Stop Work Authority whenever the </w:t>
      </w:r>
      <w:r w:rsidR="00144202">
        <w:t>worker</w:t>
      </w:r>
      <w:r w:rsidRPr="005F4B66">
        <w:t xml:space="preserve"> feels at risk in completing a job/task. Management supports the decision of its </w:t>
      </w:r>
      <w:r w:rsidR="00144202">
        <w:t>worker</w:t>
      </w:r>
      <w:r w:rsidRPr="005F4B66">
        <w:t xml:space="preserve">s in the diligent execution of the Stop Work Authority. </w:t>
      </w:r>
    </w:p>
    <w:p w14:paraId="486854BD" w14:textId="77777777" w:rsidR="005A4C12" w:rsidRPr="005F4B66" w:rsidRDefault="005A4C12" w:rsidP="005A4C12">
      <w:pPr>
        <w:ind w:left="1427"/>
      </w:pPr>
      <w:r w:rsidRPr="005F4B66">
        <w:t>The following steps shall be followed when the Stop Work Authority has been initiated:</w:t>
      </w:r>
    </w:p>
    <w:p w14:paraId="6587C2EE" w14:textId="5DD3123A" w:rsidR="005A4C12" w:rsidRPr="005F4B66" w:rsidRDefault="005A4C12" w:rsidP="00EB6B6E">
      <w:pPr>
        <w:pStyle w:val="ListParagraph"/>
        <w:numPr>
          <w:ilvl w:val="0"/>
          <w:numId w:val="36"/>
        </w:numPr>
        <w:spacing w:line="240" w:lineRule="auto"/>
        <w:ind w:left="1843"/>
        <w:jc w:val="both"/>
      </w:pPr>
      <w:proofErr w:type="gramStart"/>
      <w:r w:rsidRPr="005F4B66">
        <w:t>An</w:t>
      </w:r>
      <w:proofErr w:type="gramEnd"/>
      <w:r w:rsidRPr="005F4B66">
        <w:t xml:space="preserve"> </w:t>
      </w:r>
      <w:r w:rsidR="00144202">
        <w:t>worker</w:t>
      </w:r>
      <w:r w:rsidRPr="005F4B66">
        <w:t xml:space="preserve"> may cease or refuse to carry out work if the </w:t>
      </w:r>
      <w:r w:rsidR="00144202">
        <w:t>worker</w:t>
      </w:r>
      <w:r w:rsidRPr="005F4B66">
        <w:t xml:space="preserve"> has a reasonable concern that his/her health, safety or wellbeing is at risk from an immediate or imminent exposure of a hazard. </w:t>
      </w:r>
    </w:p>
    <w:p w14:paraId="244E105C" w14:textId="13FD5ABE" w:rsidR="005A4C12" w:rsidRPr="005F4B66" w:rsidRDefault="005A4C12" w:rsidP="00EB6B6E">
      <w:pPr>
        <w:pStyle w:val="ListParagraph"/>
        <w:numPr>
          <w:ilvl w:val="0"/>
          <w:numId w:val="36"/>
        </w:numPr>
        <w:spacing w:line="240" w:lineRule="auto"/>
        <w:ind w:left="1843"/>
        <w:jc w:val="both"/>
      </w:pPr>
      <w:r w:rsidRPr="005F4B66">
        <w:t xml:space="preserve">The </w:t>
      </w:r>
      <w:r w:rsidR="00144202">
        <w:t>worker</w:t>
      </w:r>
      <w:r w:rsidRPr="005F4B66">
        <w:t xml:space="preserve"> instigating the Stop Work shall inform his/her Supervisor, HSE Advisor or safety representative (if appointed) immediately when work has stopped. </w:t>
      </w:r>
    </w:p>
    <w:p w14:paraId="61D6627A" w14:textId="4B157564" w:rsidR="005A4C12" w:rsidRPr="005F4B66" w:rsidRDefault="005A4C12" w:rsidP="00EB6B6E">
      <w:pPr>
        <w:pStyle w:val="ListParagraph"/>
        <w:numPr>
          <w:ilvl w:val="0"/>
          <w:numId w:val="36"/>
        </w:numPr>
        <w:spacing w:line="240" w:lineRule="auto"/>
        <w:ind w:left="1843"/>
        <w:jc w:val="both"/>
      </w:pPr>
      <w:r w:rsidRPr="005F4B66">
        <w:t xml:space="preserve">The HSE Advisor or safety representative may direct </w:t>
      </w:r>
      <w:proofErr w:type="gramStart"/>
      <w:r w:rsidRPr="005F4B66">
        <w:t>an</w:t>
      </w:r>
      <w:proofErr w:type="gramEnd"/>
      <w:r w:rsidRPr="005F4B66">
        <w:t xml:space="preserve"> </w:t>
      </w:r>
      <w:r w:rsidR="00144202">
        <w:t>worker</w:t>
      </w:r>
      <w:r w:rsidRPr="005F4B66">
        <w:t xml:space="preserve"> to cease work if the representative has reasonable concern that the job/task would expose the </w:t>
      </w:r>
      <w:r w:rsidR="00144202">
        <w:t>worker</w:t>
      </w:r>
      <w:r w:rsidRPr="005F4B66">
        <w:t xml:space="preserve"> to a serious health and safety risk from exposure of a hazard. The Safety Representative or HSE Advisor shall inform his/her Supervisor immediately when work has stopped. </w:t>
      </w:r>
    </w:p>
    <w:p w14:paraId="788CBFFA" w14:textId="58F082FC" w:rsidR="005A4C12" w:rsidRPr="005F4B66" w:rsidRDefault="005A4C12" w:rsidP="00EB6B6E">
      <w:pPr>
        <w:pStyle w:val="ListParagraph"/>
        <w:numPr>
          <w:ilvl w:val="0"/>
          <w:numId w:val="36"/>
        </w:numPr>
        <w:spacing w:line="240" w:lineRule="auto"/>
        <w:ind w:left="1843"/>
        <w:jc w:val="both"/>
      </w:pPr>
      <w:r w:rsidRPr="005F4B66">
        <w:t xml:space="preserve">It is the responsibility of the Supervisor to ensure that the hazard is </w:t>
      </w:r>
      <w:r w:rsidR="00AE5DF2" w:rsidRPr="005F4B66">
        <w:t>isolated,</w:t>
      </w:r>
      <w:r w:rsidRPr="005F4B66">
        <w:t xml:space="preserve"> and the Stop Work Authority is maintained until control measures have been implemented to reduce the risk to an acceptable level. </w:t>
      </w:r>
    </w:p>
    <w:p w14:paraId="4AADDBF8" w14:textId="1EB88456" w:rsidR="005A4C12" w:rsidRPr="005F4B66" w:rsidRDefault="005A4C12" w:rsidP="00EB6B6E">
      <w:pPr>
        <w:pStyle w:val="ListParagraph"/>
        <w:numPr>
          <w:ilvl w:val="0"/>
          <w:numId w:val="36"/>
        </w:numPr>
        <w:spacing w:line="240" w:lineRule="auto"/>
        <w:ind w:left="1843"/>
        <w:jc w:val="both"/>
      </w:pPr>
      <w:r w:rsidRPr="005F4B66">
        <w:t xml:space="preserve">If the hazardous situation cannot be rectified immediately the </w:t>
      </w:r>
      <w:r w:rsidR="00144202">
        <w:t>worker</w:t>
      </w:r>
      <w:r w:rsidRPr="005F4B66">
        <w:t xml:space="preserve"> must be allocated alternative work in the same or another workplace if that work is safe and appropriate for the </w:t>
      </w:r>
      <w:r w:rsidR="00144202">
        <w:t>worker</w:t>
      </w:r>
      <w:r w:rsidRPr="005F4B66">
        <w:t xml:space="preserve"> depending on the </w:t>
      </w:r>
      <w:r w:rsidR="00144202">
        <w:t>worker</w:t>
      </w:r>
      <w:r w:rsidRPr="005F4B66">
        <w:t xml:space="preserve">’s competency level. </w:t>
      </w:r>
    </w:p>
    <w:p w14:paraId="0ADCA691" w14:textId="7B6D0FDA" w:rsidR="005A4C12" w:rsidRPr="005F4B66" w:rsidRDefault="005A4C12" w:rsidP="00EB6B6E">
      <w:pPr>
        <w:pStyle w:val="ListParagraph"/>
        <w:numPr>
          <w:ilvl w:val="0"/>
          <w:numId w:val="36"/>
        </w:numPr>
        <w:spacing w:line="240" w:lineRule="auto"/>
        <w:ind w:left="1843"/>
        <w:jc w:val="both"/>
      </w:pPr>
      <w:proofErr w:type="gramStart"/>
      <w:r w:rsidRPr="005F4B66">
        <w:t>An</w:t>
      </w:r>
      <w:proofErr w:type="gramEnd"/>
      <w:r w:rsidRPr="005F4B66">
        <w:t xml:space="preserve"> </w:t>
      </w:r>
      <w:r w:rsidR="00144202">
        <w:t>worker</w:t>
      </w:r>
      <w:r w:rsidRPr="005F4B66">
        <w:t xml:space="preserve">’s employment and entitlements shall not be affected by invoking the Stop Work Authority if the </w:t>
      </w:r>
      <w:r w:rsidR="00144202">
        <w:t>worker</w:t>
      </w:r>
      <w:r w:rsidRPr="005F4B66">
        <w:t xml:space="preserve"> has not unreasonably failed to comply with a direction to carry out suitable alternative work at the same or other workplace that was safe and appropriate for the </w:t>
      </w:r>
      <w:r w:rsidR="00144202">
        <w:t>worker</w:t>
      </w:r>
      <w:r w:rsidRPr="005F4B66">
        <w:t>.</w:t>
      </w:r>
    </w:p>
    <w:p w14:paraId="34308757" w14:textId="459104E9" w:rsidR="001441CC" w:rsidRDefault="001441CC" w:rsidP="00724E1B">
      <w:pPr>
        <w:pStyle w:val="Heading2"/>
      </w:pPr>
      <w:bookmarkStart w:id="2347" w:name="_Toc227062796"/>
      <w:r>
        <w:t>Mobile Phones</w:t>
      </w:r>
      <w:bookmarkEnd w:id="2347"/>
    </w:p>
    <w:p w14:paraId="2F6A9744" w14:textId="77777777" w:rsidR="001441CC" w:rsidRPr="00FC448E" w:rsidRDefault="001441CC" w:rsidP="001441CC">
      <w:pPr>
        <w:ind w:left="1427"/>
        <w:jc w:val="both"/>
      </w:pPr>
      <w:r w:rsidRPr="00FC448E">
        <w:t xml:space="preserve">With the introduction of many approved applications (e.g., SharePoint, Critical Risk Management, Leadership in the field, Stems) the safe use of devices across </w:t>
      </w:r>
      <w:r>
        <w:t>sites</w:t>
      </w:r>
      <w:r w:rsidRPr="00FC448E">
        <w:t xml:space="preserve"> is essential.  </w:t>
      </w:r>
    </w:p>
    <w:p w14:paraId="2739D2E4" w14:textId="77777777" w:rsidR="001441CC" w:rsidRPr="00FC448E" w:rsidRDefault="001441CC" w:rsidP="001441CC">
      <w:pPr>
        <w:ind w:left="1427"/>
        <w:jc w:val="both"/>
      </w:pPr>
      <w:r w:rsidRPr="00FC448E">
        <w:lastRenderedPageBreak/>
        <w:t xml:space="preserve">SCEE Electrical </w:t>
      </w:r>
      <w:r>
        <w:t xml:space="preserve">with the approval of the client will </w:t>
      </w:r>
      <w:r w:rsidRPr="00FC448E">
        <w:t>allow for a device to be used to access approved online systems while providing specific work area guidance to prevent personnel using devices in a way that may lead to an incident or distraction.  </w:t>
      </w:r>
    </w:p>
    <w:p w14:paraId="705C2E5F" w14:textId="77777777" w:rsidR="001441CC" w:rsidRPr="00FC448E" w:rsidRDefault="001441CC" w:rsidP="001441CC">
      <w:pPr>
        <w:ind w:left="1427"/>
        <w:jc w:val="both"/>
      </w:pPr>
      <w:r w:rsidRPr="00FC448E">
        <w:t>Mobile communication devices permitted in operational areas with specific guidance regarding use e.g. </w:t>
      </w:r>
    </w:p>
    <w:p w14:paraId="1B6BDF89" w14:textId="77777777" w:rsidR="001441CC" w:rsidRPr="00FC448E" w:rsidRDefault="001441CC" w:rsidP="004D6C42">
      <w:pPr>
        <w:pStyle w:val="ListParagraph"/>
        <w:numPr>
          <w:ilvl w:val="0"/>
          <w:numId w:val="41"/>
        </w:numPr>
        <w:ind w:left="1843"/>
        <w:jc w:val="both"/>
      </w:pPr>
      <w:r w:rsidRPr="00FC448E">
        <w:t>For work related activities on approved SCEE/</w:t>
      </w:r>
      <w:r>
        <w:t>Client</w:t>
      </w:r>
      <w:r w:rsidRPr="00FC448E">
        <w:t xml:space="preserve"> applications.</w:t>
      </w:r>
    </w:p>
    <w:p w14:paraId="146B4956" w14:textId="77777777" w:rsidR="001441CC" w:rsidRDefault="001441CC" w:rsidP="004D6C42">
      <w:pPr>
        <w:pStyle w:val="ListParagraph"/>
        <w:numPr>
          <w:ilvl w:val="0"/>
          <w:numId w:val="41"/>
        </w:numPr>
        <w:ind w:left="1843"/>
        <w:jc w:val="both"/>
      </w:pPr>
      <w:r w:rsidRPr="00FC448E">
        <w:t>To take photos or capture video footage that will be used specifically for work purposes only.</w:t>
      </w:r>
      <w:r>
        <w:t xml:space="preserve"> Once used the images shall be deleted.</w:t>
      </w:r>
    </w:p>
    <w:p w14:paraId="72E9356A" w14:textId="77777777" w:rsidR="001441CC" w:rsidRPr="00FC448E" w:rsidRDefault="001441CC" w:rsidP="004D6C42">
      <w:pPr>
        <w:pStyle w:val="ListParagraph"/>
        <w:numPr>
          <w:ilvl w:val="0"/>
          <w:numId w:val="41"/>
        </w:numPr>
        <w:ind w:left="1843"/>
        <w:jc w:val="both"/>
      </w:pPr>
      <w:r w:rsidRPr="00DF6F4E">
        <w:t>Earphones/pieces shall not be used at any time when undertaking work related activities.</w:t>
      </w:r>
    </w:p>
    <w:p w14:paraId="77B32727" w14:textId="77777777" w:rsidR="001441CC" w:rsidRDefault="001441CC" w:rsidP="004D6C42">
      <w:pPr>
        <w:pStyle w:val="ListParagraph"/>
        <w:numPr>
          <w:ilvl w:val="0"/>
          <w:numId w:val="41"/>
        </w:numPr>
        <w:ind w:left="1843"/>
        <w:jc w:val="both"/>
      </w:pPr>
      <w:r w:rsidRPr="00FC448E">
        <w:t xml:space="preserve">Storage location in Heavy Mobile Equipment (HME) </w:t>
      </w:r>
      <w:r>
        <w:t xml:space="preserve">is </w:t>
      </w:r>
      <w:r w:rsidRPr="00FC448E">
        <w:t xml:space="preserve">to be in a secure location / crib bag - outside of view.  Storage in </w:t>
      </w:r>
      <w:r>
        <w:t xml:space="preserve">an </w:t>
      </w:r>
      <w:proofErr w:type="gramStart"/>
      <w:r>
        <w:t>operators</w:t>
      </w:r>
      <w:proofErr w:type="gramEnd"/>
      <w:r>
        <w:t xml:space="preserve"> </w:t>
      </w:r>
      <w:r w:rsidRPr="00FC448E">
        <w:t>pocket is not acceptable due to the risk of</w:t>
      </w:r>
      <w:r>
        <w:t xml:space="preserve"> d</w:t>
      </w:r>
      <w:r w:rsidRPr="00FC448E">
        <w:t>river distraction. </w:t>
      </w:r>
    </w:p>
    <w:p w14:paraId="2EF208EB" w14:textId="77777777" w:rsidR="001441CC" w:rsidRDefault="001441CC" w:rsidP="004D6C42">
      <w:pPr>
        <w:pStyle w:val="ListParagraph"/>
        <w:numPr>
          <w:ilvl w:val="0"/>
          <w:numId w:val="41"/>
        </w:numPr>
        <w:ind w:left="1843"/>
        <w:jc w:val="both"/>
      </w:pPr>
      <w:r w:rsidRPr="00FE6570">
        <w:t xml:space="preserve">No phones when driving - Do not operate cell phones (whether handheld or hands free) while operating </w:t>
      </w:r>
      <w:r>
        <w:t>a</w:t>
      </w:r>
      <w:r w:rsidRPr="00FE6570">
        <w:t xml:space="preserve"> vehicle.  Pull over to a safe location and stop the vehicle.  Once stopped answer or make the required phone call.</w:t>
      </w:r>
    </w:p>
    <w:p w14:paraId="164CDBB1" w14:textId="77777777" w:rsidR="001441CC" w:rsidRDefault="001441CC" w:rsidP="004D6C42">
      <w:pPr>
        <w:pStyle w:val="ListParagraph"/>
        <w:numPr>
          <w:ilvl w:val="0"/>
          <w:numId w:val="41"/>
        </w:numPr>
        <w:ind w:left="1843"/>
        <w:jc w:val="both"/>
      </w:pPr>
      <w:r w:rsidRPr="00FE6570">
        <w:t>No phones when completing any High-Risk Works.  If you need to use your phone, come back to ground level and go to a safe location before answering or making a call.</w:t>
      </w:r>
    </w:p>
    <w:p w14:paraId="1D94D13F" w14:textId="77777777" w:rsidR="001441CC" w:rsidRPr="005074E8" w:rsidRDefault="001441CC" w:rsidP="001441CC">
      <w:pPr>
        <w:ind w:left="1483"/>
        <w:jc w:val="both"/>
      </w:pPr>
      <w:r w:rsidRPr="005074E8">
        <w:t>To ensure no one is exposed to a hazard while using a mobile communication device, all personnel must always ensure they:</w:t>
      </w:r>
    </w:p>
    <w:p w14:paraId="712C1D59" w14:textId="77777777" w:rsidR="001441CC" w:rsidRPr="005074E8" w:rsidRDefault="001441CC" w:rsidP="001441CC">
      <w:pPr>
        <w:ind w:left="1483"/>
        <w:jc w:val="both"/>
      </w:pPr>
      <w:r w:rsidRPr="005074E8">
        <w:t xml:space="preserve">Are stationary whilst using a device, </w:t>
      </w:r>
      <w:proofErr w:type="gramStart"/>
      <w:r w:rsidRPr="005074E8">
        <w:t>i.e.;</w:t>
      </w:r>
      <w:proofErr w:type="gramEnd"/>
    </w:p>
    <w:p w14:paraId="446ED9C4" w14:textId="77777777" w:rsidR="001441CC" w:rsidRPr="005074E8" w:rsidRDefault="001441CC" w:rsidP="004D6C42">
      <w:pPr>
        <w:pStyle w:val="ListParagraph"/>
        <w:numPr>
          <w:ilvl w:val="0"/>
          <w:numId w:val="42"/>
        </w:numPr>
        <w:ind w:left="1843"/>
        <w:jc w:val="both"/>
      </w:pPr>
      <w:r w:rsidRPr="005074E8">
        <w:t>Not walking around (unless within office / admin areas where walking while talking is permitted provided that is done free of </w:t>
      </w:r>
      <w:proofErr w:type="gramStart"/>
      <w:r w:rsidRPr="005074E8">
        <w:t>hazards;</w:t>
      </w:r>
      <w:proofErr w:type="gramEnd"/>
      <w:r w:rsidRPr="005074E8">
        <w:t> </w:t>
      </w:r>
    </w:p>
    <w:p w14:paraId="6BA5068C" w14:textId="77777777" w:rsidR="001441CC" w:rsidRPr="005074E8" w:rsidRDefault="001441CC" w:rsidP="004D6C42">
      <w:pPr>
        <w:pStyle w:val="ListParagraph"/>
        <w:numPr>
          <w:ilvl w:val="0"/>
          <w:numId w:val="42"/>
        </w:numPr>
        <w:ind w:left="1843"/>
        <w:jc w:val="both"/>
      </w:pPr>
      <w:r w:rsidRPr="005074E8">
        <w:t xml:space="preserve">Not climbing up or down </w:t>
      </w:r>
      <w:proofErr w:type="gramStart"/>
      <w:r w:rsidRPr="005074E8">
        <w:t>stairs;</w:t>
      </w:r>
      <w:proofErr w:type="gramEnd"/>
      <w:r w:rsidRPr="005074E8">
        <w:t> </w:t>
      </w:r>
    </w:p>
    <w:p w14:paraId="34F91A9A" w14:textId="77777777" w:rsidR="001441CC" w:rsidRPr="005074E8" w:rsidRDefault="001441CC" w:rsidP="004D6C42">
      <w:pPr>
        <w:pStyle w:val="ListParagraph"/>
        <w:numPr>
          <w:ilvl w:val="0"/>
          <w:numId w:val="42"/>
        </w:numPr>
        <w:ind w:left="1843"/>
        <w:jc w:val="both"/>
      </w:pPr>
      <w:r w:rsidRPr="005074E8">
        <w:t xml:space="preserve">Not conducting physical </w:t>
      </w:r>
      <w:proofErr w:type="gramStart"/>
      <w:r w:rsidRPr="005074E8">
        <w:t>work;</w:t>
      </w:r>
      <w:proofErr w:type="gramEnd"/>
    </w:p>
    <w:p w14:paraId="537E5598" w14:textId="77777777" w:rsidR="001441CC" w:rsidRPr="005074E8" w:rsidRDefault="001441CC" w:rsidP="004D6C42">
      <w:pPr>
        <w:pStyle w:val="ListParagraph"/>
        <w:numPr>
          <w:ilvl w:val="0"/>
          <w:numId w:val="43"/>
        </w:numPr>
        <w:jc w:val="both"/>
      </w:pPr>
      <w:r w:rsidRPr="005074E8">
        <w:t xml:space="preserve">Are in a safe environment or location; positioned clear of any </w:t>
      </w:r>
      <w:proofErr w:type="gramStart"/>
      <w:r w:rsidRPr="005074E8">
        <w:t>hazards;</w:t>
      </w:r>
      <w:proofErr w:type="gramEnd"/>
      <w:r w:rsidRPr="005074E8">
        <w:t> </w:t>
      </w:r>
    </w:p>
    <w:p w14:paraId="30A68548" w14:textId="77777777" w:rsidR="001441CC" w:rsidRPr="005074E8" w:rsidRDefault="001441CC" w:rsidP="004D6C42">
      <w:pPr>
        <w:pStyle w:val="ListParagraph"/>
        <w:numPr>
          <w:ilvl w:val="0"/>
          <w:numId w:val="43"/>
        </w:numPr>
        <w:jc w:val="both"/>
      </w:pPr>
      <w:r w:rsidRPr="005074E8">
        <w:t>Are aware of their surroundings; and</w:t>
      </w:r>
    </w:p>
    <w:p w14:paraId="7F53E58E" w14:textId="77777777" w:rsidR="001441CC" w:rsidRDefault="001441CC" w:rsidP="004D6C42">
      <w:pPr>
        <w:pStyle w:val="ListParagraph"/>
        <w:numPr>
          <w:ilvl w:val="0"/>
          <w:numId w:val="43"/>
        </w:numPr>
        <w:jc w:val="both"/>
      </w:pPr>
      <w:r w:rsidRPr="005074E8">
        <w:t>Comply with directions issued by their leaders.</w:t>
      </w:r>
    </w:p>
    <w:p w14:paraId="3E2A098F" w14:textId="7E203224" w:rsidR="009D2215" w:rsidRPr="005F4B66" w:rsidRDefault="009D2215" w:rsidP="00724E1B">
      <w:pPr>
        <w:pStyle w:val="Heading2"/>
      </w:pPr>
      <w:bookmarkStart w:id="2348" w:name="_Toc227062797"/>
      <w:r w:rsidRPr="005F4B66">
        <w:t>Work Environment and Housekeeping</w:t>
      </w:r>
      <w:bookmarkEnd w:id="2348"/>
    </w:p>
    <w:p w14:paraId="3E2A0990" w14:textId="48149547" w:rsidR="009D2215" w:rsidRPr="005F4B66" w:rsidRDefault="009D2215" w:rsidP="00A61026">
      <w:pPr>
        <w:pStyle w:val="Heading4Text"/>
        <w:ind w:left="1440"/>
        <w:jc w:val="both"/>
      </w:pPr>
      <w:r w:rsidRPr="005F4B66">
        <w:t xml:space="preserve">Project Management shall ensure all SCEE working areas are maintained to </w:t>
      </w:r>
      <w:r w:rsidR="004C1BE4" w:rsidRPr="005F4B66">
        <w:t>a high standard</w:t>
      </w:r>
      <w:r w:rsidRPr="005F4B66">
        <w:t>.  The following housekeeping requirements shall be complied with:</w:t>
      </w:r>
    </w:p>
    <w:p w14:paraId="3E2A0991" w14:textId="77777777" w:rsidR="009D2215" w:rsidRPr="005F4B66" w:rsidRDefault="009D2215" w:rsidP="00A61026">
      <w:pPr>
        <w:pStyle w:val="Heading4Bulletts"/>
        <w:tabs>
          <w:tab w:val="clear" w:pos="1211"/>
        </w:tabs>
        <w:ind w:left="1800"/>
        <w:jc w:val="both"/>
      </w:pPr>
      <w:r w:rsidRPr="005F4B66">
        <w:t>Work ar</w:t>
      </w:r>
      <w:r w:rsidR="003E3533" w:rsidRPr="005F4B66">
        <w:t>eas shall be kept neat and tidy</w:t>
      </w:r>
    </w:p>
    <w:p w14:paraId="3E2A0992" w14:textId="77777777" w:rsidR="009D2215" w:rsidRPr="005F4B66" w:rsidRDefault="009D2215" w:rsidP="00A61026">
      <w:pPr>
        <w:pStyle w:val="Heading4Bulletts"/>
        <w:tabs>
          <w:tab w:val="clear" w:pos="1211"/>
        </w:tabs>
        <w:ind w:left="1800"/>
        <w:jc w:val="both"/>
      </w:pPr>
      <w:r w:rsidRPr="005F4B66">
        <w:t>Storage facilities must be provided in all areas, suffi</w:t>
      </w:r>
      <w:r w:rsidR="003E3533" w:rsidRPr="005F4B66">
        <w:t>cient to cope with requirements</w:t>
      </w:r>
    </w:p>
    <w:p w14:paraId="3E2A0993" w14:textId="77777777" w:rsidR="009D2215" w:rsidRPr="005F4B66" w:rsidRDefault="009D2215" w:rsidP="00A61026">
      <w:pPr>
        <w:pStyle w:val="Heading4Bulletts"/>
        <w:tabs>
          <w:tab w:val="clear" w:pos="1211"/>
        </w:tabs>
        <w:ind w:left="1800"/>
        <w:jc w:val="both"/>
      </w:pPr>
      <w:r w:rsidRPr="005F4B66">
        <w:t>Nothing shall obstruct safety, first aid, an</w:t>
      </w:r>
      <w:r w:rsidR="003E3533" w:rsidRPr="005F4B66">
        <w:t>d fire or ventilation equipment</w:t>
      </w:r>
    </w:p>
    <w:p w14:paraId="3E2A0994" w14:textId="77777777" w:rsidR="009D2215" w:rsidRPr="005F4B66" w:rsidRDefault="009D2215" w:rsidP="00A61026">
      <w:pPr>
        <w:pStyle w:val="Heading4Bulletts"/>
        <w:tabs>
          <w:tab w:val="clear" w:pos="1211"/>
        </w:tabs>
        <w:ind w:left="1800"/>
        <w:jc w:val="both"/>
      </w:pPr>
      <w:r w:rsidRPr="005F4B66">
        <w:t xml:space="preserve">Platforms, stairways and ladders shall </w:t>
      </w:r>
      <w:r w:rsidR="003E3533" w:rsidRPr="005F4B66">
        <w:t>be kept</w:t>
      </w:r>
      <w:r w:rsidR="0049063D" w:rsidRPr="005F4B66">
        <w:t xml:space="preserve"> clear,</w:t>
      </w:r>
      <w:r w:rsidR="003E3533" w:rsidRPr="005F4B66">
        <w:t xml:space="preserve"> tidy and in good repair</w:t>
      </w:r>
    </w:p>
    <w:p w14:paraId="3E2A0995" w14:textId="77777777" w:rsidR="009D2215" w:rsidRPr="005F4B66" w:rsidRDefault="009D2215" w:rsidP="00A61026">
      <w:pPr>
        <w:pStyle w:val="Heading4Bulletts"/>
        <w:tabs>
          <w:tab w:val="clear" w:pos="1211"/>
        </w:tabs>
        <w:ind w:left="1800"/>
        <w:jc w:val="both"/>
      </w:pPr>
      <w:r w:rsidRPr="005F4B66">
        <w:t>Amenit</w:t>
      </w:r>
      <w:r w:rsidR="007A6042" w:rsidRPr="005F4B66">
        <w:t>ies</w:t>
      </w:r>
      <w:r w:rsidRPr="005F4B66">
        <w:t xml:space="preserve"> s</w:t>
      </w:r>
      <w:r w:rsidR="003E3533" w:rsidRPr="005F4B66">
        <w:t>hall be kept clean and hygienic</w:t>
      </w:r>
    </w:p>
    <w:p w14:paraId="3E2A0996" w14:textId="77777777" w:rsidR="009D2215" w:rsidRPr="005F4B66" w:rsidRDefault="009D2215" w:rsidP="00A61026">
      <w:pPr>
        <w:pStyle w:val="Heading4Bulletts"/>
        <w:tabs>
          <w:tab w:val="clear" w:pos="1211"/>
        </w:tabs>
        <w:ind w:left="1800"/>
        <w:jc w:val="both"/>
      </w:pPr>
      <w:r w:rsidRPr="005F4B66">
        <w:lastRenderedPageBreak/>
        <w:t>Oils and grease on floors shall be cleaned up immediat</w:t>
      </w:r>
      <w:r w:rsidR="003E3533" w:rsidRPr="005F4B66">
        <w:t>ely to prevent slip hazards</w:t>
      </w:r>
    </w:p>
    <w:p w14:paraId="3E2A0997" w14:textId="58AFAD51" w:rsidR="009D2215" w:rsidRPr="005F4B66" w:rsidRDefault="009D2215" w:rsidP="00A61026">
      <w:pPr>
        <w:pStyle w:val="Heading4Bulletts"/>
        <w:tabs>
          <w:tab w:val="clear" w:pos="1211"/>
        </w:tabs>
        <w:ind w:left="1800"/>
        <w:jc w:val="both"/>
      </w:pPr>
      <w:r w:rsidRPr="005F4B66">
        <w:t>All unnecessary items mus</w:t>
      </w:r>
      <w:r w:rsidR="003E3533" w:rsidRPr="005F4B66">
        <w:t>t be removed from the workplace</w:t>
      </w:r>
      <w:r w:rsidR="004C1BE4" w:rsidRPr="005F4B66">
        <w:t xml:space="preserve"> daily</w:t>
      </w:r>
    </w:p>
    <w:p w14:paraId="3E2A0998" w14:textId="77777777" w:rsidR="009D2215" w:rsidRPr="005F4B66" w:rsidRDefault="009D2215" w:rsidP="00A61026">
      <w:pPr>
        <w:pStyle w:val="Heading4Bulletts"/>
        <w:tabs>
          <w:tab w:val="clear" w:pos="1211"/>
        </w:tabs>
        <w:ind w:left="1800"/>
        <w:jc w:val="both"/>
      </w:pPr>
      <w:r w:rsidRPr="005F4B66">
        <w:t>Waste disposal containers must be p</w:t>
      </w:r>
      <w:r w:rsidR="003E3533" w:rsidRPr="005F4B66">
        <w:t xml:space="preserve">rovided and </w:t>
      </w:r>
      <w:r w:rsidR="007A6042" w:rsidRPr="005F4B66">
        <w:t xml:space="preserve">regularly </w:t>
      </w:r>
      <w:r w:rsidR="003E3533" w:rsidRPr="005F4B66">
        <w:t xml:space="preserve">emptied </w:t>
      </w:r>
    </w:p>
    <w:p w14:paraId="3E2A0999" w14:textId="77777777" w:rsidR="009A58A0" w:rsidRPr="005F4B66" w:rsidRDefault="009A58A0" w:rsidP="004C1BE4">
      <w:pPr>
        <w:pStyle w:val="Heading4Bulletts"/>
        <w:numPr>
          <w:ilvl w:val="0"/>
          <w:numId w:val="0"/>
        </w:numPr>
        <w:ind w:left="1418"/>
        <w:jc w:val="both"/>
      </w:pPr>
    </w:p>
    <w:p w14:paraId="3E2A099A" w14:textId="77777777" w:rsidR="009D2215" w:rsidRPr="005F4B66" w:rsidRDefault="007A6042" w:rsidP="00A61026">
      <w:pPr>
        <w:pStyle w:val="Heading4Text"/>
        <w:ind w:left="1440"/>
        <w:jc w:val="both"/>
      </w:pPr>
      <w:r w:rsidRPr="005F4B66">
        <w:t>Housekeeping will be monitored in formal site inspections and i</w:t>
      </w:r>
      <w:r w:rsidR="009D2215" w:rsidRPr="005F4B66">
        <w:t>nformal inspections of the workplace shall be conducted regularly by Project Management to ensure high standards of housekeeping are maintained.</w:t>
      </w:r>
      <w:r w:rsidRPr="005F4B66">
        <w:t xml:space="preserve"> Any identified hazards shall be rectified immediately. </w:t>
      </w:r>
    </w:p>
    <w:p w14:paraId="3E2A099B" w14:textId="0DE4604C" w:rsidR="009D2215" w:rsidRPr="005F4B66" w:rsidRDefault="009D2215" w:rsidP="00724E1B">
      <w:pPr>
        <w:pStyle w:val="Heading2"/>
      </w:pPr>
      <w:bookmarkStart w:id="2349" w:name="_Toc403630142"/>
      <w:bookmarkStart w:id="2350" w:name="_Toc403630843"/>
      <w:bookmarkStart w:id="2351" w:name="_Toc403631624"/>
      <w:bookmarkStart w:id="2352" w:name="_Toc403632527"/>
      <w:bookmarkStart w:id="2353" w:name="_Toc403645575"/>
      <w:bookmarkStart w:id="2354" w:name="_Toc403646023"/>
      <w:bookmarkStart w:id="2355" w:name="_Toc403646812"/>
      <w:bookmarkStart w:id="2356" w:name="_Toc403647585"/>
      <w:bookmarkStart w:id="2357" w:name="_Toc403648033"/>
      <w:bookmarkStart w:id="2358" w:name="_Toc404088202"/>
      <w:bookmarkStart w:id="2359" w:name="_Toc404325804"/>
      <w:bookmarkStart w:id="2360" w:name="_Toc404343891"/>
      <w:bookmarkStart w:id="2361" w:name="_Toc404346004"/>
      <w:bookmarkStart w:id="2362" w:name="_Toc403630143"/>
      <w:bookmarkStart w:id="2363" w:name="_Toc403630844"/>
      <w:bookmarkStart w:id="2364" w:name="_Toc403631625"/>
      <w:bookmarkStart w:id="2365" w:name="_Toc403632528"/>
      <w:bookmarkStart w:id="2366" w:name="_Toc403645576"/>
      <w:bookmarkStart w:id="2367" w:name="_Toc403646024"/>
      <w:bookmarkStart w:id="2368" w:name="_Toc403646813"/>
      <w:bookmarkStart w:id="2369" w:name="_Toc403647586"/>
      <w:bookmarkStart w:id="2370" w:name="_Toc403648034"/>
      <w:bookmarkStart w:id="2371" w:name="_Toc404088203"/>
      <w:bookmarkStart w:id="2372" w:name="_Toc404325805"/>
      <w:bookmarkStart w:id="2373" w:name="_Toc404343892"/>
      <w:bookmarkStart w:id="2374" w:name="_Toc404346005"/>
      <w:bookmarkStart w:id="2375" w:name="_Toc403630144"/>
      <w:bookmarkStart w:id="2376" w:name="_Toc403630845"/>
      <w:bookmarkStart w:id="2377" w:name="_Toc403631626"/>
      <w:bookmarkStart w:id="2378" w:name="_Toc403632529"/>
      <w:bookmarkStart w:id="2379" w:name="_Toc403645577"/>
      <w:bookmarkStart w:id="2380" w:name="_Toc403646025"/>
      <w:bookmarkStart w:id="2381" w:name="_Toc403646814"/>
      <w:bookmarkStart w:id="2382" w:name="_Toc403647587"/>
      <w:bookmarkStart w:id="2383" w:name="_Toc403648035"/>
      <w:bookmarkStart w:id="2384" w:name="_Toc404088204"/>
      <w:bookmarkStart w:id="2385" w:name="_Toc404325806"/>
      <w:bookmarkStart w:id="2386" w:name="_Toc404343893"/>
      <w:bookmarkStart w:id="2387" w:name="_Toc404346006"/>
      <w:bookmarkStart w:id="2388" w:name="_Toc403630145"/>
      <w:bookmarkStart w:id="2389" w:name="_Toc403630846"/>
      <w:bookmarkStart w:id="2390" w:name="_Toc403631627"/>
      <w:bookmarkStart w:id="2391" w:name="_Toc403632530"/>
      <w:bookmarkStart w:id="2392" w:name="_Toc403645578"/>
      <w:bookmarkStart w:id="2393" w:name="_Toc403646026"/>
      <w:bookmarkStart w:id="2394" w:name="_Toc403646815"/>
      <w:bookmarkStart w:id="2395" w:name="_Toc403647588"/>
      <w:bookmarkStart w:id="2396" w:name="_Toc403648036"/>
      <w:bookmarkStart w:id="2397" w:name="_Toc404088205"/>
      <w:bookmarkStart w:id="2398" w:name="_Toc404325807"/>
      <w:bookmarkStart w:id="2399" w:name="_Toc404343894"/>
      <w:bookmarkStart w:id="2400" w:name="_Toc404346007"/>
      <w:bookmarkStart w:id="2401" w:name="_Toc403630146"/>
      <w:bookmarkStart w:id="2402" w:name="_Toc403630847"/>
      <w:bookmarkStart w:id="2403" w:name="_Toc403631628"/>
      <w:bookmarkStart w:id="2404" w:name="_Toc403632531"/>
      <w:bookmarkStart w:id="2405" w:name="_Toc403645579"/>
      <w:bookmarkStart w:id="2406" w:name="_Toc403646027"/>
      <w:bookmarkStart w:id="2407" w:name="_Toc403646816"/>
      <w:bookmarkStart w:id="2408" w:name="_Toc403647589"/>
      <w:bookmarkStart w:id="2409" w:name="_Toc403648037"/>
      <w:bookmarkStart w:id="2410" w:name="_Toc404088206"/>
      <w:bookmarkStart w:id="2411" w:name="_Toc404325808"/>
      <w:bookmarkStart w:id="2412" w:name="_Toc404343895"/>
      <w:bookmarkStart w:id="2413" w:name="_Toc404346008"/>
      <w:bookmarkStart w:id="2414" w:name="_Toc403630147"/>
      <w:bookmarkStart w:id="2415" w:name="_Toc403630848"/>
      <w:bookmarkStart w:id="2416" w:name="_Toc403631629"/>
      <w:bookmarkStart w:id="2417" w:name="_Toc403632532"/>
      <w:bookmarkStart w:id="2418" w:name="_Toc403645580"/>
      <w:bookmarkStart w:id="2419" w:name="_Toc403646028"/>
      <w:bookmarkStart w:id="2420" w:name="_Toc403646817"/>
      <w:bookmarkStart w:id="2421" w:name="_Toc403647590"/>
      <w:bookmarkStart w:id="2422" w:name="_Toc403648038"/>
      <w:bookmarkStart w:id="2423" w:name="_Toc404088207"/>
      <w:bookmarkStart w:id="2424" w:name="_Toc404325809"/>
      <w:bookmarkStart w:id="2425" w:name="_Toc404343896"/>
      <w:bookmarkStart w:id="2426" w:name="_Toc404346009"/>
      <w:bookmarkStart w:id="2427" w:name="_Toc403630148"/>
      <w:bookmarkStart w:id="2428" w:name="_Toc403630849"/>
      <w:bookmarkStart w:id="2429" w:name="_Toc403631630"/>
      <w:bookmarkStart w:id="2430" w:name="_Toc403632533"/>
      <w:bookmarkStart w:id="2431" w:name="_Toc403645581"/>
      <w:bookmarkStart w:id="2432" w:name="_Toc403646029"/>
      <w:bookmarkStart w:id="2433" w:name="_Toc403646818"/>
      <w:bookmarkStart w:id="2434" w:name="_Toc403647591"/>
      <w:bookmarkStart w:id="2435" w:name="_Toc403648039"/>
      <w:bookmarkStart w:id="2436" w:name="_Toc404088208"/>
      <w:bookmarkStart w:id="2437" w:name="_Toc404325810"/>
      <w:bookmarkStart w:id="2438" w:name="_Toc404343897"/>
      <w:bookmarkStart w:id="2439" w:name="_Toc404346010"/>
      <w:bookmarkStart w:id="2440" w:name="_Toc227062798"/>
      <w:bookmarkEnd w:id="2349"/>
      <w:bookmarkEnd w:id="2350"/>
      <w:bookmarkEnd w:id="2351"/>
      <w:bookmarkEnd w:id="2352"/>
      <w:bookmarkEnd w:id="2353"/>
      <w:bookmarkEnd w:id="2354"/>
      <w:bookmarkEnd w:id="2355"/>
      <w:bookmarkEnd w:id="2356"/>
      <w:bookmarkEnd w:id="2357"/>
      <w:bookmarkEnd w:id="2358"/>
      <w:bookmarkEnd w:id="2359"/>
      <w:bookmarkEnd w:id="2360"/>
      <w:bookmarkEnd w:id="2361"/>
      <w:bookmarkEnd w:id="2362"/>
      <w:bookmarkEnd w:id="2363"/>
      <w:bookmarkEnd w:id="2364"/>
      <w:bookmarkEnd w:id="2365"/>
      <w:bookmarkEnd w:id="2366"/>
      <w:bookmarkEnd w:id="2367"/>
      <w:bookmarkEnd w:id="2368"/>
      <w:bookmarkEnd w:id="2369"/>
      <w:bookmarkEnd w:id="2370"/>
      <w:bookmarkEnd w:id="2371"/>
      <w:bookmarkEnd w:id="2372"/>
      <w:bookmarkEnd w:id="2373"/>
      <w:bookmarkEnd w:id="2374"/>
      <w:bookmarkEnd w:id="2375"/>
      <w:bookmarkEnd w:id="2376"/>
      <w:bookmarkEnd w:id="2377"/>
      <w:bookmarkEnd w:id="2378"/>
      <w:bookmarkEnd w:id="2379"/>
      <w:bookmarkEnd w:id="2380"/>
      <w:bookmarkEnd w:id="2381"/>
      <w:bookmarkEnd w:id="2382"/>
      <w:bookmarkEnd w:id="2383"/>
      <w:bookmarkEnd w:id="2384"/>
      <w:bookmarkEnd w:id="2385"/>
      <w:bookmarkEnd w:id="2386"/>
      <w:bookmarkEnd w:id="2387"/>
      <w:bookmarkEnd w:id="2388"/>
      <w:bookmarkEnd w:id="2389"/>
      <w:bookmarkEnd w:id="2390"/>
      <w:bookmarkEnd w:id="2391"/>
      <w:bookmarkEnd w:id="2392"/>
      <w:bookmarkEnd w:id="2393"/>
      <w:bookmarkEnd w:id="2394"/>
      <w:bookmarkEnd w:id="2395"/>
      <w:bookmarkEnd w:id="2396"/>
      <w:bookmarkEnd w:id="2397"/>
      <w:bookmarkEnd w:id="2398"/>
      <w:bookmarkEnd w:id="2399"/>
      <w:bookmarkEnd w:id="2400"/>
      <w:bookmarkEnd w:id="2401"/>
      <w:bookmarkEnd w:id="2402"/>
      <w:bookmarkEnd w:id="2403"/>
      <w:bookmarkEnd w:id="2404"/>
      <w:bookmarkEnd w:id="2405"/>
      <w:bookmarkEnd w:id="2406"/>
      <w:bookmarkEnd w:id="2407"/>
      <w:bookmarkEnd w:id="2408"/>
      <w:bookmarkEnd w:id="2409"/>
      <w:bookmarkEnd w:id="2410"/>
      <w:bookmarkEnd w:id="2411"/>
      <w:bookmarkEnd w:id="2412"/>
      <w:bookmarkEnd w:id="2413"/>
      <w:bookmarkEnd w:id="2414"/>
      <w:bookmarkEnd w:id="2415"/>
      <w:bookmarkEnd w:id="2416"/>
      <w:bookmarkEnd w:id="2417"/>
      <w:bookmarkEnd w:id="2418"/>
      <w:bookmarkEnd w:id="2419"/>
      <w:bookmarkEnd w:id="2420"/>
      <w:bookmarkEnd w:id="2421"/>
      <w:bookmarkEnd w:id="2422"/>
      <w:bookmarkEnd w:id="2423"/>
      <w:bookmarkEnd w:id="2424"/>
      <w:bookmarkEnd w:id="2425"/>
      <w:bookmarkEnd w:id="2426"/>
      <w:bookmarkEnd w:id="2427"/>
      <w:bookmarkEnd w:id="2428"/>
      <w:bookmarkEnd w:id="2429"/>
      <w:bookmarkEnd w:id="2430"/>
      <w:bookmarkEnd w:id="2431"/>
      <w:bookmarkEnd w:id="2432"/>
      <w:bookmarkEnd w:id="2433"/>
      <w:bookmarkEnd w:id="2434"/>
      <w:bookmarkEnd w:id="2435"/>
      <w:bookmarkEnd w:id="2436"/>
      <w:bookmarkEnd w:id="2437"/>
      <w:bookmarkEnd w:id="2438"/>
      <w:bookmarkEnd w:id="2439"/>
      <w:r w:rsidRPr="005F4B66">
        <w:t>Personal Protective Equipment (PPE)</w:t>
      </w:r>
      <w:bookmarkEnd w:id="2440"/>
      <w:r w:rsidRPr="005F4B66">
        <w:t xml:space="preserve"> </w:t>
      </w:r>
    </w:p>
    <w:p w14:paraId="3E2A099C" w14:textId="77777777" w:rsidR="009D2215" w:rsidRPr="005F4B66" w:rsidRDefault="00FC4BDD" w:rsidP="00697BFB">
      <w:pPr>
        <w:pStyle w:val="Heading4Text"/>
        <w:ind w:left="1427"/>
        <w:jc w:val="both"/>
      </w:pPr>
      <w:r w:rsidRPr="005F4B66">
        <w:t>All personnel are required to comply with the wearing and use of all issued PPE. P</w:t>
      </w:r>
      <w:r w:rsidR="009D2215" w:rsidRPr="005F4B66">
        <w:t>roject Management shall ensure all PPE and clothing requirements set by</w:t>
      </w:r>
      <w:r w:rsidR="00475BEA" w:rsidRPr="005F4B66">
        <w:t xml:space="preserve"> the </w:t>
      </w:r>
      <w:r w:rsidR="0049063D" w:rsidRPr="005F4B66">
        <w:t>c</w:t>
      </w:r>
      <w:r w:rsidR="00475BEA" w:rsidRPr="005F4B66">
        <w:t xml:space="preserve">lient, </w:t>
      </w:r>
      <w:r w:rsidRPr="005F4B66">
        <w:t>legislation</w:t>
      </w:r>
      <w:r w:rsidR="009D2215" w:rsidRPr="005F4B66">
        <w:t xml:space="preserve"> and </w:t>
      </w:r>
      <w:r w:rsidR="0049063D" w:rsidRPr="005F4B66">
        <w:t>applicable S</w:t>
      </w:r>
      <w:r w:rsidR="009D2215" w:rsidRPr="005F4B66">
        <w:t>tandards are complied with.</w:t>
      </w:r>
    </w:p>
    <w:p w14:paraId="3E2A099D" w14:textId="77777777" w:rsidR="009D2215" w:rsidRPr="005F4B66" w:rsidRDefault="00FC4BDD" w:rsidP="00697BFB">
      <w:pPr>
        <w:pStyle w:val="Heading4Text"/>
        <w:ind w:left="1418" w:firstLine="9"/>
        <w:jc w:val="both"/>
      </w:pPr>
      <w:r w:rsidRPr="005F4B66">
        <w:t>The following is the minimum</w:t>
      </w:r>
      <w:r w:rsidR="001B6ACC" w:rsidRPr="005F4B66">
        <w:t xml:space="preserve"> protective clothing requirements </w:t>
      </w:r>
      <w:r w:rsidRPr="005F4B66">
        <w:t xml:space="preserve">on </w:t>
      </w:r>
      <w:r w:rsidR="009D2215" w:rsidRPr="005F4B66">
        <w:t>site:</w:t>
      </w:r>
    </w:p>
    <w:p w14:paraId="3E2A099E" w14:textId="77777777" w:rsidR="009D2215" w:rsidRPr="005F4B66" w:rsidRDefault="009D2215" w:rsidP="00697BFB">
      <w:pPr>
        <w:pStyle w:val="Heading4Bulletts"/>
        <w:tabs>
          <w:tab w:val="clear" w:pos="1211"/>
        </w:tabs>
        <w:ind w:left="1800"/>
        <w:jc w:val="both"/>
      </w:pPr>
      <w:r w:rsidRPr="005F4B66">
        <w:t>Long t</w:t>
      </w:r>
      <w:r w:rsidR="003E3533" w:rsidRPr="005F4B66">
        <w:t>rousers with reflective stripes</w:t>
      </w:r>
    </w:p>
    <w:p w14:paraId="3E2A099F" w14:textId="77777777" w:rsidR="009D2215" w:rsidRPr="005F4B66" w:rsidRDefault="009D2215" w:rsidP="00697BFB">
      <w:pPr>
        <w:pStyle w:val="Heading4Bulletts"/>
        <w:tabs>
          <w:tab w:val="clear" w:pos="1211"/>
        </w:tabs>
        <w:ind w:left="1800"/>
        <w:jc w:val="both"/>
      </w:pPr>
      <w:r w:rsidRPr="005F4B66">
        <w:t>Long sleeve shirts</w:t>
      </w:r>
      <w:r w:rsidR="003E3533" w:rsidRPr="005F4B66">
        <w:t xml:space="preserve"> Hi-Vis with reflective stripes</w:t>
      </w:r>
    </w:p>
    <w:p w14:paraId="3E2A09A0" w14:textId="77777777" w:rsidR="00FC4BDD" w:rsidRPr="005F4B66" w:rsidRDefault="009D2215" w:rsidP="00697BFB">
      <w:pPr>
        <w:pStyle w:val="Heading4Bulletts"/>
        <w:tabs>
          <w:tab w:val="clear" w:pos="1211"/>
        </w:tabs>
        <w:ind w:left="1800"/>
        <w:jc w:val="both"/>
      </w:pPr>
      <w:r w:rsidRPr="005F4B66">
        <w:t xml:space="preserve">Leather steel cap lace-up </w:t>
      </w:r>
      <w:r w:rsidR="00FC4BDD" w:rsidRPr="005F4B66">
        <w:t xml:space="preserve">protective </w:t>
      </w:r>
      <w:r w:rsidRPr="005F4B66">
        <w:t xml:space="preserve">footwear </w:t>
      </w:r>
    </w:p>
    <w:p w14:paraId="3E2A09A1" w14:textId="77777777" w:rsidR="009D2215" w:rsidRPr="005F4B66" w:rsidRDefault="001B6ACC" w:rsidP="00697BFB">
      <w:pPr>
        <w:pStyle w:val="Heading4Bulletts"/>
        <w:tabs>
          <w:tab w:val="clear" w:pos="1211"/>
        </w:tabs>
        <w:ind w:left="1800"/>
        <w:jc w:val="both"/>
      </w:pPr>
      <w:r w:rsidRPr="005F4B66">
        <w:t xml:space="preserve">Safety </w:t>
      </w:r>
      <w:r w:rsidR="003E3533" w:rsidRPr="005F4B66">
        <w:t>glasses</w:t>
      </w:r>
      <w:r w:rsidR="00FC4BDD" w:rsidRPr="005F4B66">
        <w:t xml:space="preserve">  </w:t>
      </w:r>
    </w:p>
    <w:p w14:paraId="3E2A09A2" w14:textId="77777777" w:rsidR="009D2215" w:rsidRPr="005F4B66" w:rsidRDefault="009D2215" w:rsidP="00697BFB">
      <w:pPr>
        <w:pStyle w:val="Heading4Bulletts"/>
        <w:tabs>
          <w:tab w:val="clear" w:pos="1211"/>
        </w:tabs>
        <w:ind w:left="1800"/>
        <w:jc w:val="both"/>
      </w:pPr>
      <w:r w:rsidRPr="005F4B66">
        <w:t xml:space="preserve">Gloves applicable to the task, including Hi-Vis gloves as required (to be </w:t>
      </w:r>
      <w:proofErr w:type="gramStart"/>
      <w:r w:rsidRPr="005F4B66">
        <w:t>carr</w:t>
      </w:r>
      <w:r w:rsidR="003E3533" w:rsidRPr="005F4B66">
        <w:t>ied and available at all times</w:t>
      </w:r>
      <w:proofErr w:type="gramEnd"/>
      <w:r w:rsidR="003E3533" w:rsidRPr="005F4B66">
        <w:t>)</w:t>
      </w:r>
    </w:p>
    <w:p w14:paraId="3E2A09A3" w14:textId="77777777" w:rsidR="009D2215" w:rsidRPr="005F4B66" w:rsidRDefault="003E3533" w:rsidP="00697BFB">
      <w:pPr>
        <w:pStyle w:val="Heading4Bulletts"/>
        <w:tabs>
          <w:tab w:val="clear" w:pos="1211"/>
        </w:tabs>
        <w:ind w:left="1800"/>
        <w:jc w:val="both"/>
      </w:pPr>
      <w:r w:rsidRPr="005F4B66">
        <w:t>Hard hat</w:t>
      </w:r>
    </w:p>
    <w:p w14:paraId="3E2A09A4" w14:textId="77777777" w:rsidR="009A58A0" w:rsidRPr="005F4B66" w:rsidRDefault="009A58A0" w:rsidP="00697BFB">
      <w:pPr>
        <w:pStyle w:val="Heading4Bulletts"/>
        <w:numPr>
          <w:ilvl w:val="0"/>
          <w:numId w:val="0"/>
        </w:numPr>
        <w:ind w:left="1418"/>
        <w:jc w:val="both"/>
      </w:pPr>
    </w:p>
    <w:p w14:paraId="3E2A09A5" w14:textId="77777777" w:rsidR="00141110" w:rsidRPr="005F4B66" w:rsidRDefault="001B6ACC" w:rsidP="00697BFB">
      <w:pPr>
        <w:pStyle w:val="Heading4Text"/>
        <w:ind w:left="1440"/>
        <w:jc w:val="both"/>
      </w:pPr>
      <w:r w:rsidRPr="005F4B66">
        <w:t xml:space="preserve">The </w:t>
      </w:r>
      <w:r w:rsidR="00141110" w:rsidRPr="005F4B66">
        <w:t>required</w:t>
      </w:r>
      <w:r w:rsidRPr="005F4B66">
        <w:t xml:space="preserve"> PPE </w:t>
      </w:r>
      <w:r w:rsidR="00141110" w:rsidRPr="005F4B66">
        <w:t>for all tasks must be identified in the risk assessment (JHA /Take 5 / SWMS)</w:t>
      </w:r>
      <w:r w:rsidR="009D2215" w:rsidRPr="005F4B66">
        <w:t xml:space="preserve">. Project Management shall ensure appropriate </w:t>
      </w:r>
      <w:r w:rsidR="00A72358" w:rsidRPr="005F4B66">
        <w:t>PPE is</w:t>
      </w:r>
      <w:r w:rsidR="009D2215" w:rsidRPr="005F4B66">
        <w:t xml:space="preserve"> available for tasks requiring further protection e.g. hearing protection, respirators, face shields</w:t>
      </w:r>
      <w:r w:rsidR="00141110" w:rsidRPr="005F4B66">
        <w:t xml:space="preserve"> etc. </w:t>
      </w:r>
      <w:r w:rsidR="009D2215" w:rsidRPr="005F4B66">
        <w:t xml:space="preserve"> </w:t>
      </w:r>
    </w:p>
    <w:p w14:paraId="3E2A09A6" w14:textId="5FDFFFC4" w:rsidR="009D2215" w:rsidRPr="005F4B66" w:rsidRDefault="00141110" w:rsidP="00697BFB">
      <w:pPr>
        <w:autoSpaceDE w:val="0"/>
        <w:autoSpaceDN w:val="0"/>
        <w:adjustRightInd w:val="0"/>
        <w:spacing w:after="0" w:line="240" w:lineRule="auto"/>
        <w:ind w:left="1440"/>
        <w:jc w:val="both"/>
      </w:pPr>
      <w:r w:rsidRPr="005F4B66">
        <w:t xml:space="preserve">Project Management shall ensure that </w:t>
      </w:r>
      <w:r w:rsidR="00144202">
        <w:t>worker</w:t>
      </w:r>
      <w:r w:rsidRPr="005F4B66">
        <w:t xml:space="preserve">s are </w:t>
      </w:r>
      <w:r w:rsidR="009D2215" w:rsidRPr="005F4B66">
        <w:t>appropriate</w:t>
      </w:r>
      <w:r w:rsidR="00950A46" w:rsidRPr="005F4B66">
        <w:t>ly</w:t>
      </w:r>
      <w:r w:rsidR="009D2215" w:rsidRPr="005F4B66">
        <w:t xml:space="preserve"> train</w:t>
      </w:r>
      <w:r w:rsidRPr="005F4B66">
        <w:t xml:space="preserve">ed </w:t>
      </w:r>
      <w:r w:rsidR="009D2215" w:rsidRPr="005F4B66">
        <w:t xml:space="preserve">in the </w:t>
      </w:r>
      <w:r w:rsidRPr="005F4B66">
        <w:t>use, maintenance, storage, disposal and limitations of the equipment</w:t>
      </w:r>
      <w:r w:rsidR="009D2215" w:rsidRPr="005F4B66">
        <w:t xml:space="preserve"> prior to use.  </w:t>
      </w:r>
    </w:p>
    <w:p w14:paraId="3E2A09CE" w14:textId="2F593A26" w:rsidR="000212AF" w:rsidRPr="005F4B66" w:rsidRDefault="009D2215" w:rsidP="00697BFB">
      <w:pPr>
        <w:pStyle w:val="Heading4Text"/>
        <w:spacing w:before="120" w:after="120"/>
        <w:ind w:left="1418" w:firstLine="22"/>
        <w:jc w:val="both"/>
      </w:pPr>
      <w:r w:rsidRPr="005F4B66">
        <w:t>A</w:t>
      </w:r>
      <w:r w:rsidR="00FA2CFE" w:rsidRPr="005F4B66">
        <w:t xml:space="preserve">ll issued PPE will comply with </w:t>
      </w:r>
      <w:r w:rsidR="00697BFB">
        <w:t xml:space="preserve">Australian </w:t>
      </w:r>
      <w:r w:rsidR="00FA2CFE" w:rsidRPr="005F4B66">
        <w:t>Standards</w:t>
      </w:r>
      <w:r w:rsidR="00697BFB">
        <w:t>.</w:t>
      </w:r>
    </w:p>
    <w:p w14:paraId="39414942" w14:textId="1E4C4C2E" w:rsidR="00736CCB" w:rsidRPr="005F4B66" w:rsidRDefault="00736CCB" w:rsidP="00736CCB">
      <w:pPr>
        <w:spacing w:after="0"/>
        <w:ind w:left="720" w:firstLine="720"/>
        <w:jc w:val="both"/>
        <w:rPr>
          <w:color w:val="984806" w:themeColor="accent6" w:themeShade="80"/>
        </w:rPr>
      </w:pPr>
      <w:bookmarkStart w:id="2441" w:name="_Hlk59049274"/>
      <w:r w:rsidRPr="005F4B66">
        <w:rPr>
          <w:color w:val="984806" w:themeColor="accent6" w:themeShade="80"/>
        </w:rPr>
        <w:t xml:space="preserve">Refer: </w:t>
      </w:r>
      <w:r w:rsidRPr="005F4B66">
        <w:rPr>
          <w:color w:val="984806" w:themeColor="accent6" w:themeShade="80"/>
        </w:rPr>
        <w:tab/>
        <w:t>SCEE-BS-HS-PRO-0013 Personal Protective Equipment Procedure</w:t>
      </w:r>
      <w:bookmarkEnd w:id="2441"/>
    </w:p>
    <w:p w14:paraId="18A43C99" w14:textId="77777777" w:rsidR="00736CCB" w:rsidRPr="005F4B66" w:rsidRDefault="00736CCB" w:rsidP="00736CCB">
      <w:pPr>
        <w:spacing w:after="0"/>
        <w:ind w:left="1440" w:firstLine="720"/>
        <w:jc w:val="both"/>
        <w:rPr>
          <w:color w:val="984806" w:themeColor="accent6" w:themeShade="80"/>
        </w:rPr>
      </w:pPr>
      <w:r w:rsidRPr="005F4B66">
        <w:rPr>
          <w:color w:val="984806" w:themeColor="accent6" w:themeShade="80"/>
        </w:rPr>
        <w:t>SCEE-BS-HS-GUI-0004 SCEE Minimum PPE Matrix</w:t>
      </w:r>
    </w:p>
    <w:p w14:paraId="1A1907DB" w14:textId="6FB58854" w:rsidR="00736CCB" w:rsidRPr="005F4B66" w:rsidRDefault="00736CCB" w:rsidP="00736CCB">
      <w:pPr>
        <w:ind w:left="1440" w:firstLine="720"/>
      </w:pPr>
      <w:r w:rsidRPr="005F4B66">
        <w:rPr>
          <w:color w:val="984806" w:themeColor="accent6" w:themeShade="80"/>
        </w:rPr>
        <w:t>SCEE-BS-HS-GUI-0005 SCEE Glove Matrix</w:t>
      </w:r>
    </w:p>
    <w:p w14:paraId="3E2A09D7" w14:textId="77777777" w:rsidR="009D2215" w:rsidRPr="005F4B66" w:rsidRDefault="009D2215" w:rsidP="008F1FD5">
      <w:pPr>
        <w:pStyle w:val="Heading3"/>
      </w:pPr>
      <w:bookmarkStart w:id="2442" w:name="_Toc227062799"/>
      <w:r w:rsidRPr="005F4B66">
        <w:t>Personal Adornments</w:t>
      </w:r>
      <w:bookmarkEnd w:id="2442"/>
    </w:p>
    <w:p w14:paraId="3E2A09D8" w14:textId="70264A1A" w:rsidR="00A62D58" w:rsidRPr="005F4B66" w:rsidRDefault="009D2215" w:rsidP="00A61026">
      <w:pPr>
        <w:pStyle w:val="Heading4Text"/>
        <w:ind w:left="1440"/>
      </w:pPr>
      <w:r w:rsidRPr="005F4B66">
        <w:t>All personnel shall be advised during the SCEE induction of the personal adornment requirements, as per site specific procedures.</w:t>
      </w:r>
      <w:r w:rsidR="00A62D58" w:rsidRPr="005F4B66">
        <w:tab/>
      </w:r>
    </w:p>
    <w:p w14:paraId="07F5AD5A" w14:textId="0E3C16F7" w:rsidR="00E33663" w:rsidRDefault="00E33663" w:rsidP="00A61026">
      <w:pPr>
        <w:pStyle w:val="Heading4Text"/>
        <w:ind w:left="1440"/>
        <w:rPr>
          <w:color w:val="984806" w:themeColor="accent6" w:themeShade="80"/>
        </w:rPr>
      </w:pPr>
      <w:r w:rsidRPr="005F4B66">
        <w:rPr>
          <w:color w:val="984806" w:themeColor="accent6" w:themeShade="80"/>
        </w:rPr>
        <w:t xml:space="preserve">Refer: </w:t>
      </w:r>
      <w:r w:rsidRPr="005F4B66">
        <w:rPr>
          <w:color w:val="984806" w:themeColor="accent6" w:themeShade="80"/>
        </w:rPr>
        <w:tab/>
        <w:t>RTIO-HSE-0109318 Iron Ore Work Attire and Adornment Work Practice</w:t>
      </w:r>
    </w:p>
    <w:p w14:paraId="031443C0" w14:textId="77777777" w:rsidR="00697BFB" w:rsidRDefault="00697BFB" w:rsidP="00A61026">
      <w:pPr>
        <w:pStyle w:val="Heading4Text"/>
        <w:ind w:left="1440"/>
        <w:rPr>
          <w:color w:val="984806" w:themeColor="accent6" w:themeShade="80"/>
        </w:rPr>
      </w:pPr>
    </w:p>
    <w:p w14:paraId="6562E643" w14:textId="77777777" w:rsidR="00697BFB" w:rsidRDefault="00697BFB" w:rsidP="00A61026">
      <w:pPr>
        <w:pStyle w:val="Heading4Text"/>
        <w:ind w:left="1440"/>
        <w:rPr>
          <w:color w:val="984806" w:themeColor="accent6" w:themeShade="80"/>
        </w:rPr>
      </w:pPr>
    </w:p>
    <w:p w14:paraId="3E2A09D9" w14:textId="77777777" w:rsidR="009D2215" w:rsidRPr="005F4B66" w:rsidRDefault="009D2215" w:rsidP="00724E1B">
      <w:pPr>
        <w:pStyle w:val="Heading2"/>
      </w:pPr>
      <w:bookmarkStart w:id="2443" w:name="_Toc227062800"/>
      <w:r w:rsidRPr="005F4B66">
        <w:lastRenderedPageBreak/>
        <w:t>Working in Heat</w:t>
      </w:r>
      <w:bookmarkEnd w:id="2443"/>
      <w:r w:rsidRPr="005F4B66">
        <w:t xml:space="preserve"> </w:t>
      </w:r>
    </w:p>
    <w:p w14:paraId="3E2A09DA" w14:textId="77777777" w:rsidR="009D2215" w:rsidRPr="005F4B66" w:rsidRDefault="009D2215" w:rsidP="00A61026">
      <w:pPr>
        <w:pStyle w:val="Heading4Text"/>
        <w:ind w:left="1440"/>
      </w:pPr>
      <w:r w:rsidRPr="005F4B66">
        <w:t xml:space="preserve">Where </w:t>
      </w:r>
      <w:r w:rsidR="0037051D" w:rsidRPr="005F4B66">
        <w:t xml:space="preserve">location </w:t>
      </w:r>
      <w:r w:rsidRPr="005F4B66">
        <w:t xml:space="preserve">or conditions have been identified as having the potential to cause heat stress conditions then supervisors </w:t>
      </w:r>
      <w:r w:rsidR="0037051D" w:rsidRPr="005F4B66">
        <w:t xml:space="preserve">where practicable, </w:t>
      </w:r>
      <w:r w:rsidRPr="005F4B66">
        <w:t xml:space="preserve">shall </w:t>
      </w:r>
      <w:r w:rsidR="005B28BE" w:rsidRPr="005F4B66">
        <w:t>consider and apply the following controls when organising work:</w:t>
      </w:r>
    </w:p>
    <w:p w14:paraId="3E2A09DB" w14:textId="77777777" w:rsidR="005B28BE" w:rsidRPr="005F4B66" w:rsidRDefault="005B28BE" w:rsidP="00C221B3">
      <w:pPr>
        <w:pStyle w:val="Heading4Bulletts"/>
        <w:tabs>
          <w:tab w:val="clear" w:pos="1211"/>
        </w:tabs>
        <w:ind w:left="1800" w:hanging="357"/>
      </w:pPr>
      <w:r w:rsidRPr="005F4B66">
        <w:t>Schedule demanding activities for the cooler times of the day</w:t>
      </w:r>
    </w:p>
    <w:p w14:paraId="3E2A09DC" w14:textId="77777777" w:rsidR="005B28BE" w:rsidRPr="005F4B66" w:rsidRDefault="005B28BE" w:rsidP="00C221B3">
      <w:pPr>
        <w:pStyle w:val="Heading4Bulletts"/>
        <w:tabs>
          <w:tab w:val="clear" w:pos="1211"/>
        </w:tabs>
        <w:ind w:left="1800" w:hanging="357"/>
      </w:pPr>
      <w:r w:rsidRPr="005F4B66">
        <w:t>Ensure sufficient drinking water is available at work locations</w:t>
      </w:r>
    </w:p>
    <w:p w14:paraId="3E2A09DD" w14:textId="77777777" w:rsidR="0037051D" w:rsidRPr="005F4B66" w:rsidRDefault="0037051D" w:rsidP="00C221B3">
      <w:pPr>
        <w:pStyle w:val="Heading4Bulletts"/>
        <w:tabs>
          <w:tab w:val="clear" w:pos="1211"/>
        </w:tabs>
        <w:ind w:left="1800" w:hanging="357"/>
      </w:pPr>
      <w:r w:rsidRPr="005F4B66">
        <w:t>Ensure sunscreen is available at work location</w:t>
      </w:r>
    </w:p>
    <w:p w14:paraId="3E2A09DE" w14:textId="77777777" w:rsidR="005B28BE" w:rsidRPr="005F4B66" w:rsidRDefault="005B28BE" w:rsidP="00C221B3">
      <w:pPr>
        <w:pStyle w:val="Heading4Bulletts"/>
        <w:tabs>
          <w:tab w:val="clear" w:pos="1211"/>
        </w:tabs>
        <w:ind w:left="1800" w:hanging="357"/>
      </w:pPr>
      <w:r w:rsidRPr="005F4B66">
        <w:t>Job rotation for personnel to provide relief periods</w:t>
      </w:r>
    </w:p>
    <w:p w14:paraId="3E2A09DF" w14:textId="77777777" w:rsidR="005B28BE" w:rsidRPr="005F4B66" w:rsidRDefault="005B28BE" w:rsidP="00C221B3">
      <w:pPr>
        <w:pStyle w:val="Heading4Bulletts"/>
        <w:tabs>
          <w:tab w:val="clear" w:pos="1211"/>
        </w:tabs>
        <w:ind w:left="1800" w:hanging="357"/>
      </w:pPr>
      <w:r w:rsidRPr="005F4B66">
        <w:t xml:space="preserve">Shaded rest areas to rehydrate </w:t>
      </w:r>
    </w:p>
    <w:p w14:paraId="3E2A09E0" w14:textId="77777777" w:rsidR="005B28BE" w:rsidRPr="005F4B66" w:rsidRDefault="005B28BE" w:rsidP="00C221B3">
      <w:pPr>
        <w:pStyle w:val="Heading4Bulletts"/>
        <w:tabs>
          <w:tab w:val="clear" w:pos="1211"/>
        </w:tabs>
        <w:ind w:left="1800" w:hanging="357"/>
      </w:pPr>
      <w:r w:rsidRPr="005F4B66">
        <w:t>Provision of add</w:t>
      </w:r>
      <w:r w:rsidR="006A545B" w:rsidRPr="005F4B66">
        <w:t xml:space="preserve">itional PPE, such as hat brims, </w:t>
      </w:r>
      <w:r w:rsidR="00190483" w:rsidRPr="005F4B66">
        <w:t>neck wraps, over hat</w:t>
      </w:r>
      <w:r w:rsidR="006A545B" w:rsidRPr="005F4B66">
        <w:t xml:space="preserve"> protectors </w:t>
      </w:r>
      <w:r w:rsidRPr="005F4B66">
        <w:t xml:space="preserve">etc. </w:t>
      </w:r>
    </w:p>
    <w:p w14:paraId="3E2A09E1" w14:textId="77777777" w:rsidR="005B28BE" w:rsidRPr="005F4B66" w:rsidRDefault="005B28BE" w:rsidP="00724E1B">
      <w:pPr>
        <w:pStyle w:val="Heading4Text"/>
        <w:spacing w:after="0"/>
        <w:ind w:left="1418"/>
      </w:pPr>
    </w:p>
    <w:p w14:paraId="3E2A09E2" w14:textId="77777777" w:rsidR="009D2215" w:rsidRPr="005F4B66" w:rsidRDefault="009D2215" w:rsidP="00C221B3">
      <w:pPr>
        <w:pStyle w:val="Heading4Text"/>
        <w:ind w:left="1440"/>
      </w:pPr>
      <w:r w:rsidRPr="005F4B66">
        <w:t>At induction and throughout the duration of the project, personnel shall be advised and educated on such things as:</w:t>
      </w:r>
    </w:p>
    <w:p w14:paraId="3E2A09E3" w14:textId="77777777" w:rsidR="005B28BE" w:rsidRPr="005F4B66" w:rsidRDefault="005B28BE" w:rsidP="00C221B3">
      <w:pPr>
        <w:pStyle w:val="Heading4Bulletts"/>
        <w:tabs>
          <w:tab w:val="clear" w:pos="1211"/>
        </w:tabs>
        <w:ind w:left="1800" w:hanging="357"/>
      </w:pPr>
      <w:r w:rsidRPr="005F4B66">
        <w:t>Acclimatisation</w:t>
      </w:r>
    </w:p>
    <w:p w14:paraId="3E2A09E4" w14:textId="77777777" w:rsidR="009D2215" w:rsidRPr="005F4B66" w:rsidRDefault="009D2215" w:rsidP="00C221B3">
      <w:pPr>
        <w:pStyle w:val="Heading4Bulletts"/>
        <w:tabs>
          <w:tab w:val="clear" w:pos="1211"/>
        </w:tabs>
        <w:ind w:left="1800" w:hanging="357"/>
      </w:pPr>
      <w:r w:rsidRPr="005F4B66">
        <w:t>Identify</w:t>
      </w:r>
      <w:r w:rsidR="003E3533" w:rsidRPr="005F4B66">
        <w:t>ing the symptoms of heat stress</w:t>
      </w:r>
    </w:p>
    <w:p w14:paraId="3E2A09E5" w14:textId="77777777" w:rsidR="009D2215" w:rsidRPr="005F4B66" w:rsidRDefault="003E3533" w:rsidP="00C221B3">
      <w:pPr>
        <w:pStyle w:val="Heading4Bulletts"/>
        <w:tabs>
          <w:tab w:val="clear" w:pos="1211"/>
        </w:tabs>
        <w:ind w:left="1800" w:hanging="357"/>
      </w:pPr>
      <w:r w:rsidRPr="005F4B66">
        <w:t>Importance of fluid intake</w:t>
      </w:r>
      <w:r w:rsidR="005B28BE" w:rsidRPr="005F4B66">
        <w:t xml:space="preserve"> / hydration</w:t>
      </w:r>
    </w:p>
    <w:p w14:paraId="3E2A09E6" w14:textId="77777777" w:rsidR="005B28BE" w:rsidRPr="005F4B66" w:rsidRDefault="005B28BE" w:rsidP="00C221B3">
      <w:pPr>
        <w:pStyle w:val="Heading4Bulletts"/>
        <w:tabs>
          <w:tab w:val="clear" w:pos="1211"/>
        </w:tabs>
        <w:ind w:left="1800" w:hanging="357"/>
      </w:pPr>
      <w:r w:rsidRPr="005F4B66">
        <w:t xml:space="preserve">Impact of Health and Lifestyle factors </w:t>
      </w:r>
    </w:p>
    <w:p w14:paraId="3E2A09E7" w14:textId="77777777" w:rsidR="009D2215" w:rsidRPr="005F4B66" w:rsidRDefault="009D2215" w:rsidP="00C221B3">
      <w:pPr>
        <w:pStyle w:val="Heading4Bulletts"/>
        <w:tabs>
          <w:tab w:val="clear" w:pos="1211"/>
        </w:tabs>
        <w:ind w:left="1800" w:hanging="357"/>
      </w:pPr>
      <w:r w:rsidRPr="005F4B66">
        <w:t xml:space="preserve">Control strategies and </w:t>
      </w:r>
      <w:r w:rsidR="003E3533" w:rsidRPr="005F4B66">
        <w:t>work routines</w:t>
      </w:r>
    </w:p>
    <w:p w14:paraId="3E2A09E8" w14:textId="202F0CEE" w:rsidR="009D2215" w:rsidRPr="005F4B66" w:rsidRDefault="009D2215" w:rsidP="00C221B3">
      <w:pPr>
        <w:pStyle w:val="Heading4Bulletts"/>
        <w:tabs>
          <w:tab w:val="clear" w:pos="1211"/>
        </w:tabs>
        <w:ind w:left="1800" w:hanging="357"/>
      </w:pPr>
      <w:r w:rsidRPr="005F4B66">
        <w:t>Prevent</w:t>
      </w:r>
      <w:r w:rsidR="003E3533" w:rsidRPr="005F4B66">
        <w:t>ion of heat related illness</w:t>
      </w:r>
    </w:p>
    <w:p w14:paraId="480FD942" w14:textId="230E87CE" w:rsidR="00B81082" w:rsidRPr="005F4B66" w:rsidRDefault="00B81082" w:rsidP="00B81082">
      <w:pPr>
        <w:pStyle w:val="Heading4Bulletts"/>
        <w:numPr>
          <w:ilvl w:val="0"/>
          <w:numId w:val="0"/>
        </w:numPr>
        <w:ind w:left="1443"/>
      </w:pPr>
    </w:p>
    <w:p w14:paraId="7F7CA09B" w14:textId="7D15EEDE" w:rsidR="00B81082" w:rsidRPr="005F4B66" w:rsidRDefault="00B81082" w:rsidP="00B81082">
      <w:pPr>
        <w:pStyle w:val="Heading4Bulletts"/>
        <w:numPr>
          <w:ilvl w:val="0"/>
          <w:numId w:val="0"/>
        </w:numPr>
        <w:ind w:left="1443"/>
      </w:pPr>
      <w:r w:rsidRPr="005F4B66">
        <w:t>SCEE shall undertake hydration testing during the project with a minimum mandatory three (3) tests per shift to track hydration risks.</w:t>
      </w:r>
    </w:p>
    <w:p w14:paraId="3191A29D" w14:textId="77777777" w:rsidR="00B03CB1" w:rsidRPr="005F4B66" w:rsidRDefault="00B03CB1" w:rsidP="00B03CB1">
      <w:pPr>
        <w:pStyle w:val="Heading4Bulletts"/>
        <w:numPr>
          <w:ilvl w:val="0"/>
          <w:numId w:val="0"/>
        </w:numPr>
        <w:ind w:left="1211" w:hanging="360"/>
      </w:pPr>
    </w:p>
    <w:p w14:paraId="27609823" w14:textId="77777777" w:rsidR="00B03CB1" w:rsidRPr="005F4B66" w:rsidRDefault="00B03CB1" w:rsidP="00B03CB1">
      <w:pPr>
        <w:autoSpaceDE w:val="0"/>
        <w:autoSpaceDN w:val="0"/>
        <w:adjustRightInd w:val="0"/>
        <w:spacing w:after="0" w:line="240" w:lineRule="auto"/>
        <w:ind w:left="1440"/>
        <w:rPr>
          <w:rFonts w:ascii="Times New Roman" w:hAnsi="Times New Roman" w:cs="Times New Roman"/>
          <w:sz w:val="24"/>
          <w:szCs w:val="24"/>
        </w:rPr>
      </w:pPr>
      <w:r w:rsidRPr="005F4B66">
        <w:rPr>
          <w:rFonts w:ascii="Calibri" w:hAnsi="Calibri" w:cs="Calibri"/>
          <w:color w:val="984806"/>
        </w:rPr>
        <w:t xml:space="preserve">Refer:  </w:t>
      </w:r>
      <w:r w:rsidRPr="005F4B66">
        <w:rPr>
          <w:rFonts w:ascii="Calibri" w:hAnsi="Calibri" w:cs="Calibri"/>
          <w:color w:val="984806"/>
        </w:rPr>
        <w:tab/>
        <w:t>RTIO HSEQMS Performance Standard B6 Thermal Stress</w:t>
      </w:r>
    </w:p>
    <w:p w14:paraId="3FB93C53" w14:textId="77777777" w:rsidR="00B03CB1" w:rsidRPr="005F4B66" w:rsidRDefault="00B03CB1" w:rsidP="00B03CB1">
      <w:pPr>
        <w:autoSpaceDE w:val="0"/>
        <w:autoSpaceDN w:val="0"/>
        <w:adjustRightInd w:val="0"/>
        <w:spacing w:after="0" w:line="240" w:lineRule="auto"/>
        <w:ind w:left="1440" w:firstLine="720"/>
        <w:rPr>
          <w:rFonts w:ascii="Calibri" w:hAnsi="Calibri" w:cs="Calibri"/>
          <w:color w:val="984806"/>
        </w:rPr>
      </w:pPr>
      <w:r w:rsidRPr="005F4B66">
        <w:rPr>
          <w:rFonts w:ascii="Calibri" w:hAnsi="Calibri" w:cs="Calibri"/>
          <w:color w:val="984806"/>
        </w:rPr>
        <w:t>RTIO-HSE-0128390 Thermal Stress Work Practice</w:t>
      </w:r>
    </w:p>
    <w:p w14:paraId="6A3366CB" w14:textId="63FF14C4" w:rsidR="001441CC" w:rsidRDefault="001441CC" w:rsidP="00724E1B">
      <w:pPr>
        <w:pStyle w:val="Heading2"/>
      </w:pPr>
      <w:bookmarkStart w:id="2444" w:name="_Toc227062801"/>
      <w:r>
        <w:t>Hydration Testing</w:t>
      </w:r>
      <w:bookmarkEnd w:id="2444"/>
    </w:p>
    <w:p w14:paraId="0FEAAAA8" w14:textId="77777777" w:rsidR="001441CC" w:rsidRDefault="001441CC" w:rsidP="001441CC">
      <w:pPr>
        <w:spacing w:line="240" w:lineRule="auto"/>
        <w:ind w:left="1427"/>
        <w:jc w:val="both"/>
      </w:pPr>
      <w:r>
        <w:t>SCEE shall undertake Hydration testing on all workers during the project.  The testing procedure will involve the MX3 Pro Hydration Testing System or urine self-test strips.  Testing will be conducted by randomly selecting workers at prestart, to conduct the hydration test.  The worker will be requested to provide 3 tests during their shift.  Blanket testing will be conducted from time to time.</w:t>
      </w:r>
    </w:p>
    <w:p w14:paraId="38A1A14F" w14:textId="77777777" w:rsidR="001441CC" w:rsidRDefault="001441CC" w:rsidP="001441CC">
      <w:pPr>
        <w:spacing w:line="240" w:lineRule="auto"/>
        <w:ind w:left="1427"/>
        <w:jc w:val="both"/>
      </w:pPr>
      <w:r>
        <w:t>Daily results shall be recorded on the Hydration Register and retained by SCEE Electrical.  The register will be provided to the client as requested.</w:t>
      </w:r>
    </w:p>
    <w:p w14:paraId="31BFB53F" w14:textId="2BB628F8" w:rsidR="001441CC" w:rsidRDefault="001441CC" w:rsidP="001441CC">
      <w:pPr>
        <w:spacing w:line="240" w:lineRule="auto"/>
        <w:ind w:left="1427"/>
        <w:jc w:val="both"/>
      </w:pPr>
      <w:r>
        <w:t>Results of testing are to be addressed in accordance with the Hydration Management protocol Flowchart.</w:t>
      </w:r>
    </w:p>
    <w:p w14:paraId="75B88278" w14:textId="77777777" w:rsidR="00BA17D8" w:rsidRDefault="00BA17D8" w:rsidP="00BA17D8">
      <w:pPr>
        <w:ind w:left="1427"/>
        <w:rPr>
          <w:color w:val="984806" w:themeColor="accent6" w:themeShade="80"/>
        </w:rPr>
      </w:pPr>
      <w:r w:rsidRPr="00C95E4B">
        <w:rPr>
          <w:color w:val="984806" w:themeColor="accent6" w:themeShade="80"/>
        </w:rPr>
        <w:t>Refer:</w:t>
      </w:r>
      <w:r w:rsidRPr="00C95E4B">
        <w:rPr>
          <w:color w:val="984806" w:themeColor="accent6" w:themeShade="80"/>
        </w:rPr>
        <w:tab/>
        <w:t>SCEE-BS-HS-TEM-0066 SCEE MX3 Hydration Management Protocol Flowchart</w:t>
      </w:r>
    </w:p>
    <w:p w14:paraId="2639B31A" w14:textId="77777777" w:rsidR="00A11823" w:rsidRDefault="00A11823" w:rsidP="00BA17D8">
      <w:pPr>
        <w:ind w:left="1427"/>
        <w:rPr>
          <w:color w:val="984806" w:themeColor="accent6" w:themeShade="80"/>
        </w:rPr>
      </w:pPr>
    </w:p>
    <w:p w14:paraId="6FD18889" w14:textId="77777777" w:rsidR="00A11823" w:rsidRPr="00C95E4B" w:rsidRDefault="00A11823" w:rsidP="00BA17D8">
      <w:pPr>
        <w:ind w:left="1427"/>
        <w:rPr>
          <w:color w:val="984806" w:themeColor="accent6" w:themeShade="80"/>
        </w:rPr>
      </w:pPr>
    </w:p>
    <w:p w14:paraId="3E2A09EC" w14:textId="13ACE0A9" w:rsidR="009D2215" w:rsidRPr="005F4B66" w:rsidRDefault="009D2215" w:rsidP="00724E1B">
      <w:pPr>
        <w:pStyle w:val="Heading2"/>
      </w:pPr>
      <w:bookmarkStart w:id="2445" w:name="_Toc227062802"/>
      <w:r w:rsidRPr="005F4B66">
        <w:lastRenderedPageBreak/>
        <w:t>Permits to Work</w:t>
      </w:r>
      <w:bookmarkEnd w:id="2445"/>
    </w:p>
    <w:p w14:paraId="3E2A09ED" w14:textId="7B76DE3E" w:rsidR="009D2215" w:rsidRPr="005F4B66" w:rsidRDefault="009D2215" w:rsidP="00B81082">
      <w:pPr>
        <w:pStyle w:val="Heading4Text"/>
        <w:ind w:left="1440"/>
        <w:jc w:val="both"/>
      </w:pPr>
      <w:r w:rsidRPr="005F4B66">
        <w:t xml:space="preserve">All work that will require the use of permits shall follow </w:t>
      </w:r>
      <w:r w:rsidR="00DB6B02" w:rsidRPr="005F4B66">
        <w:t>the Clients permit</w:t>
      </w:r>
      <w:r w:rsidRPr="005F4B66">
        <w:t xml:space="preserve"> </w:t>
      </w:r>
      <w:r w:rsidR="00DB6B02" w:rsidRPr="005F4B66">
        <w:t xml:space="preserve">system and </w:t>
      </w:r>
      <w:r w:rsidRPr="005F4B66">
        <w:t>requirements.</w:t>
      </w:r>
    </w:p>
    <w:p w14:paraId="09ABE3FC" w14:textId="0D1077DA" w:rsidR="00B81082" w:rsidRPr="005F4B66" w:rsidRDefault="00B81082" w:rsidP="00B81082">
      <w:pPr>
        <w:pStyle w:val="Heading4Text"/>
        <w:ind w:left="1440"/>
        <w:jc w:val="both"/>
      </w:pPr>
      <w:r w:rsidRPr="005F4B66">
        <w:t>SCEE cannot work until a General Permit to Work is in place. The Permit to Work is signed daily by the RTIO Project Advisor assigned to the project.</w:t>
      </w:r>
    </w:p>
    <w:p w14:paraId="225600D5" w14:textId="3DB14525" w:rsidR="00B81082" w:rsidRPr="005F4B66" w:rsidRDefault="00B81082" w:rsidP="00B81082">
      <w:pPr>
        <w:pStyle w:val="Heading4Text"/>
        <w:ind w:left="1440"/>
        <w:jc w:val="both"/>
      </w:pPr>
      <w:r w:rsidRPr="005F4B66">
        <w:t>SCEE may be required to obtain permits and approvals prior to commencing the Works, including but not limited to the following:</w:t>
      </w:r>
    </w:p>
    <w:p w14:paraId="586AAD64" w14:textId="5D64B4D6" w:rsidR="00B81082" w:rsidRPr="005F4B66" w:rsidRDefault="00B81082" w:rsidP="004D6C42">
      <w:pPr>
        <w:pStyle w:val="Heading4Text"/>
        <w:numPr>
          <w:ilvl w:val="1"/>
          <w:numId w:val="38"/>
        </w:numPr>
        <w:spacing w:after="0"/>
        <w:ind w:left="1843"/>
        <w:jc w:val="both"/>
      </w:pPr>
      <w:r w:rsidRPr="005F4B66">
        <w:t>Approvals Request</w:t>
      </w:r>
    </w:p>
    <w:p w14:paraId="0F8AB025" w14:textId="20F98D0A" w:rsidR="00B81082" w:rsidRPr="005F4B66" w:rsidRDefault="00B81082" w:rsidP="004D6C42">
      <w:pPr>
        <w:pStyle w:val="Heading4Text"/>
        <w:numPr>
          <w:ilvl w:val="1"/>
          <w:numId w:val="38"/>
        </w:numPr>
        <w:spacing w:after="0"/>
        <w:ind w:left="1843"/>
        <w:jc w:val="both"/>
      </w:pPr>
      <w:r w:rsidRPr="005F4B66">
        <w:t>Clearing Permit</w:t>
      </w:r>
    </w:p>
    <w:p w14:paraId="5694349C" w14:textId="20A48ECD" w:rsidR="00B81082" w:rsidRPr="005F4B66" w:rsidRDefault="00B81082" w:rsidP="004D6C42">
      <w:pPr>
        <w:pStyle w:val="Heading4Text"/>
        <w:numPr>
          <w:ilvl w:val="1"/>
          <w:numId w:val="38"/>
        </w:numPr>
        <w:spacing w:after="0"/>
        <w:ind w:left="1843"/>
        <w:jc w:val="both"/>
      </w:pPr>
      <w:r w:rsidRPr="005F4B66">
        <w:t>Excavation Permit</w:t>
      </w:r>
    </w:p>
    <w:p w14:paraId="0EB33538" w14:textId="640723F7" w:rsidR="00B81082" w:rsidRPr="005F4B66" w:rsidRDefault="00B81082" w:rsidP="004D6C42">
      <w:pPr>
        <w:pStyle w:val="Heading4Text"/>
        <w:numPr>
          <w:ilvl w:val="1"/>
          <w:numId w:val="38"/>
        </w:numPr>
        <w:spacing w:after="0"/>
        <w:ind w:left="1843"/>
        <w:jc w:val="both"/>
      </w:pPr>
      <w:r w:rsidRPr="005F4B66">
        <w:t>Penetration Permit</w:t>
      </w:r>
    </w:p>
    <w:p w14:paraId="0C0D5214" w14:textId="00FB9E3D" w:rsidR="00B81082" w:rsidRPr="005F4B66" w:rsidRDefault="00B81082" w:rsidP="004D6C42">
      <w:pPr>
        <w:pStyle w:val="Heading4Text"/>
        <w:numPr>
          <w:ilvl w:val="1"/>
          <w:numId w:val="38"/>
        </w:numPr>
        <w:spacing w:after="0"/>
        <w:ind w:left="1843"/>
        <w:jc w:val="both"/>
      </w:pPr>
      <w:r w:rsidRPr="005F4B66">
        <w:t>Hot Works Permit</w:t>
      </w:r>
    </w:p>
    <w:p w14:paraId="76128D99" w14:textId="4FF24607" w:rsidR="00B81082" w:rsidRPr="005F4B66" w:rsidRDefault="00B81082" w:rsidP="004D6C42">
      <w:pPr>
        <w:pStyle w:val="Heading4Text"/>
        <w:numPr>
          <w:ilvl w:val="1"/>
          <w:numId w:val="38"/>
        </w:numPr>
        <w:spacing w:after="0"/>
        <w:ind w:left="1843"/>
        <w:jc w:val="both"/>
      </w:pPr>
      <w:r w:rsidRPr="005F4B66">
        <w:t>Working at Heights</w:t>
      </w:r>
    </w:p>
    <w:p w14:paraId="7E004BBA" w14:textId="1C755968" w:rsidR="00B81082" w:rsidRPr="005F4B66" w:rsidRDefault="00B81082" w:rsidP="004D6C42">
      <w:pPr>
        <w:pStyle w:val="Heading4Text"/>
        <w:numPr>
          <w:ilvl w:val="1"/>
          <w:numId w:val="38"/>
        </w:numPr>
        <w:spacing w:after="0"/>
        <w:ind w:left="1843"/>
        <w:jc w:val="both"/>
      </w:pPr>
      <w:r w:rsidRPr="005F4B66">
        <w:t>Confined Space</w:t>
      </w:r>
    </w:p>
    <w:p w14:paraId="6C66170D" w14:textId="5CF3A812" w:rsidR="00B81082" w:rsidRPr="005F4B66" w:rsidRDefault="00B81082" w:rsidP="004D6C42">
      <w:pPr>
        <w:pStyle w:val="Heading4Text"/>
        <w:numPr>
          <w:ilvl w:val="1"/>
          <w:numId w:val="38"/>
        </w:numPr>
        <w:spacing w:after="0"/>
        <w:ind w:left="1843"/>
        <w:jc w:val="both"/>
      </w:pPr>
      <w:r w:rsidRPr="005F4B66">
        <w:t>Vicinity Permit</w:t>
      </w:r>
    </w:p>
    <w:p w14:paraId="238F50ED" w14:textId="0A83AAB6" w:rsidR="00B81082" w:rsidRPr="005F4B66" w:rsidRDefault="00B81082" w:rsidP="004D6C42">
      <w:pPr>
        <w:pStyle w:val="Heading4Text"/>
        <w:numPr>
          <w:ilvl w:val="1"/>
          <w:numId w:val="38"/>
        </w:numPr>
        <w:spacing w:after="0"/>
        <w:ind w:left="1843"/>
        <w:jc w:val="both"/>
      </w:pPr>
      <w:r w:rsidRPr="005F4B66">
        <w:t>HV Permit</w:t>
      </w:r>
    </w:p>
    <w:p w14:paraId="4C2049AC" w14:textId="7838B85E" w:rsidR="00B81082" w:rsidRPr="005F4B66" w:rsidRDefault="00B81082" w:rsidP="004D6C42">
      <w:pPr>
        <w:pStyle w:val="Heading4Text"/>
        <w:numPr>
          <w:ilvl w:val="1"/>
          <w:numId w:val="38"/>
        </w:numPr>
        <w:spacing w:after="0"/>
        <w:ind w:left="1843"/>
        <w:jc w:val="both"/>
      </w:pPr>
      <w:r w:rsidRPr="005F4B66">
        <w:t>HV Access Permit</w:t>
      </w:r>
    </w:p>
    <w:p w14:paraId="0DB72075" w14:textId="7A956BE4" w:rsidR="00B81082" w:rsidRPr="005F4B66" w:rsidRDefault="00B81082" w:rsidP="004D6C42">
      <w:pPr>
        <w:pStyle w:val="Heading4Text"/>
        <w:numPr>
          <w:ilvl w:val="1"/>
          <w:numId w:val="38"/>
        </w:numPr>
        <w:spacing w:after="0"/>
        <w:ind w:left="1843"/>
        <w:jc w:val="both"/>
      </w:pPr>
      <w:r w:rsidRPr="005F4B66">
        <w:t>General Permit to Work</w:t>
      </w:r>
    </w:p>
    <w:p w14:paraId="5158F679" w14:textId="77777777" w:rsidR="00C9744D" w:rsidRPr="005F4B66" w:rsidRDefault="00C9744D" w:rsidP="00C9744D">
      <w:pPr>
        <w:pStyle w:val="Heading4Text"/>
        <w:spacing w:after="0"/>
        <w:jc w:val="both"/>
      </w:pPr>
    </w:p>
    <w:p w14:paraId="1A38E976" w14:textId="2E18C476" w:rsidR="00B81082" w:rsidRDefault="00B81082" w:rsidP="00B81082">
      <w:pPr>
        <w:pStyle w:val="Heading4Text"/>
        <w:ind w:left="1440"/>
        <w:jc w:val="both"/>
      </w:pPr>
      <w:r w:rsidRPr="005F4B66">
        <w:t xml:space="preserve">SCEE shall return Permits to the RTIO Project Advisor </w:t>
      </w:r>
      <w:proofErr w:type="gramStart"/>
      <w:r w:rsidRPr="005F4B66">
        <w:t>on a daily basis</w:t>
      </w:r>
      <w:proofErr w:type="gramEnd"/>
      <w:r w:rsidRPr="005F4B66">
        <w:t>, or as requested by the RTIO Project Advisor.</w:t>
      </w:r>
    </w:p>
    <w:p w14:paraId="3E2A09EE" w14:textId="77777777" w:rsidR="009D2215" w:rsidRPr="005F4B66" w:rsidRDefault="009D2215" w:rsidP="00724E1B">
      <w:pPr>
        <w:pStyle w:val="Heading2"/>
      </w:pPr>
      <w:bookmarkStart w:id="2446" w:name="_Toc403630152"/>
      <w:bookmarkStart w:id="2447" w:name="_Toc403630853"/>
      <w:bookmarkStart w:id="2448" w:name="_Toc403631635"/>
      <w:bookmarkStart w:id="2449" w:name="_Toc403632538"/>
      <w:bookmarkStart w:id="2450" w:name="_Toc403645586"/>
      <w:bookmarkStart w:id="2451" w:name="_Toc403646034"/>
      <w:bookmarkStart w:id="2452" w:name="_Toc403646823"/>
      <w:bookmarkStart w:id="2453" w:name="_Toc403647596"/>
      <w:bookmarkStart w:id="2454" w:name="_Toc403648044"/>
      <w:bookmarkStart w:id="2455" w:name="_Toc404088213"/>
      <w:bookmarkStart w:id="2456" w:name="_Toc404325815"/>
      <w:bookmarkStart w:id="2457" w:name="_Toc404343902"/>
      <w:bookmarkStart w:id="2458" w:name="_Toc404346015"/>
      <w:bookmarkStart w:id="2459" w:name="_Toc227062803"/>
      <w:bookmarkEnd w:id="2446"/>
      <w:bookmarkEnd w:id="2447"/>
      <w:bookmarkEnd w:id="2448"/>
      <w:bookmarkEnd w:id="2449"/>
      <w:bookmarkEnd w:id="2450"/>
      <w:bookmarkEnd w:id="2451"/>
      <w:bookmarkEnd w:id="2452"/>
      <w:bookmarkEnd w:id="2453"/>
      <w:bookmarkEnd w:id="2454"/>
      <w:bookmarkEnd w:id="2455"/>
      <w:bookmarkEnd w:id="2456"/>
      <w:bookmarkEnd w:id="2457"/>
      <w:bookmarkEnd w:id="2458"/>
      <w:r w:rsidRPr="005F4B66">
        <w:t>Working at Heights</w:t>
      </w:r>
      <w:bookmarkEnd w:id="2459"/>
    </w:p>
    <w:p w14:paraId="3E2A09EF" w14:textId="26C66F1B" w:rsidR="009D2215" w:rsidRPr="005F4B66" w:rsidRDefault="009D2215" w:rsidP="00C221B3">
      <w:pPr>
        <w:pStyle w:val="Heading4Text"/>
        <w:ind w:left="1440"/>
        <w:jc w:val="both"/>
      </w:pPr>
      <w:r w:rsidRPr="005F4B66">
        <w:t>SCEE is committed to eliminating all fall potential</w:t>
      </w:r>
      <w:r w:rsidR="003E28D9" w:rsidRPr="005F4B66">
        <w:t xml:space="preserve"> from project works</w:t>
      </w:r>
      <w:r w:rsidRPr="005F4B66">
        <w:t xml:space="preserve">.  For each job where </w:t>
      </w:r>
      <w:r w:rsidR="00144202">
        <w:t>worker</w:t>
      </w:r>
      <w:r w:rsidRPr="005F4B66">
        <w:t xml:space="preserve">s are required to work at </w:t>
      </w:r>
      <w:r w:rsidR="00564087" w:rsidRPr="005F4B66">
        <w:t>height and</w:t>
      </w:r>
      <w:r w:rsidRPr="005F4B66">
        <w:t xml:space="preserve"> there is a risk of falling</w:t>
      </w:r>
      <w:r w:rsidR="006A545B" w:rsidRPr="005F4B66">
        <w:t xml:space="preserve"> from one level to another</w:t>
      </w:r>
      <w:r w:rsidRPr="005F4B66">
        <w:t xml:space="preserve"> a </w:t>
      </w:r>
      <w:r w:rsidR="00DB6B02" w:rsidRPr="005F4B66">
        <w:t>risk assessment</w:t>
      </w:r>
      <w:r w:rsidRPr="005F4B66">
        <w:t xml:space="preserve"> shall be </w:t>
      </w:r>
      <w:r w:rsidR="00DB6B02" w:rsidRPr="005F4B66">
        <w:t>conducted</w:t>
      </w:r>
      <w:r w:rsidRPr="005F4B66">
        <w:t xml:space="preserve"> to identify the level of risk </w:t>
      </w:r>
      <w:r w:rsidR="00DB6B02" w:rsidRPr="005F4B66">
        <w:t>and controls to be implemented</w:t>
      </w:r>
      <w:r w:rsidRPr="005F4B66">
        <w:t>.</w:t>
      </w:r>
    </w:p>
    <w:p w14:paraId="3E2A09F0" w14:textId="77777777" w:rsidR="009D2215" w:rsidRPr="005F4B66" w:rsidRDefault="009D2215" w:rsidP="00C221B3">
      <w:pPr>
        <w:pStyle w:val="Heading4Text"/>
        <w:ind w:left="1418" w:firstLine="22"/>
        <w:jc w:val="both"/>
      </w:pPr>
      <w:r w:rsidRPr="005F4B66">
        <w:t>SCEE Project Management and supervisors are responsible to:</w:t>
      </w:r>
    </w:p>
    <w:p w14:paraId="3E2A09F1" w14:textId="77777777" w:rsidR="009D2215" w:rsidRPr="005F4B66" w:rsidRDefault="009D2215" w:rsidP="00C221B3">
      <w:pPr>
        <w:pStyle w:val="Heading4Bulletts"/>
        <w:tabs>
          <w:tab w:val="clear" w:pos="1211"/>
        </w:tabs>
        <w:ind w:left="1800"/>
        <w:jc w:val="both"/>
      </w:pPr>
      <w:r w:rsidRPr="005F4B66">
        <w:t>Develop and maintain a system to ensure that work shall not be undertaken at any height without there being adequate fall prevention or fa</w:t>
      </w:r>
      <w:r w:rsidR="003E3533" w:rsidRPr="005F4B66">
        <w:t>ll protection measures in place</w:t>
      </w:r>
    </w:p>
    <w:p w14:paraId="3E2A09F2" w14:textId="347FF00E" w:rsidR="009D2215" w:rsidRPr="005F4B66" w:rsidRDefault="009D2215" w:rsidP="00C221B3">
      <w:pPr>
        <w:pStyle w:val="Heading4Bulletts"/>
        <w:tabs>
          <w:tab w:val="clear" w:pos="1211"/>
        </w:tabs>
        <w:ind w:left="1800"/>
        <w:jc w:val="both"/>
      </w:pPr>
      <w:r w:rsidRPr="005F4B66">
        <w:t xml:space="preserve">Ensuring only those </w:t>
      </w:r>
      <w:r w:rsidR="00144202">
        <w:t>worker</w:t>
      </w:r>
      <w:r w:rsidRPr="005F4B66">
        <w:t xml:space="preserve">s with </w:t>
      </w:r>
      <w:r w:rsidR="00DB6B02" w:rsidRPr="005F4B66">
        <w:t xml:space="preserve">current working at </w:t>
      </w:r>
      <w:r w:rsidRPr="005F4B66">
        <w:t xml:space="preserve">height </w:t>
      </w:r>
      <w:r w:rsidR="00DB6B02" w:rsidRPr="005F4B66">
        <w:t xml:space="preserve">qualifications </w:t>
      </w:r>
      <w:r w:rsidRPr="005F4B66">
        <w:t xml:space="preserve">are allowed to work at heights </w:t>
      </w:r>
    </w:p>
    <w:p w14:paraId="3E2A09F3" w14:textId="77777777" w:rsidR="009D2215" w:rsidRPr="005F4B66" w:rsidRDefault="009D2215" w:rsidP="00C221B3">
      <w:pPr>
        <w:pStyle w:val="Heading4Bulletts"/>
        <w:tabs>
          <w:tab w:val="clear" w:pos="1211"/>
        </w:tabs>
        <w:ind w:left="1800"/>
        <w:jc w:val="both"/>
      </w:pPr>
      <w:r w:rsidRPr="005F4B66">
        <w:t>That risk assessment</w:t>
      </w:r>
      <w:r w:rsidR="003E28D9" w:rsidRPr="005F4B66">
        <w:t>s (JHA/SWMS)</w:t>
      </w:r>
      <w:r w:rsidRPr="005F4B66">
        <w:t xml:space="preserve"> are conducted to identify hazards and the appropriate c</w:t>
      </w:r>
      <w:r w:rsidR="003E3533" w:rsidRPr="005F4B66">
        <w:t>ontrol measures are implemented</w:t>
      </w:r>
    </w:p>
    <w:p w14:paraId="3E2A09F4" w14:textId="77777777" w:rsidR="003E3533" w:rsidRPr="005F4B66" w:rsidRDefault="003E3533" w:rsidP="00C221B3">
      <w:pPr>
        <w:pStyle w:val="Heading4Bulletts"/>
        <w:numPr>
          <w:ilvl w:val="0"/>
          <w:numId w:val="0"/>
        </w:numPr>
        <w:ind w:left="1800" w:hanging="360"/>
        <w:jc w:val="both"/>
      </w:pPr>
    </w:p>
    <w:p w14:paraId="3E2A09F5" w14:textId="77777777" w:rsidR="009D2215" w:rsidRPr="005F4B66" w:rsidRDefault="009D2215" w:rsidP="00C221B3">
      <w:pPr>
        <w:pStyle w:val="Heading4Text"/>
        <w:ind w:left="1800" w:hanging="360"/>
        <w:jc w:val="both"/>
      </w:pPr>
      <w:r w:rsidRPr="005F4B66">
        <w:t>Some common controls that should be considered are:</w:t>
      </w:r>
    </w:p>
    <w:p w14:paraId="3E2A09F6" w14:textId="77777777" w:rsidR="003E28D9" w:rsidRPr="005F4B66" w:rsidRDefault="003E28D9" w:rsidP="00C221B3">
      <w:pPr>
        <w:pStyle w:val="Heading4Bulletts"/>
        <w:tabs>
          <w:tab w:val="clear" w:pos="1211"/>
        </w:tabs>
        <w:ind w:left="1800"/>
        <w:jc w:val="both"/>
      </w:pPr>
      <w:r w:rsidRPr="005F4B66">
        <w:t>Temporary Work Platforms – EWP’s, Scaffolding</w:t>
      </w:r>
    </w:p>
    <w:p w14:paraId="3E2A09F7" w14:textId="77777777" w:rsidR="003E28D9" w:rsidRPr="005F4B66" w:rsidRDefault="003E28D9" w:rsidP="00C221B3">
      <w:pPr>
        <w:pStyle w:val="Heading4Bulletts"/>
        <w:tabs>
          <w:tab w:val="clear" w:pos="1211"/>
        </w:tabs>
        <w:ind w:left="1800"/>
        <w:jc w:val="both"/>
      </w:pPr>
      <w:r w:rsidRPr="005F4B66">
        <w:t xml:space="preserve">Edge Protection – guard rails </w:t>
      </w:r>
    </w:p>
    <w:p w14:paraId="3E2A09F8" w14:textId="77777777" w:rsidR="009D2215" w:rsidRPr="005F4B66" w:rsidRDefault="003E28D9" w:rsidP="00C221B3">
      <w:pPr>
        <w:pStyle w:val="Heading4Bulletts"/>
        <w:tabs>
          <w:tab w:val="clear" w:pos="1211"/>
        </w:tabs>
        <w:ind w:left="1800"/>
        <w:jc w:val="both"/>
      </w:pPr>
      <w:r w:rsidRPr="005F4B66">
        <w:t xml:space="preserve">Individual Fall Arrest Systems - </w:t>
      </w:r>
      <w:r w:rsidR="003E3533" w:rsidRPr="005F4B66">
        <w:t>Safety harness with lanyard</w:t>
      </w:r>
    </w:p>
    <w:p w14:paraId="3E2A09F9" w14:textId="77777777" w:rsidR="009D2215" w:rsidRPr="005F4B66" w:rsidRDefault="003E28D9" w:rsidP="00C221B3">
      <w:pPr>
        <w:pStyle w:val="Heading4Bulletts"/>
        <w:tabs>
          <w:tab w:val="clear" w:pos="1211"/>
        </w:tabs>
        <w:ind w:left="1800"/>
        <w:jc w:val="both"/>
      </w:pPr>
      <w:r w:rsidRPr="005F4B66">
        <w:t xml:space="preserve">Restraint Systems - </w:t>
      </w:r>
      <w:r w:rsidR="009D2215" w:rsidRPr="005F4B66">
        <w:t xml:space="preserve">Static lines </w:t>
      </w:r>
    </w:p>
    <w:p w14:paraId="3E2A09FA" w14:textId="77777777" w:rsidR="003E28D9" w:rsidRPr="005F4B66" w:rsidRDefault="003E28D9" w:rsidP="00864551">
      <w:pPr>
        <w:spacing w:after="0" w:line="240" w:lineRule="auto"/>
        <w:ind w:left="1418"/>
        <w:jc w:val="both"/>
        <w:rPr>
          <w:rFonts w:cs="Arial"/>
        </w:rPr>
      </w:pPr>
    </w:p>
    <w:p w14:paraId="3E2A09FB" w14:textId="77777777" w:rsidR="009D2215" w:rsidRPr="005F4B66" w:rsidRDefault="009D2215" w:rsidP="00C221B3">
      <w:pPr>
        <w:pStyle w:val="Heading4Text"/>
        <w:ind w:left="1418" w:firstLine="22"/>
        <w:jc w:val="both"/>
      </w:pPr>
      <w:r w:rsidRPr="005F4B66">
        <w:lastRenderedPageBreak/>
        <w:t xml:space="preserve">SCEE will work in </w:t>
      </w:r>
      <w:r w:rsidR="003E28D9" w:rsidRPr="005F4B66">
        <w:t xml:space="preserve">compliance </w:t>
      </w:r>
      <w:r w:rsidRPr="005F4B66">
        <w:t xml:space="preserve">with </w:t>
      </w:r>
      <w:r w:rsidR="003E28D9" w:rsidRPr="005F4B66">
        <w:t xml:space="preserve">the </w:t>
      </w:r>
      <w:r w:rsidRPr="005F4B66">
        <w:t>Client</w:t>
      </w:r>
      <w:r w:rsidR="003E28D9" w:rsidRPr="005F4B66">
        <w:t>s</w:t>
      </w:r>
      <w:r w:rsidRPr="005F4B66">
        <w:t xml:space="preserve"> Working at Heights Procedures and Permits.</w:t>
      </w:r>
    </w:p>
    <w:p w14:paraId="3E2A09FC" w14:textId="02EB2D2D" w:rsidR="009D2215" w:rsidRPr="005F4B66" w:rsidRDefault="009D2215" w:rsidP="00C221B3">
      <w:pPr>
        <w:pStyle w:val="Heading4Reference"/>
        <w:ind w:left="1418" w:firstLine="22"/>
      </w:pPr>
      <w:r w:rsidRPr="005F4B66">
        <w:t>Refer:</w:t>
      </w:r>
      <w:r w:rsidRPr="005F4B66">
        <w:tab/>
      </w:r>
      <w:r w:rsidR="00CC0D9E" w:rsidRPr="005F4B66">
        <w:t xml:space="preserve">SCEE-BS-HS-PRO-0017 </w:t>
      </w:r>
      <w:r w:rsidR="00736CCB" w:rsidRPr="005F4B66">
        <w:t>Working at Heights (High Risk)</w:t>
      </w:r>
    </w:p>
    <w:p w14:paraId="4EDC434C" w14:textId="4D781050" w:rsidR="00B03CB1" w:rsidRPr="005F4B66" w:rsidRDefault="00B03CB1" w:rsidP="00B03CB1">
      <w:pPr>
        <w:pStyle w:val="Heading4Reference"/>
      </w:pPr>
      <w:r w:rsidRPr="005F4B66">
        <w:tab/>
        <w:t xml:space="preserve">RTIO HSEQMS Standard C4 Working at Heights </w:t>
      </w:r>
    </w:p>
    <w:p w14:paraId="1927474C" w14:textId="730E8ADB" w:rsidR="00053669" w:rsidRPr="005F4B66" w:rsidRDefault="00B03CB1" w:rsidP="00B03CB1">
      <w:pPr>
        <w:pStyle w:val="Heading4Reference"/>
        <w:ind w:left="1440" w:firstLine="720"/>
      </w:pPr>
      <w:r w:rsidRPr="005F4B66">
        <w:t>RTIO-HSE-0090983 Working at Heights Work Practice</w:t>
      </w:r>
    </w:p>
    <w:p w14:paraId="12E6EADB" w14:textId="24B2778B" w:rsidR="00053669" w:rsidRPr="005F4B66" w:rsidRDefault="00053669" w:rsidP="008F1FD5">
      <w:pPr>
        <w:pStyle w:val="Heading3"/>
      </w:pPr>
      <w:bookmarkStart w:id="2460" w:name="_Toc227062804"/>
      <w:r w:rsidRPr="005F4B66">
        <w:t>Falling Object Prevention and Encapsulation</w:t>
      </w:r>
      <w:bookmarkEnd w:id="2460"/>
    </w:p>
    <w:p w14:paraId="6F7484B2" w14:textId="625205FF" w:rsidR="00864551" w:rsidRPr="005F4B66" w:rsidRDefault="00AE5DF2" w:rsidP="00C221B3">
      <w:pPr>
        <w:pStyle w:val="Heading4Reference"/>
        <w:ind w:left="1440"/>
        <w:jc w:val="both"/>
        <w:rPr>
          <w:color w:val="auto"/>
        </w:rPr>
      </w:pPr>
      <w:r w:rsidRPr="005F4B66">
        <w:rPr>
          <w:color w:val="auto"/>
        </w:rPr>
        <w:t>A Job Hazard Analysis (JHA)</w:t>
      </w:r>
      <w:r w:rsidR="00864551" w:rsidRPr="005F4B66">
        <w:rPr>
          <w:color w:val="auto"/>
        </w:rPr>
        <w:t xml:space="preserve"> shall be completed prior to commencement of all work above ground level.  </w:t>
      </w:r>
    </w:p>
    <w:p w14:paraId="1D17EB51" w14:textId="77777777" w:rsidR="00864551" w:rsidRPr="005F4B66" w:rsidRDefault="00864551" w:rsidP="00864551">
      <w:pPr>
        <w:pStyle w:val="Heading4Reference"/>
        <w:ind w:left="1427"/>
        <w:rPr>
          <w:color w:val="auto"/>
        </w:rPr>
      </w:pPr>
    </w:p>
    <w:p w14:paraId="641380B8" w14:textId="4D3A555F" w:rsidR="00864551" w:rsidRPr="005F4B66" w:rsidRDefault="00864551" w:rsidP="00C221B3">
      <w:pPr>
        <w:pStyle w:val="Heading4Reference"/>
        <w:spacing w:after="200"/>
        <w:ind w:left="1440"/>
        <w:jc w:val="both"/>
        <w:rPr>
          <w:color w:val="auto"/>
        </w:rPr>
      </w:pPr>
      <w:r w:rsidRPr="005F4B66">
        <w:rPr>
          <w:color w:val="auto"/>
        </w:rPr>
        <w:t>The risk of falling objects shall be controlled through Elimination wherever possible.  Where this is not possible, controls from at least one of the following principles shall be applied for all work above ground level. Where work is conducted within 2 metres of an edge or void, controls from a minimum of two of these principles shall be applied, to ensure a secondary level of defence:</w:t>
      </w:r>
    </w:p>
    <w:p w14:paraId="5B3E0DF3" w14:textId="2189FAFE" w:rsidR="00864551" w:rsidRPr="005F4B66" w:rsidRDefault="00864551" w:rsidP="003F26C0">
      <w:pPr>
        <w:pStyle w:val="Heading4Reference"/>
        <w:numPr>
          <w:ilvl w:val="0"/>
          <w:numId w:val="14"/>
        </w:numPr>
        <w:ind w:left="1800"/>
        <w:jc w:val="both"/>
        <w:rPr>
          <w:color w:val="auto"/>
        </w:rPr>
      </w:pPr>
      <w:r w:rsidRPr="005F4B66">
        <w:rPr>
          <w:color w:val="auto"/>
        </w:rPr>
        <w:t xml:space="preserve">Secure – all tools, equipment and material during use, transport and </w:t>
      </w:r>
      <w:proofErr w:type="gramStart"/>
      <w:r w:rsidRPr="005F4B66">
        <w:rPr>
          <w:color w:val="auto"/>
        </w:rPr>
        <w:t>storage;</w:t>
      </w:r>
      <w:proofErr w:type="gramEnd"/>
    </w:p>
    <w:p w14:paraId="76AA0DD3" w14:textId="456E97C6" w:rsidR="00864551" w:rsidRPr="005F4B66" w:rsidRDefault="00864551" w:rsidP="003F26C0">
      <w:pPr>
        <w:pStyle w:val="Heading4Reference"/>
        <w:numPr>
          <w:ilvl w:val="0"/>
          <w:numId w:val="14"/>
        </w:numPr>
        <w:ind w:left="1800"/>
        <w:jc w:val="both"/>
        <w:rPr>
          <w:color w:val="auto"/>
        </w:rPr>
      </w:pPr>
      <w:r w:rsidRPr="005F4B66">
        <w:rPr>
          <w:color w:val="auto"/>
        </w:rPr>
        <w:t xml:space="preserve">Encapsulate – barriers around work areas to prevent uncontrolled items falling from one level to </w:t>
      </w:r>
      <w:proofErr w:type="gramStart"/>
      <w:r w:rsidRPr="005F4B66">
        <w:rPr>
          <w:color w:val="auto"/>
        </w:rPr>
        <w:t>another;</w:t>
      </w:r>
      <w:proofErr w:type="gramEnd"/>
    </w:p>
    <w:p w14:paraId="74E13CBA" w14:textId="25B9A02C" w:rsidR="00864551" w:rsidRPr="005F4B66" w:rsidRDefault="00864551" w:rsidP="003F26C0">
      <w:pPr>
        <w:pStyle w:val="Heading4Reference"/>
        <w:numPr>
          <w:ilvl w:val="0"/>
          <w:numId w:val="14"/>
        </w:numPr>
        <w:ind w:left="1800"/>
        <w:jc w:val="both"/>
        <w:rPr>
          <w:color w:val="auto"/>
        </w:rPr>
      </w:pPr>
      <w:r w:rsidRPr="005F4B66">
        <w:rPr>
          <w:color w:val="auto"/>
        </w:rPr>
        <w:t xml:space="preserve">Exclude – prevent people from accessing below the </w:t>
      </w:r>
      <w:r w:rsidR="00AE5DF2" w:rsidRPr="005F4B66">
        <w:rPr>
          <w:color w:val="auto"/>
        </w:rPr>
        <w:t>work in case</w:t>
      </w:r>
      <w:r w:rsidRPr="005F4B66">
        <w:rPr>
          <w:color w:val="auto"/>
        </w:rPr>
        <w:t xml:space="preserve"> the above controls fail.</w:t>
      </w:r>
    </w:p>
    <w:p w14:paraId="1330BBEA" w14:textId="77777777" w:rsidR="00736CCB" w:rsidRPr="005F4B66" w:rsidRDefault="00736CCB" w:rsidP="004A46DF">
      <w:pPr>
        <w:pStyle w:val="Heading4Reference"/>
        <w:ind w:left="1427"/>
        <w:jc w:val="both"/>
        <w:rPr>
          <w:color w:val="auto"/>
        </w:rPr>
      </w:pPr>
    </w:p>
    <w:p w14:paraId="7FE3AD1E" w14:textId="100E5BF7" w:rsidR="00864551" w:rsidRPr="005F4B66" w:rsidRDefault="00864551" w:rsidP="004A46DF">
      <w:pPr>
        <w:pStyle w:val="Heading4Reference"/>
        <w:ind w:left="1427"/>
        <w:jc w:val="both"/>
        <w:rPr>
          <w:color w:val="auto"/>
        </w:rPr>
      </w:pPr>
      <w:r w:rsidRPr="005F4B66">
        <w:rPr>
          <w:color w:val="auto"/>
        </w:rPr>
        <w:t xml:space="preserve">Effectiveness of controls shall be monitored </w:t>
      </w:r>
      <w:proofErr w:type="gramStart"/>
      <w:r w:rsidRPr="005F4B66">
        <w:rPr>
          <w:color w:val="auto"/>
        </w:rPr>
        <w:t>through the use of</w:t>
      </w:r>
      <w:proofErr w:type="gramEnd"/>
      <w:r w:rsidRPr="005F4B66">
        <w:rPr>
          <w:color w:val="auto"/>
        </w:rPr>
        <w:t xml:space="preserve"> SCEE’s 5 Star </w:t>
      </w:r>
      <w:r w:rsidR="004A46DF" w:rsidRPr="005F4B66">
        <w:rPr>
          <w:color w:val="auto"/>
        </w:rPr>
        <w:t>Inspection Form</w:t>
      </w:r>
      <w:r w:rsidRPr="005F4B66">
        <w:rPr>
          <w:color w:val="auto"/>
        </w:rPr>
        <w:t xml:space="preserve"> – Prevention Dropped Objects.  This inspection shall be completed prior to any </w:t>
      </w:r>
      <w:r w:rsidR="00736CCB" w:rsidRPr="005F4B66">
        <w:rPr>
          <w:color w:val="auto"/>
        </w:rPr>
        <w:t>working</w:t>
      </w:r>
      <w:r w:rsidRPr="005F4B66">
        <w:rPr>
          <w:color w:val="auto"/>
        </w:rPr>
        <w:t xml:space="preserve"> at </w:t>
      </w:r>
      <w:r w:rsidR="00736CCB" w:rsidRPr="005F4B66">
        <w:rPr>
          <w:color w:val="auto"/>
        </w:rPr>
        <w:t>h</w:t>
      </w:r>
      <w:r w:rsidRPr="005F4B66">
        <w:rPr>
          <w:color w:val="auto"/>
        </w:rPr>
        <w:t>eights commencing.</w:t>
      </w:r>
    </w:p>
    <w:p w14:paraId="174AFFF1" w14:textId="77777777" w:rsidR="004A46DF" w:rsidRPr="005F4B66" w:rsidRDefault="004A46DF" w:rsidP="004A46DF">
      <w:pPr>
        <w:pStyle w:val="Heading4Reference"/>
        <w:ind w:left="1427"/>
        <w:jc w:val="both"/>
        <w:rPr>
          <w:color w:val="auto"/>
        </w:rPr>
      </w:pPr>
    </w:p>
    <w:p w14:paraId="77537DC0" w14:textId="5E845C52" w:rsidR="00053669" w:rsidRPr="005F4B66" w:rsidRDefault="00864551" w:rsidP="004A46DF">
      <w:pPr>
        <w:pStyle w:val="Heading4Reference"/>
        <w:ind w:left="1427"/>
        <w:jc w:val="both"/>
        <w:rPr>
          <w:color w:val="auto"/>
        </w:rPr>
      </w:pPr>
      <w:r w:rsidRPr="005F4B66">
        <w:rPr>
          <w:color w:val="auto"/>
        </w:rPr>
        <w:t xml:space="preserve">Stored items such as </w:t>
      </w:r>
      <w:r w:rsidR="00E33663" w:rsidRPr="005F4B66">
        <w:rPr>
          <w:color w:val="auto"/>
        </w:rPr>
        <w:t xml:space="preserve">ladders, </w:t>
      </w:r>
      <w:r w:rsidR="004A46DF" w:rsidRPr="005F4B66">
        <w:rPr>
          <w:color w:val="auto"/>
        </w:rPr>
        <w:t>conduit</w:t>
      </w:r>
      <w:r w:rsidRPr="005F4B66">
        <w:rPr>
          <w:color w:val="auto"/>
        </w:rPr>
        <w:t>, boards, and other lengthy items shall be stored horizontally and not leant against structure, handrails etc.</w:t>
      </w:r>
    </w:p>
    <w:p w14:paraId="3E2A09FD" w14:textId="77777777" w:rsidR="009D2215" w:rsidRPr="005F4B66" w:rsidRDefault="009D2215" w:rsidP="00724E1B">
      <w:pPr>
        <w:pStyle w:val="Heading2"/>
      </w:pPr>
      <w:bookmarkStart w:id="2461" w:name="_Toc227062805"/>
      <w:r w:rsidRPr="005F4B66">
        <w:t>Working from Platform Ladders</w:t>
      </w:r>
      <w:bookmarkEnd w:id="2461"/>
    </w:p>
    <w:p w14:paraId="3E2A09FE" w14:textId="77777777" w:rsidR="009D2215" w:rsidRPr="005F4B66" w:rsidRDefault="009D2215" w:rsidP="00C221B3">
      <w:pPr>
        <w:pStyle w:val="Heading4Text"/>
        <w:ind w:left="1418" w:firstLine="9"/>
      </w:pPr>
      <w:r w:rsidRPr="005F4B66">
        <w:t xml:space="preserve">The use of platform ladders is </w:t>
      </w:r>
      <w:r w:rsidR="005B60FE" w:rsidRPr="005F4B66">
        <w:t xml:space="preserve">permitted </w:t>
      </w:r>
      <w:r w:rsidRPr="005F4B66">
        <w:t>provided:</w:t>
      </w:r>
    </w:p>
    <w:p w14:paraId="3E2A09FF" w14:textId="77777777" w:rsidR="009D2215" w:rsidRPr="005F4B66" w:rsidRDefault="009D2215" w:rsidP="00C221B3">
      <w:pPr>
        <w:pStyle w:val="Heading4Bulletts"/>
        <w:tabs>
          <w:tab w:val="clear" w:pos="1211"/>
        </w:tabs>
        <w:ind w:left="1800"/>
      </w:pPr>
      <w:r w:rsidRPr="005F4B66">
        <w:t>The la</w:t>
      </w:r>
      <w:r w:rsidR="003E3533" w:rsidRPr="005F4B66">
        <w:t>dder is appropriate to the task</w:t>
      </w:r>
    </w:p>
    <w:p w14:paraId="3E2A0A00" w14:textId="77777777" w:rsidR="009D2215" w:rsidRPr="005F4B66" w:rsidRDefault="009D2215" w:rsidP="00C221B3">
      <w:pPr>
        <w:pStyle w:val="Heading4Bulletts"/>
        <w:tabs>
          <w:tab w:val="clear" w:pos="1211"/>
        </w:tabs>
        <w:ind w:left="1800"/>
      </w:pPr>
      <w:r w:rsidRPr="005F4B66">
        <w:t>The ladder is in good condition (no broke</w:t>
      </w:r>
      <w:r w:rsidR="003E3533" w:rsidRPr="005F4B66">
        <w:t xml:space="preserve">n rungs, rails or footings </w:t>
      </w:r>
      <w:r w:rsidR="004D5CEE" w:rsidRPr="005F4B66">
        <w:t>etc.</w:t>
      </w:r>
      <w:r w:rsidR="003E3533" w:rsidRPr="005F4B66">
        <w:t>)</w:t>
      </w:r>
    </w:p>
    <w:p w14:paraId="3E2A0A01" w14:textId="77777777" w:rsidR="009D2215" w:rsidRPr="005F4B66" w:rsidRDefault="009D2215" w:rsidP="00C221B3">
      <w:pPr>
        <w:pStyle w:val="Heading4Bulletts"/>
        <w:tabs>
          <w:tab w:val="clear" w:pos="1211"/>
        </w:tabs>
        <w:ind w:left="1800"/>
      </w:pPr>
      <w:r w:rsidRPr="005F4B66">
        <w:t>The ladder is on firm, stable and level ground (this include</w:t>
      </w:r>
      <w:r w:rsidR="00F010F6" w:rsidRPr="005F4B66">
        <w:t>s</w:t>
      </w:r>
      <w:r w:rsidRPr="005F4B66">
        <w:t xml:space="preserve"> grid mesh if the ladder footings are lar</w:t>
      </w:r>
      <w:r w:rsidR="003E3533" w:rsidRPr="005F4B66">
        <w:t>ger than the grid mesh squares)</w:t>
      </w:r>
    </w:p>
    <w:p w14:paraId="3E2A0A02" w14:textId="77777777" w:rsidR="009D2215" w:rsidRPr="005F4B66" w:rsidRDefault="009D2215" w:rsidP="00E33663">
      <w:pPr>
        <w:pStyle w:val="Heading4Bulletts"/>
        <w:tabs>
          <w:tab w:val="clear" w:pos="1211"/>
        </w:tabs>
        <w:ind w:left="1800"/>
      </w:pPr>
      <w:r w:rsidRPr="005F4B66">
        <w:t xml:space="preserve">The ladder is the correct height for the task </w:t>
      </w:r>
      <w:r w:rsidR="003E3533" w:rsidRPr="005F4B66">
        <w:t>to avoid reaching or stretching</w:t>
      </w:r>
    </w:p>
    <w:p w14:paraId="3E2A0A03" w14:textId="77777777" w:rsidR="009D2215" w:rsidRPr="005F4B66" w:rsidRDefault="009D2215" w:rsidP="00E33663">
      <w:pPr>
        <w:pStyle w:val="Heading4Bulletts"/>
        <w:tabs>
          <w:tab w:val="clear" w:pos="1211"/>
        </w:tabs>
        <w:ind w:left="1800"/>
      </w:pPr>
      <w:r w:rsidRPr="005F4B66">
        <w:t xml:space="preserve">The body must be </w:t>
      </w:r>
      <w:proofErr w:type="gramStart"/>
      <w:r w:rsidRPr="005F4B66">
        <w:t>centred between the rails</w:t>
      </w:r>
      <w:r w:rsidR="00D97311" w:rsidRPr="005F4B66">
        <w:t xml:space="preserve"> at all times</w:t>
      </w:r>
      <w:proofErr w:type="gramEnd"/>
    </w:p>
    <w:p w14:paraId="3E2A0A04" w14:textId="77777777" w:rsidR="009D2215" w:rsidRPr="005F4B66" w:rsidRDefault="009D2215" w:rsidP="00E33663">
      <w:pPr>
        <w:pStyle w:val="Heading4Bulletts"/>
        <w:tabs>
          <w:tab w:val="clear" w:pos="1211"/>
        </w:tabs>
        <w:ind w:left="1800"/>
      </w:pPr>
      <w:r w:rsidRPr="005F4B66">
        <w:t>The ladder is secured against displacement (i.e. slipping or sliding) and/or there is another person</w:t>
      </w:r>
      <w:r w:rsidR="00D97311" w:rsidRPr="005F4B66">
        <w:t xml:space="preserve"> holding the base of the ladder</w:t>
      </w:r>
    </w:p>
    <w:p w14:paraId="3E2A0A05" w14:textId="77777777" w:rsidR="009D2215" w:rsidRPr="005F4B66" w:rsidRDefault="009D2215" w:rsidP="00E33663">
      <w:pPr>
        <w:pStyle w:val="Heading4Bulletts"/>
        <w:tabs>
          <w:tab w:val="clear" w:pos="1211"/>
        </w:tabs>
        <w:ind w:left="1800"/>
      </w:pPr>
      <w:r w:rsidRPr="005F4B66">
        <w:t>All the locking d</w:t>
      </w:r>
      <w:r w:rsidR="00D97311" w:rsidRPr="005F4B66">
        <w:t>evices on the ladder are secure</w:t>
      </w:r>
    </w:p>
    <w:p w14:paraId="3E2A0A06" w14:textId="40C6ABB1" w:rsidR="009D2215" w:rsidRPr="005F4B66" w:rsidRDefault="009D2215" w:rsidP="00E33663">
      <w:pPr>
        <w:pStyle w:val="Heading4Bulletts"/>
        <w:tabs>
          <w:tab w:val="clear" w:pos="1211"/>
        </w:tabs>
        <w:ind w:left="1800"/>
      </w:pPr>
      <w:r w:rsidRPr="005F4B66">
        <w:t>The ladder is always faced while climbing up or down and w</w:t>
      </w:r>
      <w:r w:rsidR="00D97311" w:rsidRPr="005F4B66">
        <w:t>hile positioned on the platform</w:t>
      </w:r>
    </w:p>
    <w:p w14:paraId="20B5703B" w14:textId="6058C779" w:rsidR="00E33663" w:rsidRPr="005F4B66" w:rsidRDefault="00E33663" w:rsidP="00E33663">
      <w:pPr>
        <w:pStyle w:val="Heading4Bulletts"/>
        <w:ind w:left="1800"/>
      </w:pPr>
      <w:r w:rsidRPr="005F4B66">
        <w:t>The ladder complies with AS1657 and AS1892</w:t>
      </w:r>
    </w:p>
    <w:p w14:paraId="016BB26A" w14:textId="3B75685C" w:rsidR="00E33663" w:rsidRPr="005F4B66" w:rsidRDefault="00E33663" w:rsidP="00E33663">
      <w:pPr>
        <w:pStyle w:val="Heading4Bulletts"/>
        <w:ind w:left="1800"/>
      </w:pPr>
      <w:r w:rsidRPr="005F4B66">
        <w:t>The ladder has been inspected and tagged accordingly</w:t>
      </w:r>
    </w:p>
    <w:p w14:paraId="2EAE2C3B" w14:textId="09A1EDEA" w:rsidR="00E33663" w:rsidRPr="005F4B66" w:rsidRDefault="00E33663" w:rsidP="00E33663">
      <w:pPr>
        <w:pStyle w:val="Heading4Bulletts"/>
        <w:ind w:left="1800"/>
      </w:pPr>
      <w:r w:rsidRPr="005F4B66">
        <w:lastRenderedPageBreak/>
        <w:t>Ladders must be fitted with fully enclosed railings to prevent people from falling off the platform.</w:t>
      </w:r>
    </w:p>
    <w:p w14:paraId="3E2A0A07" w14:textId="77777777" w:rsidR="00242F49" w:rsidRPr="005F4B66" w:rsidRDefault="00242F49" w:rsidP="00E33663">
      <w:pPr>
        <w:pStyle w:val="Heading4Bulletts"/>
        <w:numPr>
          <w:ilvl w:val="0"/>
          <w:numId w:val="0"/>
        </w:numPr>
        <w:ind w:left="1800"/>
      </w:pPr>
    </w:p>
    <w:p w14:paraId="400D7944" w14:textId="2430E667" w:rsidR="00E33663" w:rsidRPr="005F4B66" w:rsidRDefault="00E33663" w:rsidP="00E33663">
      <w:pPr>
        <w:pStyle w:val="Heading4Text"/>
        <w:ind w:left="1440"/>
      </w:pPr>
      <w:r w:rsidRPr="005F4B66">
        <w:t>All work from portable ladders should be minimised and use alternative safer means where possible.</w:t>
      </w:r>
    </w:p>
    <w:p w14:paraId="3E2A0A08" w14:textId="1F5F4D71" w:rsidR="009D2215" w:rsidRPr="005F4B66" w:rsidRDefault="009D2215" w:rsidP="00C221B3">
      <w:pPr>
        <w:pStyle w:val="Heading4Text"/>
        <w:ind w:left="1440"/>
      </w:pPr>
      <w:r w:rsidRPr="005F4B66">
        <w:t>Materials or tools are not carried by hand while climbing the ladder. Tools should be carried in a side pouch o</w:t>
      </w:r>
      <w:r w:rsidR="00327499" w:rsidRPr="005F4B66">
        <w:t>r handed up by an assistant.</w:t>
      </w:r>
    </w:p>
    <w:p w14:paraId="3E2A0A09" w14:textId="77777777" w:rsidR="009D2215" w:rsidRPr="005F4B66" w:rsidRDefault="009D2215" w:rsidP="00C221B3">
      <w:pPr>
        <w:pStyle w:val="Heading4Text"/>
        <w:ind w:left="1440"/>
      </w:pPr>
      <w:r w:rsidRPr="005F4B66">
        <w:t>The work undertaken while on the ladder should allow for three points of contact to be maintained and tools can be operated safely with one hand.</w:t>
      </w:r>
    </w:p>
    <w:p w14:paraId="3E2A0A0A" w14:textId="77777777" w:rsidR="009D2215" w:rsidRPr="005F4B66" w:rsidRDefault="009D2215" w:rsidP="00C221B3">
      <w:pPr>
        <w:pStyle w:val="Heading4Reference"/>
        <w:ind w:left="1418" w:firstLine="9"/>
      </w:pPr>
      <w:r w:rsidRPr="005F4B66">
        <w:t>Refer:</w:t>
      </w:r>
      <w:r w:rsidRPr="005F4B66">
        <w:tab/>
      </w:r>
      <w:r w:rsidR="00CC0D9E" w:rsidRPr="005F4B66">
        <w:t>SCEE-BS-HS-WIN-0020 Portable</w:t>
      </w:r>
      <w:r w:rsidR="00F010F6" w:rsidRPr="005F4B66">
        <w:t xml:space="preserve"> Ladders</w:t>
      </w:r>
    </w:p>
    <w:p w14:paraId="29AFD23A" w14:textId="77777777" w:rsidR="00B03CB1" w:rsidRPr="005F4B66" w:rsidRDefault="00B03CB1" w:rsidP="00B03CB1">
      <w:pPr>
        <w:pStyle w:val="Heading4Reference"/>
        <w:ind w:left="1418"/>
        <w:jc w:val="both"/>
      </w:pPr>
      <w:r w:rsidRPr="005F4B66">
        <w:tab/>
      </w:r>
      <w:r w:rsidRPr="005F4B66">
        <w:tab/>
        <w:t xml:space="preserve">RTIO HSEQMS Standard C4 Working at Heights </w:t>
      </w:r>
    </w:p>
    <w:p w14:paraId="0FC5DADF" w14:textId="16D6A3DD" w:rsidR="00B03CB1" w:rsidRPr="005F4B66" w:rsidRDefault="00B03CB1" w:rsidP="00B03CB1">
      <w:pPr>
        <w:pStyle w:val="Heading4Reference"/>
        <w:ind w:left="2138" w:firstLine="22"/>
      </w:pPr>
      <w:r w:rsidRPr="005F4B66">
        <w:t>RTIO-HSE-0090983 Working at Heights Work Practice</w:t>
      </w:r>
    </w:p>
    <w:p w14:paraId="4359023E" w14:textId="40EDB841" w:rsidR="00E33663" w:rsidRDefault="00E33663" w:rsidP="00B03CB1">
      <w:pPr>
        <w:pStyle w:val="Heading4Reference"/>
        <w:ind w:left="2138" w:firstLine="22"/>
      </w:pPr>
      <w:r w:rsidRPr="005F4B66">
        <w:t xml:space="preserve">RTIO-HSE-0049639 Iron Ore - Ladders, Stairs, Walkways, fixed and non-motorised work </w:t>
      </w:r>
      <w:r w:rsidR="005758DC" w:rsidRPr="005F4B66">
        <w:t>platforms Guidance</w:t>
      </w:r>
      <w:r w:rsidRPr="005F4B66">
        <w:t xml:space="preserve"> Note</w:t>
      </w:r>
    </w:p>
    <w:p w14:paraId="27D8362D" w14:textId="090869ED" w:rsidR="00802BA8" w:rsidRDefault="00802BA8" w:rsidP="00724E1B">
      <w:pPr>
        <w:pStyle w:val="Heading2"/>
      </w:pPr>
      <w:bookmarkStart w:id="2462" w:name="_Toc227062806"/>
      <w:r>
        <w:t>Working Over</w:t>
      </w:r>
      <w:r w:rsidR="00D80658">
        <w:t>/Near</w:t>
      </w:r>
      <w:r>
        <w:t xml:space="preserve"> Water</w:t>
      </w:r>
      <w:bookmarkEnd w:id="2462"/>
    </w:p>
    <w:p w14:paraId="0D6FB708" w14:textId="37B195CB" w:rsidR="00802BA8" w:rsidRDefault="00D80658" w:rsidP="00D80658">
      <w:pPr>
        <w:ind w:left="1427"/>
        <w:jc w:val="both"/>
      </w:pPr>
      <w:r>
        <w:t xml:space="preserve">SCEE is committed in ensuring workers </w:t>
      </w:r>
      <w:proofErr w:type="gramStart"/>
      <w:r>
        <w:t>are safe at all times</w:t>
      </w:r>
      <w:proofErr w:type="gramEnd"/>
      <w:r>
        <w:t xml:space="preserve"> when working over or near water.  Working “on, near and over” water is defined as working </w:t>
      </w:r>
      <w:proofErr w:type="gramStart"/>
      <w:r>
        <w:t>in close proximity to</w:t>
      </w:r>
      <w:proofErr w:type="gramEnd"/>
      <w:r>
        <w:t xml:space="preserve"> water where there is a reasonable likelihood of falling into the water. This is taken to mean less than 2m from an unguarded edge, above the water.</w:t>
      </w:r>
    </w:p>
    <w:p w14:paraId="38170CD9" w14:textId="59C2B2C0" w:rsidR="00D80658" w:rsidRDefault="00D80658" w:rsidP="00D80658">
      <w:pPr>
        <w:ind w:left="1427"/>
        <w:jc w:val="both"/>
      </w:pPr>
      <w:r>
        <w:t>This risk management process shall include the creation of a risk strategy, identification of potential risks, and assessment of risk severity, development of risk response and monitoring of risk status. A Pre Task Risk assessment shall be performed on all work, to determine the most effective systems of control to enable personnel to perform work in a manner that they are not exposed to hazards. The risk assessment shall also consider all alternative control measures pertaining to working over or near a body of water.</w:t>
      </w:r>
    </w:p>
    <w:p w14:paraId="364CAA74" w14:textId="12AB2CFC" w:rsidR="00D80658" w:rsidRDefault="00D80658" w:rsidP="00D80658">
      <w:pPr>
        <w:ind w:left="1427"/>
        <w:jc w:val="both"/>
      </w:pPr>
      <w:r>
        <w:t>When Working Over / Near Water; Working at Heights and Barricading procedures must be followed in conjunction with a task specific Pre Task Risk Assessment.</w:t>
      </w:r>
    </w:p>
    <w:p w14:paraId="2E31FFDD" w14:textId="2224C47A" w:rsidR="00D80658" w:rsidRDefault="00D80658" w:rsidP="00D80658">
      <w:pPr>
        <w:ind w:left="1427"/>
        <w:jc w:val="both"/>
      </w:pPr>
      <w:r>
        <w:t>In addition to normal site PPE requirements the following shall be in place prior to commencing work.</w:t>
      </w:r>
    </w:p>
    <w:p w14:paraId="327311F1" w14:textId="52DE5C98" w:rsidR="00D80658" w:rsidRDefault="00D80658" w:rsidP="00D80658">
      <w:pPr>
        <w:pStyle w:val="ListParagraph"/>
        <w:numPr>
          <w:ilvl w:val="0"/>
          <w:numId w:val="52"/>
        </w:numPr>
        <w:jc w:val="both"/>
      </w:pPr>
      <w:r>
        <w:t>PFD 275N suitable for task – Hot Work Resistant if this work is to be undertaken</w:t>
      </w:r>
    </w:p>
    <w:p w14:paraId="0384237F" w14:textId="22E9A1C6" w:rsidR="00D80658" w:rsidRDefault="00D80658" w:rsidP="00D80658">
      <w:pPr>
        <w:pStyle w:val="ListParagraph"/>
        <w:numPr>
          <w:ilvl w:val="0"/>
          <w:numId w:val="52"/>
        </w:numPr>
        <w:jc w:val="both"/>
      </w:pPr>
      <w:r>
        <w:t>1 x life-ring with 25m of rope are provided on all berths</w:t>
      </w:r>
    </w:p>
    <w:p w14:paraId="7F52638C" w14:textId="4A9EF428" w:rsidR="00D80658" w:rsidRDefault="00D80658" w:rsidP="00D80658">
      <w:pPr>
        <w:pStyle w:val="ListParagraph"/>
        <w:numPr>
          <w:ilvl w:val="0"/>
          <w:numId w:val="52"/>
        </w:numPr>
        <w:jc w:val="both"/>
      </w:pPr>
      <w:r>
        <w:t>1x radio for contacting rescue vessel and / or EMO in case of emergency</w:t>
      </w:r>
    </w:p>
    <w:p w14:paraId="16C1FCB4" w14:textId="39E99AB4" w:rsidR="00D80658" w:rsidRDefault="00D80658" w:rsidP="00D80658">
      <w:pPr>
        <w:pStyle w:val="ListParagraph"/>
        <w:numPr>
          <w:ilvl w:val="0"/>
          <w:numId w:val="52"/>
        </w:numPr>
        <w:jc w:val="both"/>
      </w:pPr>
      <w:r>
        <w:t>1 x fully equipped rescue vessel Manned at all times by a minimum of 2 trained crew.</w:t>
      </w:r>
    </w:p>
    <w:p w14:paraId="4298E4BB" w14:textId="33A2A0A5" w:rsidR="00D80658" w:rsidRDefault="00D80658" w:rsidP="00D80658">
      <w:pPr>
        <w:pStyle w:val="ListParagraph"/>
        <w:numPr>
          <w:ilvl w:val="0"/>
          <w:numId w:val="52"/>
        </w:numPr>
        <w:jc w:val="both"/>
      </w:pPr>
      <w:r>
        <w:t>Fall Arrest Harnesses (if required) may incorporate a PFD.</w:t>
      </w:r>
    </w:p>
    <w:p w14:paraId="4F9A129F" w14:textId="621A90C7" w:rsidR="00D80658" w:rsidRDefault="00D80658" w:rsidP="00D80658">
      <w:pPr>
        <w:ind w:left="1427"/>
        <w:jc w:val="both"/>
      </w:pPr>
      <w:r>
        <w:t xml:space="preserve">All </w:t>
      </w:r>
      <w:proofErr w:type="gramStart"/>
      <w:r>
        <w:t>PFD’s</w:t>
      </w:r>
      <w:proofErr w:type="gramEnd"/>
      <w:r>
        <w:t xml:space="preserve"> are required to be inspected and tested annually by an authorised organisation with certificates of inspection received and filed with tags in place.</w:t>
      </w:r>
    </w:p>
    <w:p w14:paraId="47EA8555" w14:textId="2D2C3FFA" w:rsidR="00D80658" w:rsidRDefault="00D80658" w:rsidP="00D80658">
      <w:pPr>
        <w:ind w:left="1427"/>
        <w:jc w:val="both"/>
      </w:pPr>
      <w:r>
        <w:lastRenderedPageBreak/>
        <w:t xml:space="preserve">A Drowning </w:t>
      </w:r>
      <w:r w:rsidR="003C1287">
        <w:t>Critical Control</w:t>
      </w:r>
      <w:r>
        <w:t xml:space="preserve"> Checklist shall be conducted prior to any works commencing.</w:t>
      </w:r>
    </w:p>
    <w:p w14:paraId="584BFC38" w14:textId="723A5CC8" w:rsidR="00D80658" w:rsidRPr="00802BA8" w:rsidRDefault="00D80658" w:rsidP="00D80658">
      <w:pPr>
        <w:ind w:left="1427"/>
        <w:jc w:val="both"/>
      </w:pPr>
      <w:r w:rsidRPr="00D80658">
        <w:rPr>
          <w:color w:val="984806" w:themeColor="accent6" w:themeShade="80"/>
        </w:rPr>
        <w:t>Refer:</w:t>
      </w:r>
      <w:r w:rsidRPr="00D80658">
        <w:rPr>
          <w:color w:val="984806" w:themeColor="accent6" w:themeShade="80"/>
        </w:rPr>
        <w:tab/>
        <w:t>RTIO-HSE-0147039 Ports – Working Over / Near Water Procedure</w:t>
      </w:r>
      <w:r>
        <w:tab/>
      </w:r>
    </w:p>
    <w:p w14:paraId="3E2A0A18" w14:textId="7BB69DFF" w:rsidR="009D2215" w:rsidRPr="005F4B66" w:rsidRDefault="009D2215" w:rsidP="00724E1B">
      <w:pPr>
        <w:pStyle w:val="Heading2"/>
      </w:pPr>
      <w:bookmarkStart w:id="2463" w:name="_Toc227062807"/>
      <w:r w:rsidRPr="005F4B66">
        <w:t>Excavations and Penetrations</w:t>
      </w:r>
      <w:bookmarkEnd w:id="2463"/>
    </w:p>
    <w:p w14:paraId="3E2A0A19" w14:textId="7DA41C13" w:rsidR="009D2215" w:rsidRPr="005F4B66" w:rsidRDefault="009D2215" w:rsidP="00C221B3">
      <w:pPr>
        <w:pStyle w:val="Heading4Text"/>
        <w:ind w:left="1440"/>
        <w:jc w:val="both"/>
      </w:pPr>
      <w:r w:rsidRPr="005F4B66">
        <w:t>All excavations on site will be carried out in accordance with Client Excavation, Penetration and Earth Work requirements.  All excavations and penetrations will comply with the referenced procedure</w:t>
      </w:r>
      <w:r w:rsidR="004D5CEE" w:rsidRPr="005F4B66">
        <w:t>s and</w:t>
      </w:r>
      <w:r w:rsidR="004267B4" w:rsidRPr="005F4B66">
        <w:t xml:space="preserve"> </w:t>
      </w:r>
      <w:r w:rsidRPr="005F4B66">
        <w:t xml:space="preserve">require the </w:t>
      </w:r>
      <w:r w:rsidR="004267B4" w:rsidRPr="005F4B66">
        <w:t xml:space="preserve">issue </w:t>
      </w:r>
      <w:r w:rsidRPr="005F4B66">
        <w:t>of a permit to excavate/</w:t>
      </w:r>
      <w:r w:rsidR="00AE5DF2" w:rsidRPr="005F4B66">
        <w:t>penetrate,</w:t>
      </w:r>
      <w:r w:rsidRPr="005F4B66">
        <w:t xml:space="preserve"> and the use of </w:t>
      </w:r>
      <w:r w:rsidR="004C1BE4" w:rsidRPr="005F4B66">
        <w:t>hard</w:t>
      </w:r>
      <w:r w:rsidRPr="005F4B66">
        <w:t xml:space="preserve"> barricading as required.</w:t>
      </w:r>
    </w:p>
    <w:p w14:paraId="3E2A0A1A" w14:textId="19674AD7" w:rsidR="009D2215" w:rsidRPr="005F4B66" w:rsidRDefault="009D2215" w:rsidP="00C221B3">
      <w:pPr>
        <w:pStyle w:val="Heading4Text"/>
        <w:ind w:left="1440"/>
        <w:jc w:val="both"/>
      </w:pPr>
      <w:r w:rsidRPr="005F4B66">
        <w:t>All excavation or penetrations within 1.5m of high voltage, high pressure, hydrocarbon, optic fibre or communications services shall be hand excavated</w:t>
      </w:r>
      <w:r w:rsidR="004C1BE4" w:rsidRPr="005F4B66">
        <w:t xml:space="preserve"> or </w:t>
      </w:r>
      <w:proofErr w:type="gramStart"/>
      <w:r w:rsidR="004C1BE4" w:rsidRPr="005F4B66">
        <w:t>pot holed</w:t>
      </w:r>
      <w:proofErr w:type="gramEnd"/>
      <w:r w:rsidR="004C1BE4" w:rsidRPr="005F4B66">
        <w:t>.</w:t>
      </w:r>
      <w:r w:rsidRPr="005F4B66">
        <w:t xml:space="preserve"> SCEE </w:t>
      </w:r>
      <w:r w:rsidR="004267B4" w:rsidRPr="005F4B66">
        <w:t xml:space="preserve">Project </w:t>
      </w:r>
      <w:r w:rsidRPr="005F4B66">
        <w:t xml:space="preserve">Management will ensure that where hand digging is to be </w:t>
      </w:r>
      <w:r w:rsidR="004267B4" w:rsidRPr="005F4B66">
        <w:t>conducted</w:t>
      </w:r>
      <w:r w:rsidRPr="005F4B66">
        <w:t xml:space="preserve"> it will be with the use of shovels preferably. Picks and bars should not be used.  Where approved, an electrically powered Kango type hammer with a Spade bit can be used. </w:t>
      </w:r>
    </w:p>
    <w:p w14:paraId="3E2A0A1B" w14:textId="64644D4F" w:rsidR="009D2215" w:rsidRPr="005F4B66" w:rsidRDefault="004267B4" w:rsidP="00C221B3">
      <w:pPr>
        <w:pStyle w:val="Heading4Text"/>
        <w:ind w:left="1440"/>
        <w:jc w:val="both"/>
      </w:pPr>
      <w:r w:rsidRPr="005F4B66">
        <w:t>W</w:t>
      </w:r>
      <w:r w:rsidR="009D2215" w:rsidRPr="005F4B66">
        <w:t xml:space="preserve">here </w:t>
      </w:r>
      <w:proofErr w:type="gramStart"/>
      <w:r w:rsidR="009D2215" w:rsidRPr="005F4B66">
        <w:t>an</w:t>
      </w:r>
      <w:proofErr w:type="gramEnd"/>
      <w:r w:rsidR="009D2215" w:rsidRPr="005F4B66">
        <w:t xml:space="preserve"> </w:t>
      </w:r>
      <w:r w:rsidR="00144202">
        <w:t>worker</w:t>
      </w:r>
      <w:r w:rsidR="009D2215" w:rsidRPr="005F4B66">
        <w:t xml:space="preserve"> is required to work in an excavation that is at least 1.5 metres in depth, the excavation or earthwork shall be shored</w:t>
      </w:r>
      <w:r w:rsidR="006A545B" w:rsidRPr="005F4B66">
        <w:t>, benched or battered</w:t>
      </w:r>
      <w:r w:rsidR="009D2215" w:rsidRPr="005F4B66">
        <w:t xml:space="preserve"> in a manner which will prevent it from collapsing or moving.</w:t>
      </w:r>
    </w:p>
    <w:p w14:paraId="3E2A0A1C" w14:textId="77777777" w:rsidR="009D2215" w:rsidRPr="005F4B66" w:rsidRDefault="009D2215" w:rsidP="00C221B3">
      <w:pPr>
        <w:pStyle w:val="Heading4Text"/>
        <w:ind w:left="1440"/>
        <w:jc w:val="both"/>
      </w:pPr>
      <w:r w:rsidRPr="005F4B66">
        <w:t xml:space="preserve">SCEE </w:t>
      </w:r>
      <w:r w:rsidR="004267B4" w:rsidRPr="005F4B66">
        <w:t xml:space="preserve">Project </w:t>
      </w:r>
      <w:r w:rsidRPr="005F4B66">
        <w:t xml:space="preserve">Management and </w:t>
      </w:r>
      <w:r w:rsidR="004267B4" w:rsidRPr="005F4B66">
        <w:t>S</w:t>
      </w:r>
      <w:r w:rsidRPr="005F4B66">
        <w:t>upervisors will be familiar with and incorporate the Client excavation procedures and permits into their work procedures</w:t>
      </w:r>
      <w:r w:rsidR="004267B4" w:rsidRPr="005F4B66">
        <w:t xml:space="preserve">. </w:t>
      </w:r>
      <w:r w:rsidRPr="005F4B66">
        <w:t xml:space="preserve"> </w:t>
      </w:r>
    </w:p>
    <w:p w14:paraId="3E2A0A1D" w14:textId="77777777" w:rsidR="009D2215" w:rsidRPr="005F4B66" w:rsidRDefault="009D2215" w:rsidP="00C221B3">
      <w:pPr>
        <w:pStyle w:val="Heading4Reference"/>
        <w:ind w:left="1440"/>
        <w:jc w:val="both"/>
      </w:pPr>
      <w:r w:rsidRPr="005F4B66">
        <w:t>Refer:</w:t>
      </w:r>
      <w:r w:rsidRPr="005F4B66">
        <w:tab/>
      </w:r>
      <w:r w:rsidR="00CC0D9E" w:rsidRPr="005F4B66">
        <w:t>SCEE-BS-HS-PRO-0021</w:t>
      </w:r>
      <w:r w:rsidRPr="005F4B66">
        <w:t xml:space="preserve"> Trenching and Excavating (High Risk)</w:t>
      </w:r>
    </w:p>
    <w:p w14:paraId="3E2A0A1E" w14:textId="77777777" w:rsidR="004267B4" w:rsidRDefault="004267B4" w:rsidP="00C221B3">
      <w:pPr>
        <w:pStyle w:val="Heading4Reference"/>
        <w:ind w:left="1865"/>
        <w:jc w:val="both"/>
      </w:pPr>
      <w:r w:rsidRPr="005F4B66">
        <w:tab/>
      </w:r>
      <w:r w:rsidR="00CC0D9E" w:rsidRPr="005F4B66">
        <w:t>SCEE-BS-HS-SWM-0018</w:t>
      </w:r>
      <w:r w:rsidRPr="005F4B66">
        <w:t xml:space="preserve"> Trenching &amp; Excavation</w:t>
      </w:r>
    </w:p>
    <w:p w14:paraId="3E2A0A1F" w14:textId="77777777" w:rsidR="009D2215" w:rsidRPr="005F4B66" w:rsidRDefault="009D2215" w:rsidP="00724E1B">
      <w:pPr>
        <w:pStyle w:val="Heading2"/>
      </w:pPr>
      <w:bookmarkStart w:id="2464" w:name="_Toc227062808"/>
      <w:r w:rsidRPr="005F4B66">
        <w:t>Isolation of Plant and Equipment</w:t>
      </w:r>
      <w:bookmarkEnd w:id="2464"/>
    </w:p>
    <w:p w14:paraId="3E2A0A20" w14:textId="51C72D95" w:rsidR="009D2215" w:rsidRPr="005F4B66" w:rsidRDefault="009D2215" w:rsidP="00C221B3">
      <w:pPr>
        <w:pStyle w:val="Heading4Text"/>
        <w:ind w:left="1427"/>
        <w:jc w:val="both"/>
      </w:pPr>
      <w:r w:rsidRPr="005F4B66">
        <w:t xml:space="preserve">Project Management shall ensure that prior to </w:t>
      </w:r>
      <w:r w:rsidR="00144202">
        <w:t>worker</w:t>
      </w:r>
      <w:r w:rsidRPr="005F4B66">
        <w:t xml:space="preserve">s being permitted to work on </w:t>
      </w:r>
      <w:r w:rsidR="0037051D" w:rsidRPr="005F4B66">
        <w:t xml:space="preserve">equipment or </w:t>
      </w:r>
      <w:r w:rsidRPr="005F4B66">
        <w:t xml:space="preserve">electrical systems that have a potential to become live, the Client’s isolation lock and tag-out procedures have been communicated to all SCEE </w:t>
      </w:r>
      <w:r w:rsidR="00144202">
        <w:t>worker</w:t>
      </w:r>
      <w:r w:rsidRPr="005F4B66">
        <w:t xml:space="preserve">s via a formal training session.  All training shall be documented </w:t>
      </w:r>
      <w:r w:rsidR="004267B4" w:rsidRPr="005F4B66">
        <w:t xml:space="preserve">and recorded in the project training matrix. </w:t>
      </w:r>
    </w:p>
    <w:p w14:paraId="3E2A0A21" w14:textId="77777777" w:rsidR="009D2215" w:rsidRPr="005F4B66" w:rsidRDefault="009D2215" w:rsidP="00C221B3">
      <w:pPr>
        <w:pStyle w:val="Heading4Text"/>
        <w:ind w:left="1427"/>
        <w:jc w:val="both"/>
      </w:pPr>
      <w:r w:rsidRPr="005F4B66">
        <w:t>A lock register will be maintained for all isolation locks issued to SCEE site personnel.</w:t>
      </w:r>
    </w:p>
    <w:p w14:paraId="1AA3EAD2" w14:textId="5B809958" w:rsidR="001E7B0B" w:rsidRPr="005F4B66" w:rsidRDefault="001E7B0B" w:rsidP="00C221B3">
      <w:pPr>
        <w:pStyle w:val="Heading4Text"/>
        <w:ind w:left="1427"/>
        <w:jc w:val="both"/>
      </w:pPr>
      <w:r w:rsidRPr="005F4B66">
        <w:t xml:space="preserve">No personnel shall work on or near isolated plant and equipment unless they have applied a personal isolation lock and tag. A lock and tag will be applied to a scissor clip at an isolation point or to a permit lock box. Personnel shall sign onto the isolation permit if they are working under an isolation permit.  </w:t>
      </w:r>
    </w:p>
    <w:p w14:paraId="1F43E349" w14:textId="33853D88" w:rsidR="001E7B0B" w:rsidRPr="005F4B66" w:rsidRDefault="001E7B0B" w:rsidP="00C221B3">
      <w:pPr>
        <w:pStyle w:val="Heading4Text"/>
        <w:ind w:left="1427"/>
        <w:jc w:val="both"/>
      </w:pPr>
      <w:r w:rsidRPr="005F4B66">
        <w:t>Light Vehicle Isolation requirements when performing a pre-start shall be for the individual completing the pre-start to have possession of the ignition key in their pocket.</w:t>
      </w:r>
    </w:p>
    <w:p w14:paraId="3E2A0A22" w14:textId="77777777" w:rsidR="009D2215" w:rsidRPr="005F4B66" w:rsidRDefault="009D2215" w:rsidP="00C221B3">
      <w:pPr>
        <w:pStyle w:val="Heading4Text"/>
        <w:ind w:left="1427"/>
        <w:jc w:val="both"/>
      </w:pPr>
      <w:r w:rsidRPr="005F4B66">
        <w:t xml:space="preserve">SCEE Project Management shall ensure the Client’s isolation </w:t>
      </w:r>
      <w:r w:rsidR="004D5CEE" w:rsidRPr="005F4B66">
        <w:t xml:space="preserve">and </w:t>
      </w:r>
      <w:r w:rsidRPr="005F4B66">
        <w:t>lock and tag-out procedure</w:t>
      </w:r>
      <w:r w:rsidR="004D5CEE" w:rsidRPr="005F4B66">
        <w:t>s are</w:t>
      </w:r>
      <w:r w:rsidRPr="005F4B66">
        <w:t xml:space="preserve"> strictly complied with.</w:t>
      </w:r>
    </w:p>
    <w:p w14:paraId="647EA3E1" w14:textId="5154231B" w:rsidR="00B03CB1" w:rsidRDefault="00B03CB1" w:rsidP="00C221B3">
      <w:pPr>
        <w:pStyle w:val="Heading4Text"/>
        <w:ind w:left="1427"/>
        <w:jc w:val="both"/>
        <w:rPr>
          <w:color w:val="984806" w:themeColor="accent6" w:themeShade="80"/>
        </w:rPr>
      </w:pPr>
      <w:r w:rsidRPr="005F4B66">
        <w:rPr>
          <w:color w:val="984806" w:themeColor="accent6" w:themeShade="80"/>
        </w:rPr>
        <w:t>Refer:</w:t>
      </w:r>
      <w:r w:rsidRPr="005F4B66">
        <w:rPr>
          <w:color w:val="984806" w:themeColor="accent6" w:themeShade="80"/>
        </w:rPr>
        <w:tab/>
        <w:t>RTIO-HSE-0049637 Isolation Work Practice</w:t>
      </w:r>
    </w:p>
    <w:p w14:paraId="3E2A0A23" w14:textId="77777777" w:rsidR="009D2215" w:rsidRPr="005F4B66" w:rsidRDefault="009D2215" w:rsidP="00724E1B">
      <w:pPr>
        <w:pStyle w:val="Heading2"/>
      </w:pPr>
      <w:bookmarkStart w:id="2465" w:name="_Toc227062809"/>
      <w:r w:rsidRPr="005F4B66">
        <w:lastRenderedPageBreak/>
        <w:t>Hot Work</w:t>
      </w:r>
      <w:bookmarkEnd w:id="2465"/>
    </w:p>
    <w:p w14:paraId="3E2A0A24" w14:textId="74EE5081" w:rsidR="009D2215" w:rsidRPr="005F4B66" w:rsidRDefault="004D5CEE" w:rsidP="00C221B3">
      <w:pPr>
        <w:pStyle w:val="Heading4Text"/>
        <w:ind w:left="1418" w:firstLine="9"/>
      </w:pPr>
      <w:r w:rsidRPr="005F4B66">
        <w:t>Hot Works w</w:t>
      </w:r>
      <w:r w:rsidR="009D2215" w:rsidRPr="005F4B66">
        <w:t>ill include but is not limited to:</w:t>
      </w:r>
    </w:p>
    <w:p w14:paraId="3E2A0A25" w14:textId="77777777" w:rsidR="009D2215" w:rsidRPr="005F4B66" w:rsidRDefault="00D97311" w:rsidP="00C221B3">
      <w:pPr>
        <w:pStyle w:val="Heading4Bulletts"/>
        <w:tabs>
          <w:tab w:val="clear" w:pos="1211"/>
        </w:tabs>
        <w:ind w:left="1800"/>
      </w:pPr>
      <w:r w:rsidRPr="005F4B66">
        <w:t>Grinding</w:t>
      </w:r>
    </w:p>
    <w:p w14:paraId="3E2A0A26" w14:textId="77777777" w:rsidR="009D2215" w:rsidRPr="005F4B66" w:rsidRDefault="00D97311" w:rsidP="00C221B3">
      <w:pPr>
        <w:pStyle w:val="Heading4Bulletts"/>
        <w:tabs>
          <w:tab w:val="clear" w:pos="1211"/>
        </w:tabs>
        <w:ind w:left="1800"/>
      </w:pPr>
      <w:r w:rsidRPr="005F4B66">
        <w:t>Hot cutting</w:t>
      </w:r>
    </w:p>
    <w:p w14:paraId="3E2A0A28" w14:textId="77777777" w:rsidR="009D2215" w:rsidRPr="005F4B66" w:rsidRDefault="00D97311" w:rsidP="00C221B3">
      <w:pPr>
        <w:pStyle w:val="Heading4Bulletts"/>
        <w:tabs>
          <w:tab w:val="clear" w:pos="1211"/>
        </w:tabs>
        <w:ind w:left="1800"/>
      </w:pPr>
      <w:r w:rsidRPr="005F4B66">
        <w:t>Electrical welding</w:t>
      </w:r>
    </w:p>
    <w:p w14:paraId="3E2A0A29" w14:textId="77777777" w:rsidR="0037051D" w:rsidRPr="005F4B66" w:rsidRDefault="0037051D" w:rsidP="00C221B3">
      <w:pPr>
        <w:pStyle w:val="Heading4Bulletts"/>
        <w:tabs>
          <w:tab w:val="clear" w:pos="1211"/>
        </w:tabs>
        <w:ind w:left="1800"/>
      </w:pPr>
      <w:r w:rsidRPr="005F4B66">
        <w:t>Cad Welding</w:t>
      </w:r>
    </w:p>
    <w:p w14:paraId="3E2A0A2A" w14:textId="77777777" w:rsidR="009D2215" w:rsidRPr="005F4B66" w:rsidRDefault="009D2215" w:rsidP="00C221B3">
      <w:pPr>
        <w:pStyle w:val="Heading4Bulletts"/>
        <w:tabs>
          <w:tab w:val="clear" w:pos="1211"/>
        </w:tabs>
        <w:ind w:left="1800"/>
      </w:pPr>
      <w:r w:rsidRPr="005F4B66">
        <w:t>Any other process that produces or has the potential to c</w:t>
      </w:r>
      <w:r w:rsidR="00D97311" w:rsidRPr="005F4B66">
        <w:t>ause a spark or ignition source</w:t>
      </w:r>
    </w:p>
    <w:p w14:paraId="3C499A8F" w14:textId="77777777" w:rsidR="004C1BE4" w:rsidRPr="005F4B66" w:rsidRDefault="004C1BE4" w:rsidP="00683949">
      <w:pPr>
        <w:pStyle w:val="Heading4Text"/>
        <w:spacing w:before="120"/>
        <w:ind w:left="1440"/>
        <w:jc w:val="both"/>
      </w:pPr>
      <w:r w:rsidRPr="005F4B66">
        <w:t>Where hot work is to be performed within a designated fire risk area or an area that is not normally a designated hot work area, a hot work permit shall be issued by authorised permit issuers.</w:t>
      </w:r>
    </w:p>
    <w:p w14:paraId="0CAAF1D8" w14:textId="77777777" w:rsidR="00B81082" w:rsidRPr="005F4B66" w:rsidRDefault="00B81082" w:rsidP="00C221B3">
      <w:pPr>
        <w:pStyle w:val="Heading4Text"/>
        <w:ind w:left="1440"/>
        <w:jc w:val="both"/>
      </w:pPr>
      <w:r w:rsidRPr="005F4B66">
        <w:t>SCEE shall have a trained fire watch at each hot works front for 30 minutes following the suspension or completion of hot works.</w:t>
      </w:r>
    </w:p>
    <w:p w14:paraId="1CE76B9D" w14:textId="6DA922DA" w:rsidR="004C1BE4" w:rsidRPr="005F4B66" w:rsidRDefault="004C1BE4" w:rsidP="00C221B3">
      <w:pPr>
        <w:pStyle w:val="Heading4Text"/>
        <w:ind w:left="1440"/>
        <w:jc w:val="both"/>
      </w:pPr>
      <w:r w:rsidRPr="005F4B66">
        <w:t>A fire extinguisher shall be available of hot work being undertaken. Where hot works are to be undertaken, the direct area should be clear of combustibles and welding screens used as required.  Gas testing shall be conducted prior to any hot work within an area with a suspected flammable atmosphere.</w:t>
      </w:r>
    </w:p>
    <w:p w14:paraId="7D8CE792" w14:textId="10801138" w:rsidR="00B81082" w:rsidRPr="005F4B66" w:rsidRDefault="00B81082" w:rsidP="00B81082">
      <w:pPr>
        <w:pStyle w:val="Heading4Text"/>
        <w:ind w:left="1440"/>
        <w:jc w:val="both"/>
      </w:pPr>
      <w:r w:rsidRPr="005F4B66">
        <w:t>SCEE shall follow the procedure for Non-Permissible Hot Works Areas. Work areas that are flammable cannot have hot works until the RTIO Area Superintendent has signed off.</w:t>
      </w:r>
    </w:p>
    <w:p w14:paraId="219CBDB5" w14:textId="10E7ADD4" w:rsidR="00B81082" w:rsidRPr="005F4B66" w:rsidRDefault="00B81082" w:rsidP="00B81082">
      <w:pPr>
        <w:pStyle w:val="Heading4Text"/>
        <w:ind w:left="1440"/>
        <w:jc w:val="both"/>
      </w:pPr>
      <w:r w:rsidRPr="005F4B66">
        <w:t xml:space="preserve">SCEE will comply with the guidelines of Department of Fire and Emergency Services (DFES) where “no hot works” will be allowed to be carried out as directed by this department on extreme or catastrophic days where total fire bans may be in place. </w:t>
      </w:r>
      <w:r w:rsidR="004B3EBB" w:rsidRPr="005F4B66">
        <w:t>SCEE</w:t>
      </w:r>
      <w:r w:rsidRPr="005F4B66">
        <w:t xml:space="preserve"> may request an exemption, on a </w:t>
      </w:r>
      <w:proofErr w:type="gramStart"/>
      <w:r w:rsidRPr="005F4B66">
        <w:t>case by case</w:t>
      </w:r>
      <w:proofErr w:type="gramEnd"/>
      <w:r w:rsidRPr="005F4B66">
        <w:t xml:space="preserve"> basis, to continue with hot works (subject to additional fire watch conditions).</w:t>
      </w:r>
    </w:p>
    <w:p w14:paraId="729AF5AE" w14:textId="1B8CD2E5" w:rsidR="00B81082" w:rsidRPr="005F4B66" w:rsidRDefault="004B3EBB" w:rsidP="00B81082">
      <w:pPr>
        <w:pStyle w:val="Heading4Text"/>
        <w:ind w:left="1440"/>
        <w:jc w:val="both"/>
      </w:pPr>
      <w:r w:rsidRPr="005F4B66">
        <w:t xml:space="preserve">SCEE shall implement and </w:t>
      </w:r>
      <w:r w:rsidR="00B81082" w:rsidRPr="005F4B66">
        <w:t>follow the Sus</w:t>
      </w:r>
      <w:r w:rsidRPr="005F4B66">
        <w:t xml:space="preserve">taining </w:t>
      </w:r>
      <w:r w:rsidR="00B81082" w:rsidRPr="005F4B66">
        <w:t>Cap</w:t>
      </w:r>
      <w:r w:rsidRPr="005F4B66">
        <w:t>ital</w:t>
      </w:r>
      <w:r w:rsidR="00B81082" w:rsidRPr="005F4B66">
        <w:t xml:space="preserve"> Grinder Checklist.</w:t>
      </w:r>
    </w:p>
    <w:p w14:paraId="3E2A0A2D" w14:textId="77777777" w:rsidR="009D2215" w:rsidRPr="005F4B66" w:rsidRDefault="009D2215" w:rsidP="00C221B3">
      <w:pPr>
        <w:pStyle w:val="Heading4Reference"/>
        <w:ind w:left="1418" w:firstLine="22"/>
      </w:pPr>
      <w:r w:rsidRPr="005F4B66">
        <w:t>Refer:</w:t>
      </w:r>
      <w:r w:rsidRPr="005F4B66">
        <w:tab/>
      </w:r>
      <w:r w:rsidR="00CC0D9E" w:rsidRPr="005F4B66">
        <w:t>SCEE-BS-HS-PRO-0015</w:t>
      </w:r>
      <w:r w:rsidRPr="005F4B66">
        <w:t xml:space="preserve"> Hot Work (High Risk)</w:t>
      </w:r>
    </w:p>
    <w:p w14:paraId="3E2A0A2E" w14:textId="6918AA5E" w:rsidR="009D2215" w:rsidRPr="005F4B66" w:rsidRDefault="00055969" w:rsidP="005B60FE">
      <w:pPr>
        <w:pStyle w:val="Heading4Reference"/>
        <w:ind w:left="1418" w:firstLine="317"/>
      </w:pPr>
      <w:r w:rsidRPr="005F4B66">
        <w:t xml:space="preserve">        </w:t>
      </w:r>
      <w:r w:rsidR="00736CCB" w:rsidRPr="005F4B66">
        <w:tab/>
      </w:r>
      <w:r w:rsidR="00CC0D9E" w:rsidRPr="005F4B66">
        <w:t>SCEE-BS-HS-SWM-023</w:t>
      </w:r>
      <w:r w:rsidR="004267B4" w:rsidRPr="005F4B66">
        <w:t xml:space="preserve"> Welding</w:t>
      </w:r>
    </w:p>
    <w:p w14:paraId="3E2A0A2F" w14:textId="6635979F" w:rsidR="005C2846" w:rsidRPr="005F4B66" w:rsidRDefault="0087166E" w:rsidP="0087166E">
      <w:pPr>
        <w:pStyle w:val="Heading4Reference"/>
        <w:ind w:firstLine="317"/>
      </w:pPr>
      <w:r w:rsidRPr="005F4B66">
        <w:t>RTIO-HSE-0049671 Iron Ore (WA) Welding Work Practice</w:t>
      </w:r>
    </w:p>
    <w:p w14:paraId="3E2A0A35" w14:textId="77777777" w:rsidR="009D2215" w:rsidRPr="005F4B66" w:rsidRDefault="009D2215" w:rsidP="00CC7F8B">
      <w:pPr>
        <w:pStyle w:val="Heading2"/>
      </w:pPr>
      <w:bookmarkStart w:id="2466" w:name="_Toc227062810"/>
      <w:r w:rsidRPr="005F4B66">
        <w:t>Drilling into Cable Ladder and Panels</w:t>
      </w:r>
      <w:bookmarkEnd w:id="2466"/>
    </w:p>
    <w:p w14:paraId="3E2A0A36" w14:textId="77777777" w:rsidR="005B60FE" w:rsidRPr="005F4B66" w:rsidRDefault="009D2215" w:rsidP="00CC7F8B">
      <w:pPr>
        <w:pStyle w:val="Heading4Text"/>
        <w:ind w:left="1440"/>
        <w:jc w:val="both"/>
      </w:pPr>
      <w:r w:rsidRPr="005F4B66">
        <w:t>Any task that requires drilling into a cable ladder or a panel with cables installed</w:t>
      </w:r>
      <w:r w:rsidR="005B60FE" w:rsidRPr="005F4B66">
        <w:t xml:space="preserve"> will only be conducted under a permit. </w:t>
      </w:r>
    </w:p>
    <w:p w14:paraId="3E2A0A37" w14:textId="59DDA701" w:rsidR="009D2215" w:rsidRPr="005F4B66" w:rsidRDefault="005B60FE" w:rsidP="00CC7F8B">
      <w:pPr>
        <w:pStyle w:val="Heading4Text"/>
        <w:ind w:left="1440"/>
        <w:jc w:val="both"/>
      </w:pPr>
      <w:r w:rsidRPr="005F4B66">
        <w:t xml:space="preserve">This requirement applies </w:t>
      </w:r>
      <w:r w:rsidR="009D2215" w:rsidRPr="005F4B66">
        <w:t xml:space="preserve">no matter whether </w:t>
      </w:r>
      <w:r w:rsidRPr="005F4B66">
        <w:t xml:space="preserve">cables </w:t>
      </w:r>
      <w:r w:rsidR="009D2215" w:rsidRPr="005F4B66">
        <w:t>are live or de-</w:t>
      </w:r>
      <w:r w:rsidR="00AE5DF2" w:rsidRPr="005F4B66">
        <w:t>energised if</w:t>
      </w:r>
      <w:r w:rsidR="009D2215" w:rsidRPr="005F4B66">
        <w:t xml:space="preserve"> the ladder is full or </w:t>
      </w:r>
      <w:r w:rsidRPr="005F4B66">
        <w:t xml:space="preserve">has </w:t>
      </w:r>
      <w:r w:rsidR="003F25EA" w:rsidRPr="005F4B66">
        <w:t xml:space="preserve">only </w:t>
      </w:r>
      <w:r w:rsidR="009D2215" w:rsidRPr="005F4B66">
        <w:t>one cable installed</w:t>
      </w:r>
      <w:r w:rsidRPr="005F4B66">
        <w:t xml:space="preserve">. </w:t>
      </w:r>
    </w:p>
    <w:p w14:paraId="3E2A0A38" w14:textId="77777777" w:rsidR="009D2215" w:rsidRPr="005F4B66" w:rsidRDefault="009D2215" w:rsidP="00CC7F8B">
      <w:pPr>
        <w:pStyle w:val="Heading4Text"/>
        <w:ind w:left="1440"/>
        <w:jc w:val="both"/>
      </w:pPr>
      <w:r w:rsidRPr="005F4B66">
        <w:t xml:space="preserve">The permit will be signed by the nominated </w:t>
      </w:r>
      <w:r w:rsidR="003F25EA" w:rsidRPr="005F4B66">
        <w:t xml:space="preserve">Project </w:t>
      </w:r>
      <w:r w:rsidRPr="005F4B66">
        <w:t xml:space="preserve">Supervisor and </w:t>
      </w:r>
      <w:r w:rsidR="003F25EA" w:rsidRPr="005F4B66">
        <w:t xml:space="preserve">HSE </w:t>
      </w:r>
      <w:r w:rsidRPr="005F4B66">
        <w:t xml:space="preserve">Advisor. </w:t>
      </w:r>
    </w:p>
    <w:p w14:paraId="508F5E31" w14:textId="365F1D67" w:rsidR="00AA4A73" w:rsidRDefault="009D2215" w:rsidP="00CC7F8B">
      <w:pPr>
        <w:pStyle w:val="Heading4Reference"/>
        <w:ind w:left="1427"/>
        <w:jc w:val="both"/>
      </w:pPr>
      <w:r w:rsidRPr="005F4B66">
        <w:t>Refer:</w:t>
      </w:r>
      <w:r w:rsidRPr="005F4B66">
        <w:tab/>
      </w:r>
      <w:r w:rsidR="00CC0D9E" w:rsidRPr="005F4B66">
        <w:t>SCEE-BS-HS-TEM-0034</w:t>
      </w:r>
      <w:r w:rsidR="002E4512" w:rsidRPr="005F4B66">
        <w:t xml:space="preserve"> </w:t>
      </w:r>
      <w:r w:rsidRPr="005F4B66">
        <w:t xml:space="preserve">Drilling </w:t>
      </w:r>
      <w:r w:rsidR="002E4512" w:rsidRPr="005F4B66">
        <w:t>Near Cable</w:t>
      </w:r>
      <w:r w:rsidR="003F25EA" w:rsidRPr="005F4B66">
        <w:t xml:space="preserve"> Permit</w:t>
      </w:r>
      <w:r w:rsidR="003F25EA" w:rsidRPr="005F4B66">
        <w:tab/>
      </w:r>
    </w:p>
    <w:p w14:paraId="50B0A024" w14:textId="77777777" w:rsidR="00697BFB" w:rsidRDefault="00697BFB" w:rsidP="00CC7F8B">
      <w:pPr>
        <w:pStyle w:val="Heading4Reference"/>
        <w:ind w:left="1427"/>
        <w:jc w:val="both"/>
      </w:pPr>
    </w:p>
    <w:p w14:paraId="3E2A0A3D" w14:textId="77777777" w:rsidR="009D2215" w:rsidRPr="005F4B66" w:rsidRDefault="009D2215" w:rsidP="00CC7F8B">
      <w:pPr>
        <w:pStyle w:val="Heading2"/>
      </w:pPr>
      <w:bookmarkStart w:id="2467" w:name="_Toc227062811"/>
      <w:r w:rsidRPr="005F4B66">
        <w:lastRenderedPageBreak/>
        <w:t>Machinery and Vehicle Inspection</w:t>
      </w:r>
      <w:bookmarkEnd w:id="2467"/>
    </w:p>
    <w:p w14:paraId="3E2A0A3E" w14:textId="77777777" w:rsidR="003F25EA" w:rsidRPr="005F4B66" w:rsidRDefault="009D2215" w:rsidP="00CC7F8B">
      <w:pPr>
        <w:pStyle w:val="Heading4Text"/>
        <w:ind w:left="1418"/>
        <w:jc w:val="both"/>
      </w:pPr>
      <w:r w:rsidRPr="005F4B66">
        <w:t xml:space="preserve">All company machinery and vehicles shall </w:t>
      </w:r>
      <w:r w:rsidR="0037051D" w:rsidRPr="005F4B66">
        <w:t xml:space="preserve">as a minimum, </w:t>
      </w:r>
      <w:r w:rsidRPr="005F4B66">
        <w:t xml:space="preserve">be serviced in accordance with </w:t>
      </w:r>
      <w:r w:rsidR="0037051D" w:rsidRPr="005F4B66">
        <w:t xml:space="preserve">the </w:t>
      </w:r>
      <w:r w:rsidRPr="005F4B66">
        <w:t xml:space="preserve">manufacturers recommended intervals and in accordance with regulated requirements. </w:t>
      </w:r>
    </w:p>
    <w:p w14:paraId="3E2A0A3F" w14:textId="77777777" w:rsidR="009D2215" w:rsidRPr="005F4B66" w:rsidRDefault="009D2215" w:rsidP="00CC7F8B">
      <w:pPr>
        <w:pStyle w:val="Heading4Text"/>
        <w:ind w:left="1418"/>
        <w:jc w:val="both"/>
      </w:pPr>
      <w:r w:rsidRPr="005F4B66">
        <w:t>Additionally:</w:t>
      </w:r>
    </w:p>
    <w:p w14:paraId="3E2A0A40" w14:textId="77777777" w:rsidR="009D2215" w:rsidRPr="005F4B66" w:rsidRDefault="009D2215" w:rsidP="00CC7F8B">
      <w:pPr>
        <w:pStyle w:val="Heading4Bulletts"/>
        <w:tabs>
          <w:tab w:val="clear" w:pos="1211"/>
        </w:tabs>
        <w:ind w:left="1800"/>
        <w:jc w:val="both"/>
      </w:pPr>
      <w:r w:rsidRPr="005F4B66">
        <w:t>Project supervision shall ensure that suitably qualified personne</w:t>
      </w:r>
      <w:r w:rsidR="00D97311" w:rsidRPr="005F4B66">
        <w:t>l carry out regular maintenance</w:t>
      </w:r>
    </w:p>
    <w:p w14:paraId="3E2A0A41" w14:textId="77777777" w:rsidR="009D2215" w:rsidRPr="005F4B66" w:rsidRDefault="009D2215" w:rsidP="00CC7F8B">
      <w:pPr>
        <w:pStyle w:val="Heading4Bulletts"/>
        <w:tabs>
          <w:tab w:val="clear" w:pos="1211"/>
        </w:tabs>
        <w:ind w:left="1800"/>
        <w:jc w:val="both"/>
      </w:pPr>
      <w:r w:rsidRPr="005F4B66">
        <w:t>Records shall be maintained</w:t>
      </w:r>
      <w:r w:rsidR="00D97311" w:rsidRPr="005F4B66">
        <w:t xml:space="preserve"> of all inspections carried out</w:t>
      </w:r>
    </w:p>
    <w:p w14:paraId="3E2A0A42" w14:textId="77777777" w:rsidR="009D2215" w:rsidRPr="005F4B66" w:rsidRDefault="009D2215" w:rsidP="00CC7F8B">
      <w:pPr>
        <w:pStyle w:val="Heading4Bulletts"/>
        <w:tabs>
          <w:tab w:val="clear" w:pos="1211"/>
        </w:tabs>
        <w:ind w:left="1800"/>
        <w:jc w:val="both"/>
      </w:pPr>
      <w:r w:rsidRPr="005F4B66">
        <w:t>MEWP’s and Cranes shall have documented</w:t>
      </w:r>
      <w:r w:rsidR="00D97311" w:rsidRPr="005F4B66">
        <w:t xml:space="preserve"> annual inspections carried out</w:t>
      </w:r>
    </w:p>
    <w:p w14:paraId="3E2A0A43" w14:textId="77777777" w:rsidR="009D2215" w:rsidRPr="005F4B66" w:rsidRDefault="009D2215" w:rsidP="00CC7F8B">
      <w:pPr>
        <w:pStyle w:val="Heading4Bulletts"/>
        <w:tabs>
          <w:tab w:val="clear" w:pos="1211"/>
        </w:tabs>
        <w:ind w:left="1800"/>
        <w:jc w:val="both"/>
      </w:pPr>
      <w:r w:rsidRPr="005F4B66">
        <w:t xml:space="preserve">Site administration shall provide a copy of all service records to </w:t>
      </w:r>
      <w:r w:rsidR="003F25EA" w:rsidRPr="005F4B66">
        <w:t xml:space="preserve">SCEE </w:t>
      </w:r>
      <w:r w:rsidRPr="005F4B66">
        <w:t>head office on a</w:t>
      </w:r>
      <w:r w:rsidR="00D97311" w:rsidRPr="005F4B66">
        <w:t xml:space="preserve"> weekly basis</w:t>
      </w:r>
    </w:p>
    <w:p w14:paraId="3E2A0A44" w14:textId="77777777" w:rsidR="009D2215" w:rsidRPr="005F4B66" w:rsidRDefault="009D2215" w:rsidP="00CC7F8B">
      <w:pPr>
        <w:pStyle w:val="Heading4Bulletts"/>
        <w:tabs>
          <w:tab w:val="clear" w:pos="1211"/>
        </w:tabs>
        <w:ind w:left="1800"/>
        <w:jc w:val="both"/>
      </w:pPr>
      <w:r w:rsidRPr="005F4B66">
        <w:t>Inspections shall be carried out on all vehicles prior to mobilisation to site ensuring that the vehicle is free from weeds and seeds and that it is</w:t>
      </w:r>
      <w:r w:rsidR="00D97311" w:rsidRPr="005F4B66">
        <w:t xml:space="preserve"> in sound serviceable condition</w:t>
      </w:r>
    </w:p>
    <w:p w14:paraId="3E2A0A45" w14:textId="77777777" w:rsidR="009D2215" w:rsidRPr="005F4B66" w:rsidRDefault="009D2215" w:rsidP="00CC7F8B">
      <w:pPr>
        <w:pStyle w:val="Heading4Bulletts"/>
        <w:tabs>
          <w:tab w:val="clear" w:pos="1211"/>
        </w:tabs>
        <w:ind w:left="1800"/>
        <w:jc w:val="both"/>
      </w:pPr>
      <w:r w:rsidRPr="005F4B66">
        <w:t>When performing maintenance, cleaning or repairs, the plant shall be stopped and isolated using the site lockout or isolation procedures. This may require the use of danger</w:t>
      </w:r>
      <w:r w:rsidR="00D97311" w:rsidRPr="005F4B66">
        <w:t xml:space="preserve"> tags or permit to work systems</w:t>
      </w:r>
      <w:r w:rsidR="003F25EA" w:rsidRPr="005F4B66">
        <w:t>.</w:t>
      </w:r>
    </w:p>
    <w:p w14:paraId="3E2A0A46" w14:textId="77777777" w:rsidR="00A240D6" w:rsidRPr="005F4B66" w:rsidRDefault="00A240D6" w:rsidP="00CC7F8B">
      <w:pPr>
        <w:pStyle w:val="Heading4Bulletts"/>
        <w:numPr>
          <w:ilvl w:val="0"/>
          <w:numId w:val="0"/>
        </w:numPr>
        <w:ind w:left="1418"/>
        <w:jc w:val="both"/>
      </w:pPr>
    </w:p>
    <w:p w14:paraId="3E2A0A47" w14:textId="77777777" w:rsidR="009D2215" w:rsidRPr="005F4B66" w:rsidRDefault="009D2215" w:rsidP="00CC7F8B">
      <w:pPr>
        <w:pStyle w:val="Heading4Text"/>
        <w:ind w:left="1440"/>
        <w:jc w:val="both"/>
      </w:pPr>
      <w:r w:rsidRPr="005F4B66">
        <w:t xml:space="preserve">SCEE </w:t>
      </w:r>
      <w:r w:rsidR="003F25EA" w:rsidRPr="005F4B66">
        <w:t>Project</w:t>
      </w:r>
      <w:r w:rsidRPr="005F4B66">
        <w:t xml:space="preserve"> Management will comply with the requirements of site procedure</w:t>
      </w:r>
      <w:r w:rsidR="003F25EA" w:rsidRPr="005F4B66">
        <w:t>s</w:t>
      </w:r>
      <w:r w:rsidRPr="005F4B66">
        <w:t xml:space="preserve"> for Vehicles and Mobile Plant mobilisation and maintenance.  </w:t>
      </w:r>
    </w:p>
    <w:p w14:paraId="3E2A0A48" w14:textId="77777777" w:rsidR="009D2215" w:rsidRPr="005F4B66" w:rsidRDefault="009D2215" w:rsidP="00CC7F8B">
      <w:pPr>
        <w:pStyle w:val="Heading4Text"/>
        <w:ind w:left="1440"/>
        <w:jc w:val="both"/>
      </w:pPr>
      <w:r w:rsidRPr="005F4B66">
        <w:t xml:space="preserve">Site supervisors shall ensure all operators’ logbooks are completed </w:t>
      </w:r>
      <w:proofErr w:type="gramStart"/>
      <w:r w:rsidRPr="005F4B66">
        <w:t>on a daily basis</w:t>
      </w:r>
      <w:proofErr w:type="gramEnd"/>
      <w:r w:rsidRPr="005F4B66">
        <w:t xml:space="preserve"> and that operator manuals are available and in good condition.  Logbooks shall be </w:t>
      </w:r>
      <w:proofErr w:type="gramStart"/>
      <w:r w:rsidRPr="005F4B66">
        <w:t>retained in the vehicle at all times</w:t>
      </w:r>
      <w:proofErr w:type="gramEnd"/>
      <w:r w:rsidRPr="005F4B66">
        <w:t>.</w:t>
      </w:r>
    </w:p>
    <w:p w14:paraId="3E2A0A49" w14:textId="778AC0B3" w:rsidR="009D2215" w:rsidRPr="005F4B66" w:rsidRDefault="009D2215" w:rsidP="00CC7F8B">
      <w:pPr>
        <w:pStyle w:val="Heading4Text"/>
        <w:ind w:left="1440"/>
        <w:jc w:val="both"/>
      </w:pPr>
      <w:r w:rsidRPr="005F4B66">
        <w:t>All defects of any machinery shall be</w:t>
      </w:r>
      <w:r w:rsidR="003F25EA" w:rsidRPr="005F4B66">
        <w:t xml:space="preserve"> </w:t>
      </w:r>
      <w:r w:rsidRPr="005F4B66">
        <w:t xml:space="preserve">logged in the Plant and </w:t>
      </w:r>
      <w:r w:rsidR="001E7B0B" w:rsidRPr="005F4B66">
        <w:t>Equipment Maintenance Register.</w:t>
      </w:r>
    </w:p>
    <w:p w14:paraId="3E2A0A4A" w14:textId="35A5F94C" w:rsidR="009D2215" w:rsidRPr="005F4B66" w:rsidRDefault="009D2215" w:rsidP="00CC7F8B">
      <w:pPr>
        <w:pStyle w:val="Heading4Text"/>
        <w:ind w:left="1440" w:firstLine="22"/>
        <w:jc w:val="both"/>
      </w:pPr>
      <w:r w:rsidRPr="005F4B66">
        <w:t xml:space="preserve">A detailed planned maintenance program for all equipment shall be </w:t>
      </w:r>
      <w:r w:rsidR="001E7B0B" w:rsidRPr="005F4B66">
        <w:t>maintained in Stems.</w:t>
      </w:r>
    </w:p>
    <w:p w14:paraId="5F2CC031" w14:textId="77777777" w:rsidR="0087166E" w:rsidRPr="005F4B66" w:rsidRDefault="0087166E" w:rsidP="00CC7F8B">
      <w:pPr>
        <w:autoSpaceDE w:val="0"/>
        <w:autoSpaceDN w:val="0"/>
        <w:adjustRightInd w:val="0"/>
        <w:spacing w:after="0" w:line="240" w:lineRule="auto"/>
        <w:ind w:left="720" w:firstLine="720"/>
        <w:jc w:val="both"/>
        <w:rPr>
          <w:rFonts w:ascii="Calibri" w:hAnsi="Calibri" w:cs="Calibri"/>
          <w:color w:val="984806"/>
        </w:rPr>
      </w:pPr>
      <w:r w:rsidRPr="005F4B66">
        <w:rPr>
          <w:rFonts w:ascii="Calibri" w:hAnsi="Calibri" w:cs="Calibri"/>
          <w:color w:val="984806"/>
        </w:rPr>
        <w:t xml:space="preserve">Refer:  </w:t>
      </w:r>
      <w:r w:rsidRPr="005F4B66">
        <w:rPr>
          <w:rFonts w:ascii="Calibri" w:hAnsi="Calibri" w:cs="Calibri"/>
          <w:color w:val="984806"/>
        </w:rPr>
        <w:tab/>
        <w:t>RTIO HSEQMS Machine Guarding Work Practice</w:t>
      </w:r>
    </w:p>
    <w:p w14:paraId="52D5EE44" w14:textId="77777777" w:rsidR="0087166E" w:rsidRPr="005F4B66" w:rsidRDefault="0087166E" w:rsidP="00CC7F8B">
      <w:pPr>
        <w:autoSpaceDE w:val="0"/>
        <w:autoSpaceDN w:val="0"/>
        <w:adjustRightInd w:val="0"/>
        <w:spacing w:after="0" w:line="240" w:lineRule="auto"/>
        <w:ind w:left="2160"/>
        <w:jc w:val="both"/>
        <w:rPr>
          <w:rFonts w:ascii="Calibri" w:hAnsi="Calibri" w:cs="Calibri"/>
          <w:color w:val="984806"/>
        </w:rPr>
      </w:pPr>
      <w:r w:rsidRPr="005F4B66">
        <w:rPr>
          <w:rFonts w:ascii="Calibri" w:hAnsi="Calibri" w:cs="Calibri"/>
          <w:color w:val="984806"/>
        </w:rPr>
        <w:t>RTIO HSEQMS Standard C1 Isolation</w:t>
      </w:r>
    </w:p>
    <w:p w14:paraId="74229811" w14:textId="77777777" w:rsidR="0087166E" w:rsidRPr="005F4B66" w:rsidRDefault="0087166E" w:rsidP="00CC7F8B">
      <w:pPr>
        <w:autoSpaceDE w:val="0"/>
        <w:autoSpaceDN w:val="0"/>
        <w:adjustRightInd w:val="0"/>
        <w:spacing w:after="0" w:line="240" w:lineRule="auto"/>
        <w:jc w:val="both"/>
        <w:rPr>
          <w:rFonts w:ascii="Calibri" w:hAnsi="Calibri" w:cs="Calibri"/>
          <w:color w:val="984806"/>
        </w:rPr>
      </w:pPr>
      <w:r w:rsidRPr="005F4B66">
        <w:rPr>
          <w:rFonts w:ascii="Calibri" w:hAnsi="Calibri" w:cs="Calibri"/>
          <w:color w:val="984806"/>
        </w:rPr>
        <w:t xml:space="preserve"> </w:t>
      </w:r>
      <w:r w:rsidRPr="005F4B66">
        <w:rPr>
          <w:rFonts w:ascii="Calibri" w:hAnsi="Calibri" w:cs="Calibri"/>
          <w:color w:val="984806"/>
        </w:rPr>
        <w:tab/>
      </w:r>
      <w:r w:rsidRPr="005F4B66">
        <w:rPr>
          <w:rFonts w:ascii="Calibri" w:hAnsi="Calibri" w:cs="Calibri"/>
          <w:color w:val="984806"/>
        </w:rPr>
        <w:tab/>
      </w:r>
      <w:r w:rsidRPr="005F4B66">
        <w:rPr>
          <w:rFonts w:ascii="Calibri" w:hAnsi="Calibri" w:cs="Calibri"/>
          <w:color w:val="984806"/>
        </w:rPr>
        <w:tab/>
        <w:t>RTIO-HSE-0049637 Isolation Work Practice</w:t>
      </w:r>
    </w:p>
    <w:p w14:paraId="1C7C2763" w14:textId="1171B610" w:rsidR="0087166E" w:rsidRDefault="0087166E" w:rsidP="00CC7F8B">
      <w:pPr>
        <w:pStyle w:val="Heading4Text"/>
        <w:ind w:left="1440" w:firstLine="22"/>
        <w:jc w:val="both"/>
        <w:rPr>
          <w:rFonts w:ascii="Calibri" w:hAnsi="Calibri" w:cs="Calibri"/>
          <w:color w:val="984806"/>
        </w:rPr>
      </w:pPr>
      <w:r w:rsidRPr="005F4B66">
        <w:rPr>
          <w:rFonts w:ascii="Calibri" w:hAnsi="Calibri" w:cs="Calibri"/>
          <w:color w:val="984806"/>
        </w:rPr>
        <w:t xml:space="preserve"> </w:t>
      </w:r>
      <w:r w:rsidRPr="005F4B66">
        <w:rPr>
          <w:rFonts w:ascii="Calibri" w:hAnsi="Calibri" w:cs="Calibri"/>
          <w:color w:val="984806"/>
        </w:rPr>
        <w:tab/>
        <w:t>RTIO-HSE-00049645 Vehicles and Driving Work Practice</w:t>
      </w:r>
    </w:p>
    <w:p w14:paraId="363C429B" w14:textId="548921C0" w:rsidR="0088189F" w:rsidRPr="005F4B66" w:rsidRDefault="0088189F" w:rsidP="00CC7F8B">
      <w:pPr>
        <w:pStyle w:val="Heading2"/>
      </w:pPr>
      <w:bookmarkStart w:id="2468" w:name="_Toc227062812"/>
      <w:r w:rsidRPr="005F4B66">
        <w:t>Driving</w:t>
      </w:r>
      <w:bookmarkEnd w:id="2468"/>
    </w:p>
    <w:p w14:paraId="469C0377" w14:textId="77777777" w:rsidR="00781BC2" w:rsidRDefault="00781BC2" w:rsidP="00781BC2">
      <w:pPr>
        <w:spacing w:line="240" w:lineRule="auto"/>
        <w:ind w:left="1418"/>
        <w:jc w:val="both"/>
      </w:pPr>
      <w:r>
        <w:t xml:space="preserve">All driving must comply with the SCEE’s Journey Management Procedure SCEE-BS-HS-PRO-0022. Driving </w:t>
      </w:r>
      <w:proofErr w:type="gramStart"/>
      <w:r>
        <w:t>in particular must</w:t>
      </w:r>
      <w:proofErr w:type="gramEnd"/>
      <w:r>
        <w:t xml:space="preserve"> be managed to delay the onset of related fatigue, specifically: </w:t>
      </w:r>
    </w:p>
    <w:p w14:paraId="6A3DD37B" w14:textId="77777777" w:rsidR="00781BC2" w:rsidRDefault="00781BC2" w:rsidP="004D6C42">
      <w:pPr>
        <w:pStyle w:val="ListParagraph"/>
        <w:numPr>
          <w:ilvl w:val="0"/>
          <w:numId w:val="44"/>
        </w:numPr>
        <w:spacing w:line="240" w:lineRule="auto"/>
        <w:ind w:left="1985" w:hanging="425"/>
        <w:jc w:val="both"/>
      </w:pPr>
      <w:r>
        <w:t xml:space="preserve">Plan all journeys; drive to road and weather conditions </w:t>
      </w:r>
      <w:proofErr w:type="gramStart"/>
      <w:r>
        <w:t>at all times</w:t>
      </w:r>
      <w:proofErr w:type="gramEnd"/>
      <w:r>
        <w:t xml:space="preserve"> but as a minimum standard obey the road rules </w:t>
      </w:r>
    </w:p>
    <w:p w14:paraId="60E6FB0F" w14:textId="77777777" w:rsidR="00781BC2" w:rsidRDefault="00781BC2" w:rsidP="004D6C42">
      <w:pPr>
        <w:pStyle w:val="ListParagraph"/>
        <w:numPr>
          <w:ilvl w:val="0"/>
          <w:numId w:val="44"/>
        </w:numPr>
        <w:spacing w:line="240" w:lineRule="auto"/>
        <w:ind w:left="1985" w:hanging="425"/>
        <w:jc w:val="both"/>
      </w:pPr>
      <w:r>
        <w:t xml:space="preserve">Stop and rest for 15 minutes every 2 hours, with a minimum </w:t>
      </w:r>
      <w:proofErr w:type="gramStart"/>
      <w:r>
        <w:t>30 minute</w:t>
      </w:r>
      <w:proofErr w:type="gramEnd"/>
      <w:r>
        <w:t xml:space="preserve"> break after 6 hours of driving </w:t>
      </w:r>
    </w:p>
    <w:p w14:paraId="183A6570" w14:textId="77777777" w:rsidR="00781BC2" w:rsidRDefault="00781BC2" w:rsidP="004D6C42">
      <w:pPr>
        <w:pStyle w:val="ListParagraph"/>
        <w:numPr>
          <w:ilvl w:val="0"/>
          <w:numId w:val="44"/>
        </w:numPr>
        <w:spacing w:line="240" w:lineRule="auto"/>
        <w:ind w:left="1985" w:hanging="425"/>
        <w:jc w:val="both"/>
      </w:pPr>
      <w:r>
        <w:t xml:space="preserve">Maximum driving time in any 24 hours is 10 hours with a minimum 10 </w:t>
      </w:r>
      <w:proofErr w:type="gramStart"/>
      <w:r>
        <w:t>hours</w:t>
      </w:r>
      <w:proofErr w:type="gramEnd"/>
      <w:r>
        <w:t xml:space="preserve"> rest afterwards </w:t>
      </w:r>
    </w:p>
    <w:p w14:paraId="13523E40" w14:textId="77777777" w:rsidR="00781BC2" w:rsidRDefault="00781BC2" w:rsidP="004D6C42">
      <w:pPr>
        <w:pStyle w:val="ListParagraph"/>
        <w:numPr>
          <w:ilvl w:val="0"/>
          <w:numId w:val="44"/>
        </w:numPr>
        <w:spacing w:line="240" w:lineRule="auto"/>
        <w:ind w:left="1985" w:hanging="425"/>
        <w:jc w:val="both"/>
      </w:pPr>
      <w:r>
        <w:t xml:space="preserve">Maximum 3 days driving 6 hours or more per day with a minimum of 1 rest day afterwards </w:t>
      </w:r>
    </w:p>
    <w:p w14:paraId="552AD871" w14:textId="77777777" w:rsidR="00781BC2" w:rsidRDefault="00781BC2" w:rsidP="004D6C42">
      <w:pPr>
        <w:pStyle w:val="ListParagraph"/>
        <w:numPr>
          <w:ilvl w:val="0"/>
          <w:numId w:val="44"/>
        </w:numPr>
        <w:spacing w:line="240" w:lineRule="auto"/>
        <w:ind w:left="1985" w:hanging="425"/>
        <w:jc w:val="both"/>
      </w:pPr>
      <w:r>
        <w:lastRenderedPageBreak/>
        <w:t xml:space="preserve">No driving if no sleep in the 16 hours prior to commencement of driving. </w:t>
      </w:r>
    </w:p>
    <w:p w14:paraId="67BE53EB" w14:textId="77777777" w:rsidR="00781BC2" w:rsidRPr="00A5187D" w:rsidRDefault="00781BC2" w:rsidP="00781BC2">
      <w:pPr>
        <w:ind w:left="1418"/>
        <w:jc w:val="both"/>
      </w:pPr>
      <w:r>
        <w:tab/>
      </w:r>
      <w:r>
        <w:tab/>
      </w:r>
      <w:r w:rsidRPr="00A5187D">
        <w:t>Drivers will only operate a vehicle when:</w:t>
      </w:r>
    </w:p>
    <w:p w14:paraId="0BA65BA8" w14:textId="77777777" w:rsidR="00781BC2" w:rsidRPr="00A5187D" w:rsidRDefault="00781BC2" w:rsidP="004D6C42">
      <w:pPr>
        <w:pStyle w:val="ListParagraph"/>
        <w:numPr>
          <w:ilvl w:val="0"/>
          <w:numId w:val="46"/>
        </w:numPr>
        <w:ind w:left="1985" w:hanging="425"/>
        <w:jc w:val="both"/>
      </w:pPr>
      <w:r w:rsidRPr="00A5187D">
        <w:t>They are medically fit to operate the class of vehicle being used.</w:t>
      </w:r>
    </w:p>
    <w:p w14:paraId="0816E41F" w14:textId="77777777" w:rsidR="00781BC2" w:rsidRPr="00A5187D" w:rsidRDefault="00781BC2" w:rsidP="004D6C42">
      <w:pPr>
        <w:pStyle w:val="ListParagraph"/>
        <w:numPr>
          <w:ilvl w:val="0"/>
          <w:numId w:val="46"/>
        </w:numPr>
        <w:ind w:left="1985" w:hanging="425"/>
        <w:jc w:val="both"/>
      </w:pPr>
      <w:r w:rsidRPr="00A5187D">
        <w:t xml:space="preserve">They assess the suitability and safety of the vehicle prior to any journey being undertaken. </w:t>
      </w:r>
    </w:p>
    <w:p w14:paraId="713A338E" w14:textId="77777777" w:rsidR="00781BC2" w:rsidRPr="00A5187D" w:rsidRDefault="00781BC2" w:rsidP="004D6C42">
      <w:pPr>
        <w:pStyle w:val="ListParagraph"/>
        <w:numPr>
          <w:ilvl w:val="0"/>
          <w:numId w:val="46"/>
        </w:numPr>
        <w:ind w:left="1985" w:hanging="425"/>
        <w:jc w:val="both"/>
      </w:pPr>
      <w:r w:rsidRPr="00A5187D">
        <w:t xml:space="preserve">Have completed a verification of competency (VOC) where required </w:t>
      </w:r>
    </w:p>
    <w:p w14:paraId="60D8B490" w14:textId="77777777" w:rsidR="00781BC2" w:rsidRPr="00A5187D" w:rsidRDefault="00781BC2" w:rsidP="004D6C42">
      <w:pPr>
        <w:pStyle w:val="ListParagraph"/>
        <w:numPr>
          <w:ilvl w:val="0"/>
          <w:numId w:val="46"/>
        </w:numPr>
        <w:ind w:left="1985" w:hanging="425"/>
        <w:jc w:val="both"/>
      </w:pPr>
      <w:r w:rsidRPr="00A5187D">
        <w:t xml:space="preserve">They are not under the influence of alcohol (zero BAC reading) or drugs and are not suffering from fatigue or impairment. </w:t>
      </w:r>
    </w:p>
    <w:p w14:paraId="7493DA64" w14:textId="77777777" w:rsidR="00781BC2" w:rsidRPr="00A5187D" w:rsidRDefault="00781BC2" w:rsidP="004D6C42">
      <w:pPr>
        <w:pStyle w:val="ListParagraph"/>
        <w:numPr>
          <w:ilvl w:val="0"/>
          <w:numId w:val="46"/>
        </w:numPr>
        <w:ind w:left="1985" w:hanging="425"/>
        <w:jc w:val="both"/>
      </w:pPr>
      <w:r w:rsidRPr="00A5187D">
        <w:t xml:space="preserve">They do not operate cell phones (whether </w:t>
      </w:r>
      <w:proofErr w:type="gramStart"/>
      <w:r w:rsidRPr="00A5187D">
        <w:t>hand held</w:t>
      </w:r>
      <w:proofErr w:type="gramEnd"/>
      <w:r w:rsidRPr="00A5187D">
        <w:t xml:space="preserve"> or hands free) while operating the vehicle</w:t>
      </w:r>
      <w:r>
        <w:t xml:space="preserve"> on a mine site.  Hands Free can be used offsite in accordance with WA Road Traffic rules.</w:t>
      </w:r>
    </w:p>
    <w:p w14:paraId="672E259D" w14:textId="77777777" w:rsidR="00781BC2" w:rsidRDefault="00781BC2" w:rsidP="004D6C42">
      <w:pPr>
        <w:pStyle w:val="ListParagraph"/>
        <w:numPr>
          <w:ilvl w:val="0"/>
          <w:numId w:val="46"/>
        </w:numPr>
        <w:ind w:left="1985" w:hanging="425"/>
        <w:jc w:val="both"/>
      </w:pPr>
      <w:r w:rsidRPr="00A5187D">
        <w:t>They have the applicable licence to drive the class of vehicle they are operating.</w:t>
      </w:r>
    </w:p>
    <w:p w14:paraId="7065D877" w14:textId="77777777" w:rsidR="00781BC2" w:rsidRPr="00A5187D" w:rsidRDefault="00781BC2" w:rsidP="00781BC2">
      <w:pPr>
        <w:ind w:left="1985" w:hanging="425"/>
        <w:jc w:val="both"/>
      </w:pPr>
      <w:r w:rsidRPr="00A5187D">
        <w:t xml:space="preserve">Passengers will only travel in a vehicle when: </w:t>
      </w:r>
    </w:p>
    <w:p w14:paraId="0E2E44AB" w14:textId="77777777" w:rsidR="00781BC2" w:rsidRPr="00A5187D" w:rsidRDefault="00781BC2" w:rsidP="004D6C42">
      <w:pPr>
        <w:numPr>
          <w:ilvl w:val="0"/>
          <w:numId w:val="45"/>
        </w:numPr>
        <w:ind w:left="1985" w:hanging="425"/>
        <w:contextualSpacing/>
        <w:jc w:val="both"/>
      </w:pPr>
      <w:r w:rsidRPr="00A5187D">
        <w:t xml:space="preserve">They assess the suitability and safety of the vehicle prior to commencing the journey. </w:t>
      </w:r>
    </w:p>
    <w:p w14:paraId="200D1C48" w14:textId="77777777" w:rsidR="00781BC2" w:rsidRPr="00A5187D" w:rsidRDefault="00781BC2" w:rsidP="004D6C42">
      <w:pPr>
        <w:numPr>
          <w:ilvl w:val="0"/>
          <w:numId w:val="45"/>
        </w:numPr>
        <w:ind w:left="1985" w:hanging="425"/>
        <w:contextualSpacing/>
        <w:jc w:val="both"/>
      </w:pPr>
      <w:r w:rsidRPr="00A5187D">
        <w:t xml:space="preserve">They assess the suitability of the </w:t>
      </w:r>
      <w:proofErr w:type="gramStart"/>
      <w:r w:rsidRPr="00A5187D">
        <w:t>drivers</w:t>
      </w:r>
      <w:proofErr w:type="gramEnd"/>
      <w:r w:rsidRPr="00A5187D">
        <w:t xml:space="preserve"> competency to undertake the journey </w:t>
      </w:r>
    </w:p>
    <w:p w14:paraId="3202A690" w14:textId="77777777" w:rsidR="00781BC2" w:rsidRPr="00A5187D" w:rsidRDefault="00781BC2" w:rsidP="004D6C42">
      <w:pPr>
        <w:numPr>
          <w:ilvl w:val="0"/>
          <w:numId w:val="45"/>
        </w:numPr>
        <w:ind w:left="1985" w:hanging="425"/>
        <w:contextualSpacing/>
        <w:jc w:val="both"/>
      </w:pPr>
      <w:r w:rsidRPr="00A5187D">
        <w:t>The vehicle is fit for use – Keep it clean, report any damage.</w:t>
      </w:r>
    </w:p>
    <w:p w14:paraId="23F5F5EA" w14:textId="77777777" w:rsidR="00781BC2" w:rsidRDefault="00781BC2" w:rsidP="00781BC2">
      <w:pPr>
        <w:spacing w:after="0"/>
        <w:ind w:left="1418"/>
        <w:jc w:val="both"/>
        <w:rPr>
          <w:color w:val="984806" w:themeColor="accent6" w:themeShade="80"/>
        </w:rPr>
      </w:pPr>
    </w:p>
    <w:p w14:paraId="067D0D1E" w14:textId="4B7A0A9D" w:rsidR="0088189F" w:rsidRPr="005F4B66" w:rsidRDefault="0088189F" w:rsidP="0088189F">
      <w:pPr>
        <w:ind w:left="1418"/>
        <w:jc w:val="both"/>
        <w:rPr>
          <w:color w:val="984806" w:themeColor="accent6" w:themeShade="80"/>
        </w:rPr>
      </w:pPr>
      <w:r w:rsidRPr="005F4B66">
        <w:rPr>
          <w:color w:val="984806" w:themeColor="accent6" w:themeShade="80"/>
        </w:rPr>
        <w:t>Refer:</w:t>
      </w:r>
      <w:r w:rsidRPr="005F4B66">
        <w:rPr>
          <w:color w:val="984806" w:themeColor="accent6" w:themeShade="80"/>
        </w:rPr>
        <w:tab/>
        <w:t xml:space="preserve">SCEE-BS-HS-PRO-0022 Journey Management Procedure </w:t>
      </w:r>
    </w:p>
    <w:p w14:paraId="3E2A0A4B" w14:textId="33CC0DDA" w:rsidR="009D2215" w:rsidRPr="005F4B66" w:rsidRDefault="009D2215" w:rsidP="00CC7F8B">
      <w:pPr>
        <w:pStyle w:val="Heading2"/>
      </w:pPr>
      <w:bookmarkStart w:id="2469" w:name="_Toc227062813"/>
      <w:r w:rsidRPr="005F4B66">
        <w:t>Cranes, Lifting and Rigging</w:t>
      </w:r>
      <w:r w:rsidR="003F25EA" w:rsidRPr="005F4B66">
        <w:t xml:space="preserve"> Equipment</w:t>
      </w:r>
      <w:bookmarkEnd w:id="2469"/>
    </w:p>
    <w:p w14:paraId="3E2A0A4C" w14:textId="77777777" w:rsidR="009D2215" w:rsidRPr="005F4B66" w:rsidRDefault="009D2215" w:rsidP="00CC7F8B">
      <w:pPr>
        <w:pStyle w:val="Heading4Text"/>
        <w:ind w:left="1440"/>
        <w:jc w:val="both"/>
      </w:pPr>
      <w:r w:rsidRPr="005F4B66">
        <w:t xml:space="preserve">Prior to use on the Project, a competent person shall inspect all cranes, </w:t>
      </w:r>
      <w:proofErr w:type="gramStart"/>
      <w:r w:rsidRPr="005F4B66">
        <w:t>lifting</w:t>
      </w:r>
      <w:proofErr w:type="gramEnd"/>
      <w:r w:rsidRPr="005F4B66">
        <w:t xml:space="preserve"> equipment and complete a mobilisation inspection form </w:t>
      </w:r>
      <w:r w:rsidR="003F25EA" w:rsidRPr="005F4B66">
        <w:t xml:space="preserve">for submission </w:t>
      </w:r>
      <w:r w:rsidRPr="005F4B66">
        <w:t>to the Client. This inspection report shall include:</w:t>
      </w:r>
    </w:p>
    <w:p w14:paraId="3E2A0A4D" w14:textId="77777777" w:rsidR="009D2215" w:rsidRPr="005F4B66" w:rsidRDefault="009D2215" w:rsidP="00CC7F8B">
      <w:pPr>
        <w:pStyle w:val="Heading4Bulletts"/>
        <w:tabs>
          <w:tab w:val="clear" w:pos="1211"/>
        </w:tabs>
        <w:ind w:left="1800"/>
        <w:jc w:val="both"/>
      </w:pPr>
      <w:r w:rsidRPr="005F4B66">
        <w:t>Serviceability</w:t>
      </w:r>
    </w:p>
    <w:p w14:paraId="3E2A0A4E" w14:textId="77777777" w:rsidR="009D2215" w:rsidRPr="005F4B66" w:rsidRDefault="009D2215" w:rsidP="00CC7F8B">
      <w:pPr>
        <w:pStyle w:val="Heading4Bulletts"/>
        <w:tabs>
          <w:tab w:val="clear" w:pos="1211"/>
        </w:tabs>
        <w:ind w:left="1800"/>
        <w:jc w:val="both"/>
      </w:pPr>
      <w:r w:rsidRPr="005F4B66">
        <w:t>Certification</w:t>
      </w:r>
    </w:p>
    <w:p w14:paraId="3E2A0A4F" w14:textId="77777777" w:rsidR="009D2215" w:rsidRPr="005F4B66" w:rsidRDefault="009D2215" w:rsidP="00CC7F8B">
      <w:pPr>
        <w:pStyle w:val="Heading4Bulletts"/>
        <w:tabs>
          <w:tab w:val="clear" w:pos="1211"/>
        </w:tabs>
        <w:ind w:left="1800"/>
        <w:jc w:val="both"/>
      </w:pPr>
      <w:r w:rsidRPr="005F4B66">
        <w:t>Working Load Limits (</w:t>
      </w:r>
      <w:r w:rsidR="00F477E4" w:rsidRPr="005F4B66">
        <w:t>WLL</w:t>
      </w:r>
      <w:r w:rsidRPr="005F4B66">
        <w:t xml:space="preserve"> must be </w:t>
      </w:r>
      <w:proofErr w:type="gramStart"/>
      <w:r w:rsidRPr="005F4B66">
        <w:t>displayed at all times</w:t>
      </w:r>
      <w:proofErr w:type="gramEnd"/>
      <w:r w:rsidRPr="005F4B66">
        <w:t>)</w:t>
      </w:r>
    </w:p>
    <w:p w14:paraId="3E2A0A50" w14:textId="77777777" w:rsidR="009D2215" w:rsidRPr="005F4B66" w:rsidRDefault="009D2215" w:rsidP="00CC7F8B">
      <w:pPr>
        <w:pStyle w:val="Heading4Bulletts"/>
        <w:tabs>
          <w:tab w:val="clear" w:pos="1211"/>
        </w:tabs>
        <w:ind w:left="1800"/>
        <w:jc w:val="both"/>
      </w:pPr>
      <w:r w:rsidRPr="005F4B66">
        <w:t xml:space="preserve">Component inspections (e.g. crane rope, block, </w:t>
      </w:r>
      <w:r w:rsidR="003F25EA" w:rsidRPr="005F4B66">
        <w:t>etc.</w:t>
      </w:r>
      <w:r w:rsidRPr="005F4B66">
        <w:t>)</w:t>
      </w:r>
    </w:p>
    <w:p w14:paraId="3E2A0A51" w14:textId="77777777" w:rsidR="009D2215" w:rsidRPr="005F4B66" w:rsidRDefault="009D2215" w:rsidP="00CC7F8B">
      <w:pPr>
        <w:pStyle w:val="Heading4Bulletts"/>
        <w:tabs>
          <w:tab w:val="clear" w:pos="1211"/>
        </w:tabs>
        <w:ind w:left="1800"/>
        <w:jc w:val="both"/>
      </w:pPr>
      <w:r w:rsidRPr="005F4B66">
        <w:t xml:space="preserve">Compliance with </w:t>
      </w:r>
      <w:r w:rsidR="00D97311" w:rsidRPr="005F4B66">
        <w:t>statutory and site requirements</w:t>
      </w:r>
    </w:p>
    <w:p w14:paraId="3E2A0A52" w14:textId="77777777" w:rsidR="009D2215" w:rsidRPr="005F4B66" w:rsidRDefault="009D2215" w:rsidP="00CC7F8B">
      <w:pPr>
        <w:pStyle w:val="Heading4Bulletts"/>
        <w:tabs>
          <w:tab w:val="clear" w:pos="1211"/>
        </w:tabs>
        <w:ind w:left="1800"/>
        <w:jc w:val="both"/>
      </w:pPr>
      <w:r w:rsidRPr="005F4B66">
        <w:t xml:space="preserve">Cranes, mobile elevated work platforms and other lifting equipment shall be inspected daily and recorded </w:t>
      </w:r>
      <w:r w:rsidR="00D97311" w:rsidRPr="005F4B66">
        <w:t>in the daily inspection logbook</w:t>
      </w:r>
    </w:p>
    <w:p w14:paraId="3DA25488" w14:textId="77777777" w:rsidR="00C221B3" w:rsidRPr="005F4B66" w:rsidRDefault="00C221B3" w:rsidP="00CC7F8B">
      <w:pPr>
        <w:pStyle w:val="Heading4Bulletts"/>
        <w:numPr>
          <w:ilvl w:val="0"/>
          <w:numId w:val="0"/>
        </w:numPr>
        <w:ind w:left="2127"/>
        <w:jc w:val="both"/>
      </w:pPr>
    </w:p>
    <w:p w14:paraId="3E2A0A53" w14:textId="77777777" w:rsidR="009D2215" w:rsidRPr="005F4B66" w:rsidRDefault="009D2215" w:rsidP="00CC7F8B">
      <w:pPr>
        <w:pStyle w:val="Heading4Bulletts"/>
        <w:numPr>
          <w:ilvl w:val="0"/>
          <w:numId w:val="0"/>
        </w:numPr>
        <w:ind w:left="1440"/>
        <w:jc w:val="both"/>
      </w:pPr>
      <w:r w:rsidRPr="005F4B66">
        <w:t>Cranes shall have annual inspections conducted on them and copies of the</w:t>
      </w:r>
      <w:r w:rsidR="003F25EA" w:rsidRPr="005F4B66">
        <w:t xml:space="preserve"> inspection </w:t>
      </w:r>
      <w:r w:rsidRPr="005F4B66">
        <w:t xml:space="preserve">will be placed with the machine and in the SCEE site office. An entry pertaining to the next inspection date will be </w:t>
      </w:r>
      <w:r w:rsidR="003F25EA" w:rsidRPr="005F4B66">
        <w:t xml:space="preserve">recorded </w:t>
      </w:r>
      <w:r w:rsidRPr="005F4B66">
        <w:t>in the plant and</w:t>
      </w:r>
      <w:r w:rsidR="00D97311" w:rsidRPr="005F4B66">
        <w:t xml:space="preserve"> equipment maintenance register</w:t>
      </w:r>
      <w:r w:rsidR="003F25EA" w:rsidRPr="005F4B66">
        <w:t>.</w:t>
      </w:r>
    </w:p>
    <w:p w14:paraId="3E2A0A54" w14:textId="77777777" w:rsidR="00A240D6" w:rsidRPr="005F4B66" w:rsidRDefault="00A240D6" w:rsidP="00CC7F8B">
      <w:pPr>
        <w:pStyle w:val="Heading4Bulletts"/>
        <w:numPr>
          <w:ilvl w:val="0"/>
          <w:numId w:val="0"/>
        </w:numPr>
        <w:ind w:left="1440"/>
        <w:jc w:val="both"/>
      </w:pPr>
    </w:p>
    <w:p w14:paraId="3E2A0A55" w14:textId="5911E555" w:rsidR="009D2215" w:rsidRPr="005F4B66" w:rsidRDefault="009D2215" w:rsidP="00CC7F8B">
      <w:pPr>
        <w:pStyle w:val="Heading4Text"/>
        <w:ind w:left="1440"/>
        <w:jc w:val="both"/>
      </w:pPr>
      <w:r w:rsidRPr="005F4B66">
        <w:t xml:space="preserve">For this </w:t>
      </w:r>
      <w:r w:rsidR="00AE5DF2" w:rsidRPr="005F4B66">
        <w:t>Project,</w:t>
      </w:r>
      <w:r w:rsidRPr="005F4B66">
        <w:t xml:space="preserve"> a </w:t>
      </w:r>
      <w:r w:rsidR="001D1C9A" w:rsidRPr="005F4B66">
        <w:t>Critical</w:t>
      </w:r>
      <w:r w:rsidRPr="005F4B66">
        <w:t xml:space="preserve"> Lift is described as any lift:</w:t>
      </w:r>
    </w:p>
    <w:p w14:paraId="793CF5DE" w14:textId="53F6FC7B" w:rsidR="001D1C9A" w:rsidRPr="005F4B66" w:rsidRDefault="001D1C9A" w:rsidP="001D1C9A">
      <w:pPr>
        <w:pStyle w:val="Heading4Bulletts"/>
        <w:tabs>
          <w:tab w:val="clear" w:pos="1211"/>
        </w:tabs>
        <w:ind w:left="1843"/>
      </w:pPr>
      <w:r w:rsidRPr="005F4B66">
        <w:t xml:space="preserve">Lifts over operating facilities where this may endanger </w:t>
      </w:r>
      <w:proofErr w:type="gramStart"/>
      <w:r w:rsidRPr="005F4B66">
        <w:t>personnel;</w:t>
      </w:r>
      <w:proofErr w:type="gramEnd"/>
    </w:p>
    <w:p w14:paraId="1A3E87FF" w14:textId="65C9E608" w:rsidR="001D1C9A" w:rsidRPr="005F4B66" w:rsidRDefault="001D1C9A" w:rsidP="001D1C9A">
      <w:pPr>
        <w:pStyle w:val="Heading4Bulletts"/>
        <w:tabs>
          <w:tab w:val="clear" w:pos="1211"/>
        </w:tabs>
        <w:ind w:left="1843"/>
      </w:pPr>
      <w:r w:rsidRPr="005F4B66">
        <w:t>Lifts over or near power lines or electrical transformers or substations (refer to vicinity permit guidelines for specific requirements</w:t>
      </w:r>
      <w:proofErr w:type="gramStart"/>
      <w:r w:rsidRPr="005F4B66">
        <w:t>);</w:t>
      </w:r>
      <w:proofErr w:type="gramEnd"/>
    </w:p>
    <w:p w14:paraId="11BD5DF0" w14:textId="4F9DD66E" w:rsidR="001D1C9A" w:rsidRPr="005F4B66" w:rsidRDefault="001D1C9A" w:rsidP="001D1C9A">
      <w:pPr>
        <w:pStyle w:val="Heading4Bulletts"/>
        <w:tabs>
          <w:tab w:val="clear" w:pos="1211"/>
        </w:tabs>
        <w:ind w:left="1843"/>
      </w:pPr>
      <w:r w:rsidRPr="005F4B66">
        <w:lastRenderedPageBreak/>
        <w:t xml:space="preserve">Lifts involving personnel </w:t>
      </w:r>
      <w:proofErr w:type="gramStart"/>
      <w:r w:rsidRPr="005F4B66">
        <w:t>cages;</w:t>
      </w:r>
      <w:proofErr w:type="gramEnd"/>
    </w:p>
    <w:p w14:paraId="4F6034DF" w14:textId="40A20141" w:rsidR="001D1C9A" w:rsidRPr="005F4B66" w:rsidRDefault="001D1C9A" w:rsidP="001D1C9A">
      <w:pPr>
        <w:pStyle w:val="Heading4Bulletts"/>
        <w:tabs>
          <w:tab w:val="clear" w:pos="1211"/>
        </w:tabs>
        <w:ind w:left="1843"/>
      </w:pPr>
      <w:r w:rsidRPr="005F4B66">
        <w:t xml:space="preserve">Lifts at or above 90% of maximum rated capacity of crane as configured for the </w:t>
      </w:r>
      <w:proofErr w:type="gramStart"/>
      <w:r w:rsidRPr="005F4B66">
        <w:t>task;</w:t>
      </w:r>
      <w:proofErr w:type="gramEnd"/>
    </w:p>
    <w:p w14:paraId="7C9C94E6" w14:textId="77777777" w:rsidR="001D1C9A" w:rsidRPr="005F4B66" w:rsidRDefault="001D1C9A" w:rsidP="001D1C9A">
      <w:pPr>
        <w:pStyle w:val="Heading4Bulletts"/>
        <w:tabs>
          <w:tab w:val="clear" w:pos="1211"/>
        </w:tabs>
        <w:ind w:left="1843"/>
      </w:pPr>
      <w:r w:rsidRPr="005F4B66">
        <w:t xml:space="preserve">Multiple crane </w:t>
      </w:r>
      <w:proofErr w:type="gramStart"/>
      <w:r w:rsidRPr="005F4B66">
        <w:t>lifts;</w:t>
      </w:r>
      <w:proofErr w:type="gramEnd"/>
      <w:r w:rsidRPr="005F4B66">
        <w:t xml:space="preserve"> </w:t>
      </w:r>
    </w:p>
    <w:p w14:paraId="3E2A0A59" w14:textId="34A4778D" w:rsidR="009D2215" w:rsidRPr="005F4B66" w:rsidRDefault="001D1C9A" w:rsidP="001D1C9A">
      <w:pPr>
        <w:pStyle w:val="Heading4Bulletts"/>
        <w:tabs>
          <w:tab w:val="clear" w:pos="1211"/>
        </w:tabs>
        <w:ind w:left="1843"/>
      </w:pPr>
      <w:r w:rsidRPr="005F4B66">
        <w:t>Lifts with multiple hoists including load shifting devices (lever hoists / chain blocks) where the centre of gravity or the load share changes between the devices.</w:t>
      </w:r>
    </w:p>
    <w:p w14:paraId="3E2A0A5A" w14:textId="77777777" w:rsidR="00A240D6" w:rsidRPr="005F4B66" w:rsidRDefault="00A240D6" w:rsidP="00CC7F8B">
      <w:pPr>
        <w:pStyle w:val="Heading4Bulletts"/>
        <w:numPr>
          <w:ilvl w:val="0"/>
          <w:numId w:val="0"/>
        </w:numPr>
        <w:ind w:left="2127"/>
        <w:jc w:val="both"/>
      </w:pPr>
    </w:p>
    <w:p w14:paraId="3E2A0A5B" w14:textId="70BFEE59" w:rsidR="009D2215" w:rsidRPr="005F4B66" w:rsidRDefault="009D2215" w:rsidP="00CC7F8B">
      <w:pPr>
        <w:pStyle w:val="Heading4Text"/>
        <w:ind w:left="1440"/>
        <w:jc w:val="both"/>
      </w:pPr>
      <w:r w:rsidRPr="005F4B66">
        <w:t xml:space="preserve">A </w:t>
      </w:r>
      <w:r w:rsidR="001D1C9A" w:rsidRPr="005F4B66">
        <w:t>critical</w:t>
      </w:r>
      <w:r w:rsidRPr="005F4B66">
        <w:t xml:space="preserve"> lift requires close liaison with the Client and a documented lift study must be completed and submitted to the Client prior to conducting any </w:t>
      </w:r>
      <w:r w:rsidR="001D1C9A" w:rsidRPr="005F4B66">
        <w:t>critical</w:t>
      </w:r>
      <w:r w:rsidRPr="005F4B66">
        <w:t xml:space="preserve"> lift.</w:t>
      </w:r>
    </w:p>
    <w:p w14:paraId="3E2A0A5C" w14:textId="503C1037" w:rsidR="009D2215" w:rsidRPr="005F4B66" w:rsidRDefault="009D2215" w:rsidP="00CC7F8B">
      <w:pPr>
        <w:pStyle w:val="Heading4Text"/>
        <w:ind w:left="1440"/>
        <w:jc w:val="both"/>
      </w:pPr>
      <w:r w:rsidRPr="005F4B66">
        <w:t xml:space="preserve">All rigging and lifting work shall be performed in accordance with statutory requirements.  Only certified persons (rigger, dogman, crane driver) shall lift, rig up or supervise lifts.  </w:t>
      </w:r>
      <w:r w:rsidR="001D1C9A" w:rsidRPr="005F4B66">
        <w:t xml:space="preserve">Intermediate Rigger (RI) qualification to design or approve critical lifts and / or rig (reeve) cranes.  </w:t>
      </w:r>
      <w:r w:rsidRPr="005F4B66">
        <w:t>Lift analysis (JHA) shall be conducted for all heavy or difficult lifts.</w:t>
      </w:r>
    </w:p>
    <w:p w14:paraId="01826B4B" w14:textId="00C63686" w:rsidR="001D1C9A" w:rsidRPr="005F4B66" w:rsidRDefault="009D2215" w:rsidP="001D1C9A">
      <w:pPr>
        <w:pStyle w:val="Heading4Bulletts"/>
        <w:numPr>
          <w:ilvl w:val="0"/>
          <w:numId w:val="0"/>
        </w:numPr>
        <w:spacing w:after="120"/>
        <w:ind w:left="1440"/>
        <w:jc w:val="both"/>
      </w:pPr>
      <w:r w:rsidRPr="005F4B66">
        <w:t>All lifting equipment used by the company shall be subject to regular inspections to ensure adequacy for use, this includes all slings, shackles and hooks etc.</w:t>
      </w:r>
      <w:r w:rsidR="003F25EA" w:rsidRPr="005F4B66">
        <w:t xml:space="preserve"> Cranes, mobile elevated work platforms and other lifting equipment shall be inspected daily and recorded in the inspection logbook.</w:t>
      </w:r>
      <w:r w:rsidR="001D1C9A" w:rsidRPr="005F4B66">
        <w:t xml:space="preserve">  Equipment inspections shall be performed by an authorised person who holds as a minimum a current Dogman’s qualification. Records of training shall be maintained for people performing equipment inspections. A register of all rigging equipment and test /</w:t>
      </w:r>
    </w:p>
    <w:p w14:paraId="3E2A0A5D" w14:textId="3F80E2D3" w:rsidR="009D2215" w:rsidRPr="005F4B66" w:rsidRDefault="001D1C9A" w:rsidP="001D1C9A">
      <w:pPr>
        <w:pStyle w:val="Heading4Bulletts"/>
        <w:numPr>
          <w:ilvl w:val="0"/>
          <w:numId w:val="0"/>
        </w:numPr>
        <w:spacing w:after="120"/>
        <w:ind w:left="1440"/>
        <w:jc w:val="both"/>
      </w:pPr>
      <w:r w:rsidRPr="005F4B66">
        <w:t>inspection data is to be maintained by SCEE on site.</w:t>
      </w:r>
    </w:p>
    <w:p w14:paraId="3E2A0A60" w14:textId="1ABFA619" w:rsidR="005C2846" w:rsidRPr="005F4B66" w:rsidRDefault="009D2215" w:rsidP="00CC7F8B">
      <w:pPr>
        <w:pStyle w:val="Heading4Text"/>
        <w:ind w:left="1440"/>
        <w:jc w:val="both"/>
      </w:pPr>
      <w:r w:rsidRPr="005F4B66">
        <w:t xml:space="preserve">Inspections shall be carried out by a certified crane driver, dogman or riggers to gauge suitability for use and subsequently logged on the lifting </w:t>
      </w:r>
      <w:r w:rsidR="00817190" w:rsidRPr="005F4B66">
        <w:t>equipment. All</w:t>
      </w:r>
      <w:r w:rsidRPr="005F4B66">
        <w:t xml:space="preserve"> items shall be colour coded to verify inspection status.  The colour coding shall be in accordance with the electrical colour coding system.</w:t>
      </w:r>
    </w:p>
    <w:p w14:paraId="3E2A0A61" w14:textId="77777777" w:rsidR="009D2215" w:rsidRPr="005F4B66" w:rsidRDefault="009D2215" w:rsidP="00CC7F8B">
      <w:pPr>
        <w:pStyle w:val="Heading4Text"/>
        <w:spacing w:after="0"/>
        <w:jc w:val="both"/>
        <w:rPr>
          <w:b/>
        </w:rPr>
      </w:pPr>
      <w:r w:rsidRPr="005F4B66">
        <w:rPr>
          <w:b/>
          <w:color w:val="FF0000"/>
        </w:rPr>
        <w:t xml:space="preserve">Red </w:t>
      </w:r>
      <w:r w:rsidRPr="005F4B66">
        <w:tab/>
      </w:r>
      <w:r w:rsidRPr="005F4B66">
        <w:rPr>
          <w:b/>
        </w:rPr>
        <w:t>-</w:t>
      </w:r>
      <w:r w:rsidRPr="005F4B66">
        <w:tab/>
      </w:r>
      <w:r w:rsidRPr="005F4B66">
        <w:rPr>
          <w:b/>
        </w:rPr>
        <w:t>December to February</w:t>
      </w:r>
    </w:p>
    <w:p w14:paraId="3E2A0A62" w14:textId="77777777" w:rsidR="009D2215" w:rsidRPr="005F4B66" w:rsidRDefault="009D2215" w:rsidP="00CC7F8B">
      <w:pPr>
        <w:pStyle w:val="Heading4Text"/>
        <w:spacing w:after="0"/>
        <w:jc w:val="both"/>
        <w:rPr>
          <w:b/>
        </w:rPr>
      </w:pPr>
      <w:r w:rsidRPr="005F4B66">
        <w:rPr>
          <w:b/>
          <w:color w:val="00B050"/>
        </w:rPr>
        <w:t>Green</w:t>
      </w:r>
      <w:r w:rsidRPr="005F4B66">
        <w:rPr>
          <w:b/>
        </w:rPr>
        <w:tab/>
        <w:t>-</w:t>
      </w:r>
      <w:r w:rsidRPr="005F4B66">
        <w:rPr>
          <w:b/>
        </w:rPr>
        <w:tab/>
        <w:t>March to May</w:t>
      </w:r>
    </w:p>
    <w:p w14:paraId="3E2A0A63" w14:textId="77777777" w:rsidR="009D2215" w:rsidRPr="005F4B66" w:rsidRDefault="009D2215" w:rsidP="00CC7F8B">
      <w:pPr>
        <w:pStyle w:val="Heading4Text"/>
        <w:spacing w:after="0"/>
        <w:jc w:val="both"/>
        <w:rPr>
          <w:b/>
        </w:rPr>
      </w:pPr>
      <w:r w:rsidRPr="005F4B66">
        <w:rPr>
          <w:b/>
          <w:color w:val="0070C0"/>
        </w:rPr>
        <w:t>Blue</w:t>
      </w:r>
      <w:r w:rsidRPr="005F4B66">
        <w:rPr>
          <w:b/>
        </w:rPr>
        <w:tab/>
        <w:t>-</w:t>
      </w:r>
      <w:r w:rsidRPr="005F4B66">
        <w:rPr>
          <w:b/>
        </w:rPr>
        <w:tab/>
        <w:t>June to August</w:t>
      </w:r>
      <w:r w:rsidRPr="005F4B66">
        <w:rPr>
          <w:b/>
        </w:rPr>
        <w:tab/>
      </w:r>
    </w:p>
    <w:p w14:paraId="3E2A0A64" w14:textId="77777777" w:rsidR="009D2215" w:rsidRPr="005F4B66" w:rsidRDefault="009D2215" w:rsidP="00CC7F8B">
      <w:pPr>
        <w:pStyle w:val="Heading4Text"/>
        <w:spacing w:after="0"/>
        <w:jc w:val="both"/>
        <w:rPr>
          <w:b/>
        </w:rPr>
      </w:pPr>
      <w:r w:rsidRPr="005F4B66">
        <w:rPr>
          <w:b/>
          <w:color w:val="FFC000"/>
        </w:rPr>
        <w:t>Yellow</w:t>
      </w:r>
      <w:r w:rsidRPr="005F4B66">
        <w:rPr>
          <w:b/>
        </w:rPr>
        <w:tab/>
        <w:t>-</w:t>
      </w:r>
      <w:r w:rsidRPr="005F4B66">
        <w:rPr>
          <w:b/>
        </w:rPr>
        <w:tab/>
        <w:t>September to November</w:t>
      </w:r>
    </w:p>
    <w:p w14:paraId="3E2A0A66" w14:textId="77777777" w:rsidR="009D2215" w:rsidRPr="005F4B66" w:rsidRDefault="009D2215" w:rsidP="00CC7F8B">
      <w:pPr>
        <w:pStyle w:val="Heading4Text"/>
        <w:spacing w:before="240"/>
        <w:ind w:left="1440"/>
        <w:jc w:val="both"/>
      </w:pPr>
      <w:r w:rsidRPr="005F4B66">
        <w:t>Items to be checked for during the inspection shall include:</w:t>
      </w:r>
    </w:p>
    <w:p w14:paraId="3E2A0A67" w14:textId="77777777" w:rsidR="009D2215" w:rsidRPr="005F4B66" w:rsidRDefault="009D2215" w:rsidP="00CC7F8B">
      <w:pPr>
        <w:pStyle w:val="Heading4Bulletts"/>
        <w:tabs>
          <w:tab w:val="clear" w:pos="1211"/>
        </w:tabs>
        <w:ind w:left="1440" w:firstLine="360"/>
        <w:jc w:val="both"/>
      </w:pPr>
      <w:r w:rsidRPr="005F4B66">
        <w:t>Any cuts, nicks, breaks and chafing</w:t>
      </w:r>
    </w:p>
    <w:p w14:paraId="3E2A0A68" w14:textId="77777777" w:rsidR="009D2215" w:rsidRPr="005F4B66" w:rsidRDefault="009D2215" w:rsidP="00CC7F8B">
      <w:pPr>
        <w:pStyle w:val="Heading4Bulletts"/>
        <w:tabs>
          <w:tab w:val="clear" w:pos="1211"/>
        </w:tabs>
        <w:ind w:left="1440" w:firstLine="360"/>
        <w:jc w:val="both"/>
      </w:pPr>
      <w:r w:rsidRPr="005F4B66">
        <w:t>Wear or deterioration – stitching / chemicals</w:t>
      </w:r>
    </w:p>
    <w:p w14:paraId="3E2A0A69" w14:textId="77777777" w:rsidR="009D2215" w:rsidRPr="005F4B66" w:rsidRDefault="009D2215" w:rsidP="00CC7F8B">
      <w:pPr>
        <w:pStyle w:val="Heading4Bulletts"/>
        <w:tabs>
          <w:tab w:val="clear" w:pos="1211"/>
        </w:tabs>
        <w:ind w:left="1440" w:firstLine="360"/>
        <w:jc w:val="both"/>
      </w:pPr>
      <w:r w:rsidRPr="005F4B66">
        <w:t>Elongation of chain / hooks</w:t>
      </w:r>
    </w:p>
    <w:p w14:paraId="3E2A0A6A" w14:textId="77777777" w:rsidR="009D2215" w:rsidRPr="005F4B66" w:rsidRDefault="009D2215" w:rsidP="00CC7F8B">
      <w:pPr>
        <w:pStyle w:val="Heading4Bulletts"/>
        <w:tabs>
          <w:tab w:val="clear" w:pos="1211"/>
        </w:tabs>
        <w:ind w:left="1440" w:firstLine="360"/>
        <w:jc w:val="both"/>
      </w:pPr>
      <w:r w:rsidRPr="005F4B66">
        <w:t>Identification number</w:t>
      </w:r>
    </w:p>
    <w:p w14:paraId="3E2A0A6B" w14:textId="77777777" w:rsidR="009D2215" w:rsidRPr="005F4B66" w:rsidRDefault="009D2215" w:rsidP="00CC7F8B">
      <w:pPr>
        <w:pStyle w:val="Heading4Bulletts"/>
        <w:tabs>
          <w:tab w:val="clear" w:pos="1211"/>
        </w:tabs>
        <w:ind w:left="1440" w:firstLine="360"/>
        <w:jc w:val="both"/>
      </w:pPr>
      <w:r w:rsidRPr="005F4B66">
        <w:t xml:space="preserve">Any item found which may affect </w:t>
      </w:r>
      <w:r w:rsidR="007A291F" w:rsidRPr="005F4B66">
        <w:t xml:space="preserve">the </w:t>
      </w:r>
      <w:r w:rsidRPr="005F4B66">
        <w:t>safe use of the equipment</w:t>
      </w:r>
    </w:p>
    <w:p w14:paraId="3E2A0A6C" w14:textId="77777777" w:rsidR="00A240D6" w:rsidRPr="005F4B66" w:rsidRDefault="00A240D6" w:rsidP="00CC7F8B">
      <w:pPr>
        <w:pStyle w:val="Heading4Bulletts"/>
        <w:numPr>
          <w:ilvl w:val="0"/>
          <w:numId w:val="0"/>
        </w:numPr>
        <w:ind w:left="2127"/>
        <w:jc w:val="both"/>
      </w:pPr>
    </w:p>
    <w:p w14:paraId="3E2A0A6D" w14:textId="77777777" w:rsidR="009D2215" w:rsidRPr="005F4B66" w:rsidRDefault="007A291F" w:rsidP="00CC7F8B">
      <w:pPr>
        <w:pStyle w:val="Heading4Text"/>
        <w:ind w:left="1440"/>
        <w:jc w:val="both"/>
      </w:pPr>
      <w:r w:rsidRPr="005F4B66">
        <w:t>Makeshift</w:t>
      </w:r>
      <w:r w:rsidR="00F477E4" w:rsidRPr="005F4B66">
        <w:t xml:space="preserve"> </w:t>
      </w:r>
      <w:r w:rsidR="009D2215" w:rsidRPr="005F4B66">
        <w:t>lifting equipment shall not be used under any circumstances.  Items found that do not meet a safe standard shall be withdrawn from use immediately, marked with a danger tag by the person carrying out the inspection and sent to head office for repair / disposal.</w:t>
      </w:r>
    </w:p>
    <w:p w14:paraId="3E2A0A6E" w14:textId="365C0F5A" w:rsidR="009D2215" w:rsidRPr="005F4B66" w:rsidRDefault="009D2215" w:rsidP="00CC7F8B">
      <w:pPr>
        <w:pStyle w:val="Heading4Text"/>
        <w:ind w:left="1440"/>
        <w:jc w:val="both"/>
      </w:pPr>
      <w:r w:rsidRPr="005F4B66">
        <w:t>SCEE will work in co</w:t>
      </w:r>
      <w:r w:rsidR="007A291F" w:rsidRPr="005F4B66">
        <w:t>mpliance</w:t>
      </w:r>
      <w:r w:rsidRPr="005F4B66">
        <w:t xml:space="preserve"> with the Client’s procedure for inspection, testing and tagging of equipment.</w:t>
      </w:r>
    </w:p>
    <w:p w14:paraId="04C5ADE4" w14:textId="0B3BFAEC" w:rsidR="001D1C9A" w:rsidRPr="005F4B66" w:rsidRDefault="001D1C9A" w:rsidP="001D1C9A">
      <w:pPr>
        <w:pStyle w:val="Heading4Text"/>
        <w:ind w:left="1440"/>
        <w:jc w:val="both"/>
      </w:pPr>
      <w:r w:rsidRPr="005F4B66">
        <w:t>All lifting tasks shall be subject to a RTIO lift plan.</w:t>
      </w:r>
    </w:p>
    <w:p w14:paraId="3E2A0A6F" w14:textId="77777777" w:rsidR="009D2215" w:rsidRPr="005F4B66" w:rsidRDefault="00EC2438" w:rsidP="00CC7F8B">
      <w:pPr>
        <w:pStyle w:val="Heading4Reference"/>
        <w:ind w:left="1440"/>
        <w:jc w:val="both"/>
      </w:pPr>
      <w:r w:rsidRPr="005F4B66">
        <w:lastRenderedPageBreak/>
        <w:t>Refer:</w:t>
      </w:r>
      <w:r w:rsidRPr="005F4B66">
        <w:tab/>
        <w:t>SCEE-BS-HS-WIN-0026 Crane Activity</w:t>
      </w:r>
    </w:p>
    <w:p w14:paraId="3E2A0A70" w14:textId="2C058E8D" w:rsidR="007A291F" w:rsidRPr="005F4B66" w:rsidRDefault="007A291F" w:rsidP="00CC7F8B">
      <w:pPr>
        <w:pStyle w:val="Heading4Reference"/>
        <w:ind w:left="1440"/>
        <w:jc w:val="both"/>
      </w:pPr>
      <w:r w:rsidRPr="005F4B66">
        <w:tab/>
      </w:r>
      <w:r w:rsidR="00EC2438" w:rsidRPr="005F4B66">
        <w:t>SCEE-BS-HS-SWM-0019</w:t>
      </w:r>
      <w:r w:rsidRPr="005F4B66">
        <w:t xml:space="preserve"> General Mobile Crane Work</w:t>
      </w:r>
    </w:p>
    <w:p w14:paraId="7A8C4BD7" w14:textId="77777777" w:rsidR="0087166E" w:rsidRPr="005F4B66" w:rsidRDefault="0087166E" w:rsidP="00CC7F8B">
      <w:pPr>
        <w:pStyle w:val="Heading4Reference"/>
        <w:ind w:left="1440"/>
        <w:jc w:val="both"/>
      </w:pPr>
      <w:r w:rsidRPr="005F4B66">
        <w:tab/>
        <w:t xml:space="preserve">RTIO HSE-0049767 C6-Cranes and Lifting Equipment </w:t>
      </w:r>
    </w:p>
    <w:p w14:paraId="7346792E" w14:textId="77777777" w:rsidR="0087166E" w:rsidRPr="005F4B66" w:rsidRDefault="0087166E" w:rsidP="00CC7F8B">
      <w:pPr>
        <w:pStyle w:val="Heading4Reference"/>
        <w:ind w:left="1440" w:firstLine="720"/>
        <w:jc w:val="both"/>
      </w:pPr>
      <w:r w:rsidRPr="005F4B66">
        <w:t>RTIO-HSE-0162237 Cranes and Lifting Work Practice</w:t>
      </w:r>
    </w:p>
    <w:p w14:paraId="318D569E" w14:textId="5CF4687B" w:rsidR="0088189F" w:rsidRDefault="0087166E" w:rsidP="00CC7F8B">
      <w:pPr>
        <w:pStyle w:val="Heading4Reference"/>
        <w:ind w:left="1440"/>
        <w:jc w:val="both"/>
      </w:pPr>
      <w:r w:rsidRPr="005F4B66">
        <w:t xml:space="preserve">    </w:t>
      </w:r>
      <w:r w:rsidRPr="005F4B66">
        <w:tab/>
        <w:t>RTIO-HSE-0049645 Vehicles and Driving Work Practice</w:t>
      </w:r>
      <w:r w:rsidR="001D1C9A" w:rsidRPr="005F4B66">
        <w:tab/>
      </w:r>
    </w:p>
    <w:p w14:paraId="3E2A0A71" w14:textId="1A10B827" w:rsidR="009D2215" w:rsidRPr="005F4B66" w:rsidRDefault="009D2215" w:rsidP="00CC7F8B">
      <w:pPr>
        <w:pStyle w:val="Heading2"/>
      </w:pPr>
      <w:bookmarkStart w:id="2470" w:name="_Toc227062814"/>
      <w:r w:rsidRPr="005F4B66">
        <w:t>Forklift</w:t>
      </w:r>
      <w:r w:rsidR="00697BFB">
        <w:t>/Telehandler</w:t>
      </w:r>
      <w:r w:rsidRPr="005F4B66">
        <w:t xml:space="preserve"> Operation</w:t>
      </w:r>
      <w:r w:rsidR="00697BFB">
        <w:t>s</w:t>
      </w:r>
      <w:bookmarkEnd w:id="2470"/>
    </w:p>
    <w:p w14:paraId="700E5B43" w14:textId="77777777" w:rsidR="00697BFB" w:rsidRDefault="00697BFB" w:rsidP="00697BFB">
      <w:pPr>
        <w:pStyle w:val="Heading4Text"/>
        <w:ind w:left="1440"/>
        <w:jc w:val="both"/>
      </w:pPr>
      <w:r w:rsidRPr="009D2215">
        <w:t xml:space="preserve">Operators of forklifts on SCEE work sites shall have a Licence to Perform High Risk Work endorsed with load shifting equipment classification LF (Forklift Truck). </w:t>
      </w:r>
      <w:r>
        <w:t xml:space="preserve">Operators of </w:t>
      </w:r>
      <w:r w:rsidRPr="009D2215">
        <w:t xml:space="preserve">telescopic handlers </w:t>
      </w:r>
      <w:r>
        <w:t>(Manitou) are required</w:t>
      </w:r>
      <w:r w:rsidRPr="009D2215">
        <w:t xml:space="preserve"> to have a certificate of competency for telescopic materials handler.  </w:t>
      </w:r>
    </w:p>
    <w:p w14:paraId="3E2A0A73" w14:textId="33952396" w:rsidR="009D2215" w:rsidRPr="005F4B66" w:rsidRDefault="00697BFB" w:rsidP="00697BFB">
      <w:pPr>
        <w:pStyle w:val="Heading4Text"/>
        <w:ind w:left="1440"/>
      </w:pPr>
      <w:r w:rsidRPr="009D2215">
        <w:t>Operation of forklifts and Telehandler</w:t>
      </w:r>
      <w:r>
        <w:t xml:space="preserve">s </w:t>
      </w:r>
      <w:r w:rsidRPr="009D2215">
        <w:t>shall be in accordance with SCEE Work Instruction</w:t>
      </w:r>
      <w:r w:rsidR="00556104">
        <w:t>s</w:t>
      </w:r>
      <w:r w:rsidRPr="009D2215">
        <w:t>.</w:t>
      </w:r>
    </w:p>
    <w:p w14:paraId="3E2A0A74" w14:textId="77777777" w:rsidR="009D2215" w:rsidRDefault="009D2215" w:rsidP="00CC7F8B">
      <w:pPr>
        <w:pStyle w:val="Heading4Reference"/>
        <w:ind w:left="1440"/>
        <w:jc w:val="both"/>
      </w:pPr>
      <w:r w:rsidRPr="005F4B66">
        <w:t>Refer:</w:t>
      </w:r>
      <w:r w:rsidRPr="005F4B66">
        <w:tab/>
      </w:r>
      <w:r w:rsidR="00EC2438" w:rsidRPr="005F4B66">
        <w:t>SCEE-BS-HS-WIN-0027</w:t>
      </w:r>
      <w:r w:rsidRPr="005F4B66">
        <w:t xml:space="preserve"> Forklift Telehandler</w:t>
      </w:r>
    </w:p>
    <w:p w14:paraId="18DCC957" w14:textId="144B03CD" w:rsidR="00697BFB" w:rsidRPr="005F4B66" w:rsidRDefault="00697BFB" w:rsidP="00CC7F8B">
      <w:pPr>
        <w:pStyle w:val="Heading4Reference"/>
        <w:ind w:left="1440"/>
        <w:jc w:val="both"/>
      </w:pPr>
      <w:r>
        <w:tab/>
      </w:r>
      <w:r w:rsidRPr="00697BFB">
        <w:t>SCEE-BS-HS-WIN-0034 Telehandlers</w:t>
      </w:r>
    </w:p>
    <w:p w14:paraId="2DA3D8C8" w14:textId="47303344" w:rsidR="0087166E" w:rsidRDefault="0087166E" w:rsidP="00CC7F8B">
      <w:pPr>
        <w:pStyle w:val="Heading4Reference"/>
        <w:ind w:left="1440"/>
        <w:jc w:val="both"/>
      </w:pPr>
      <w:r w:rsidRPr="005F4B66">
        <w:tab/>
        <w:t>RTIO-HSE-0049645 Vehicles and Driving Work Practice</w:t>
      </w:r>
    </w:p>
    <w:p w14:paraId="70DAC9D2" w14:textId="4A105949" w:rsidR="00014DB4" w:rsidRPr="005F4B66" w:rsidRDefault="00014DB4" w:rsidP="00CC7F8B">
      <w:pPr>
        <w:pStyle w:val="Heading2"/>
      </w:pPr>
      <w:bookmarkStart w:id="2471" w:name="_Toc227062815"/>
      <w:r w:rsidRPr="005F4B66">
        <w:t>Loading and Unloading</w:t>
      </w:r>
      <w:bookmarkEnd w:id="2471"/>
      <w:r w:rsidRPr="005F4B66">
        <w:t xml:space="preserve"> </w:t>
      </w:r>
    </w:p>
    <w:p w14:paraId="7A759175" w14:textId="77777777" w:rsidR="00014DB4" w:rsidRPr="005F4B66" w:rsidRDefault="00014DB4" w:rsidP="00CC7F8B">
      <w:pPr>
        <w:pStyle w:val="Heading4Reference"/>
        <w:spacing w:after="200"/>
        <w:ind w:left="1440"/>
        <w:jc w:val="both"/>
        <w:rPr>
          <w:color w:val="auto"/>
        </w:rPr>
      </w:pPr>
      <w:r w:rsidRPr="005F4B66">
        <w:rPr>
          <w:color w:val="auto"/>
        </w:rPr>
        <w:t>When loading or unloading on site, the following shall be adhered to:</w:t>
      </w:r>
    </w:p>
    <w:p w14:paraId="0B5A1E7B" w14:textId="71106C41" w:rsidR="00014DB4" w:rsidRPr="005F4B66" w:rsidRDefault="00014DB4" w:rsidP="00CC7F8B">
      <w:pPr>
        <w:pStyle w:val="Heading4Reference"/>
        <w:ind w:left="1800" w:hanging="360"/>
        <w:jc w:val="both"/>
        <w:rPr>
          <w:color w:val="auto"/>
        </w:rPr>
      </w:pPr>
      <w:r w:rsidRPr="005F4B66">
        <w:rPr>
          <w:color w:val="auto"/>
        </w:rPr>
        <w:t>•</w:t>
      </w:r>
      <w:r w:rsidRPr="005F4B66">
        <w:rPr>
          <w:color w:val="auto"/>
        </w:rPr>
        <w:tab/>
        <w:t>Inspect loads before un-securing to ensure it is safe and cannot not shift once binders are released.</w:t>
      </w:r>
    </w:p>
    <w:p w14:paraId="1B501A98" w14:textId="4812C73B" w:rsidR="00014DB4" w:rsidRPr="005F4B66" w:rsidRDefault="00014DB4" w:rsidP="00CC7F8B">
      <w:pPr>
        <w:pStyle w:val="Heading4Reference"/>
        <w:ind w:left="1800" w:hanging="360"/>
        <w:jc w:val="both"/>
        <w:rPr>
          <w:color w:val="auto"/>
        </w:rPr>
      </w:pPr>
      <w:r w:rsidRPr="005F4B66">
        <w:rPr>
          <w:color w:val="auto"/>
        </w:rPr>
        <w:t>•</w:t>
      </w:r>
      <w:r w:rsidRPr="005F4B66">
        <w:rPr>
          <w:color w:val="auto"/>
        </w:rPr>
        <w:tab/>
        <w:t>Personnel are not permitted to stand on the offside of the truck during loading and unloading. This area is to be demarcated with cones and flags and personnel are to monitor that this area is clear prior to any touching or movement of loads.</w:t>
      </w:r>
    </w:p>
    <w:p w14:paraId="6B18FEC0" w14:textId="15FF0594" w:rsidR="00014DB4" w:rsidRPr="005F4B66" w:rsidRDefault="00014DB4" w:rsidP="00CC7F8B">
      <w:pPr>
        <w:pStyle w:val="Heading4Reference"/>
        <w:ind w:left="1800" w:hanging="360"/>
        <w:jc w:val="both"/>
        <w:rPr>
          <w:color w:val="auto"/>
        </w:rPr>
      </w:pPr>
      <w:r w:rsidRPr="005F4B66">
        <w:rPr>
          <w:color w:val="auto"/>
        </w:rPr>
        <w:t>•</w:t>
      </w:r>
      <w:r w:rsidRPr="005F4B66">
        <w:rPr>
          <w:color w:val="auto"/>
        </w:rPr>
        <w:tab/>
        <w:t>No person/s is permitted to be on or climb onto an open tray without appropriate working at height protection; fall restraint protection such as gates or side rail protection will be a minimum of 900mm.</w:t>
      </w:r>
    </w:p>
    <w:p w14:paraId="38F1FB2B" w14:textId="6F0A788A" w:rsidR="00014DB4" w:rsidRPr="005F4B66" w:rsidRDefault="00014DB4" w:rsidP="00CC7F8B">
      <w:pPr>
        <w:pStyle w:val="Heading4Reference"/>
        <w:ind w:left="1800" w:hanging="360"/>
        <w:jc w:val="both"/>
        <w:rPr>
          <w:color w:val="auto"/>
        </w:rPr>
      </w:pPr>
      <w:r w:rsidRPr="005F4B66">
        <w:rPr>
          <w:color w:val="auto"/>
        </w:rPr>
        <w:t>•</w:t>
      </w:r>
      <w:r w:rsidRPr="005F4B66">
        <w:rPr>
          <w:color w:val="auto"/>
        </w:rPr>
        <w:tab/>
        <w:t xml:space="preserve">Use of over centre binders to secure loads are not permitted, ratchet type binders or webbing straps shall be used. </w:t>
      </w:r>
    </w:p>
    <w:p w14:paraId="363D7E5B" w14:textId="68619E55" w:rsidR="00014DB4" w:rsidRPr="005F4B66" w:rsidRDefault="00014DB4" w:rsidP="00CC7F8B">
      <w:pPr>
        <w:pStyle w:val="Heading4Reference"/>
        <w:ind w:left="1800" w:hanging="360"/>
        <w:jc w:val="both"/>
        <w:rPr>
          <w:color w:val="auto"/>
        </w:rPr>
      </w:pPr>
      <w:r w:rsidRPr="005F4B66">
        <w:rPr>
          <w:color w:val="auto"/>
        </w:rPr>
        <w:t>•</w:t>
      </w:r>
      <w:r w:rsidRPr="005F4B66">
        <w:rPr>
          <w:color w:val="auto"/>
        </w:rPr>
        <w:tab/>
        <w:t>Chains and strapping should be protected from sharp edges.</w:t>
      </w:r>
    </w:p>
    <w:p w14:paraId="70254BD0" w14:textId="29C35C58" w:rsidR="00014DB4" w:rsidRPr="005F4B66" w:rsidRDefault="00014DB4" w:rsidP="00CC7F8B">
      <w:pPr>
        <w:pStyle w:val="Heading4Reference"/>
        <w:ind w:left="1800" w:hanging="360"/>
        <w:jc w:val="both"/>
        <w:rPr>
          <w:color w:val="auto"/>
        </w:rPr>
      </w:pPr>
      <w:r w:rsidRPr="005F4B66">
        <w:rPr>
          <w:color w:val="auto"/>
        </w:rPr>
        <w:t>•</w:t>
      </w:r>
      <w:r w:rsidRPr="005F4B66">
        <w:rPr>
          <w:color w:val="auto"/>
        </w:rPr>
        <w:tab/>
        <w:t>Inspection of load restraint equipment should be conducted prior to use.</w:t>
      </w:r>
    </w:p>
    <w:p w14:paraId="61DA53D6" w14:textId="77777777" w:rsidR="00014DB4" w:rsidRPr="005F4B66" w:rsidRDefault="00014DB4" w:rsidP="00CC7F8B">
      <w:pPr>
        <w:pStyle w:val="Heading4Reference"/>
        <w:ind w:left="1800" w:hanging="360"/>
        <w:jc w:val="both"/>
        <w:rPr>
          <w:color w:val="auto"/>
        </w:rPr>
      </w:pPr>
      <w:r w:rsidRPr="005F4B66">
        <w:rPr>
          <w:color w:val="auto"/>
        </w:rPr>
        <w:t>•</w:t>
      </w:r>
      <w:r w:rsidRPr="005F4B66">
        <w:rPr>
          <w:color w:val="auto"/>
        </w:rPr>
        <w:tab/>
        <w:t>Unloading or loading in non-designated areas will be performed away from traffic flow to minimise interface issues.</w:t>
      </w:r>
    </w:p>
    <w:p w14:paraId="0FCF1A87" w14:textId="75D9CAD3" w:rsidR="00014DB4" w:rsidRPr="005F4B66" w:rsidRDefault="00014DB4" w:rsidP="00CC7F8B">
      <w:pPr>
        <w:pStyle w:val="Heading4Reference"/>
        <w:ind w:left="1800" w:hanging="360"/>
        <w:jc w:val="both"/>
        <w:rPr>
          <w:color w:val="auto"/>
        </w:rPr>
      </w:pPr>
      <w:r w:rsidRPr="005F4B66">
        <w:rPr>
          <w:color w:val="auto"/>
        </w:rPr>
        <w:t>•</w:t>
      </w:r>
      <w:r w:rsidRPr="005F4B66">
        <w:rPr>
          <w:color w:val="auto"/>
        </w:rPr>
        <w:tab/>
        <w:t>Rolling equipment is to be adequately secured to prevent rolling during transport.</w:t>
      </w:r>
    </w:p>
    <w:p w14:paraId="17396218" w14:textId="1E04D0D5" w:rsidR="00014DB4" w:rsidRPr="005F4B66" w:rsidRDefault="00014DB4" w:rsidP="00CC7F8B">
      <w:pPr>
        <w:pStyle w:val="Heading4Reference"/>
        <w:ind w:left="1800" w:hanging="360"/>
        <w:jc w:val="both"/>
        <w:rPr>
          <w:color w:val="auto"/>
        </w:rPr>
      </w:pPr>
      <w:r w:rsidRPr="005F4B66">
        <w:rPr>
          <w:color w:val="auto"/>
        </w:rPr>
        <w:t>•</w:t>
      </w:r>
      <w:r w:rsidRPr="005F4B66">
        <w:rPr>
          <w:color w:val="auto"/>
        </w:rPr>
        <w:tab/>
        <w:t>Dedicated lifting and tie down points of equipment are to be used.</w:t>
      </w:r>
    </w:p>
    <w:p w14:paraId="0F74FD47" w14:textId="6776A5A3" w:rsidR="00014DB4" w:rsidRPr="005F4B66" w:rsidRDefault="00014DB4" w:rsidP="00CC7F8B">
      <w:pPr>
        <w:pStyle w:val="Heading4Reference"/>
        <w:ind w:left="1800" w:hanging="360"/>
        <w:jc w:val="both"/>
        <w:rPr>
          <w:color w:val="auto"/>
        </w:rPr>
      </w:pPr>
      <w:r w:rsidRPr="005F4B66">
        <w:rPr>
          <w:color w:val="auto"/>
        </w:rPr>
        <w:t>•</w:t>
      </w:r>
      <w:r w:rsidRPr="005F4B66">
        <w:rPr>
          <w:color w:val="auto"/>
        </w:rPr>
        <w:tab/>
        <w:t>Due to the inherent risks associated with lifting, moving or relocating transportable buildings, this task shall only be conducted using a crane. The use of a ‘Tilt-Tray’ vehicle is permitted only once a risk assessment has been undertaken.</w:t>
      </w:r>
    </w:p>
    <w:p w14:paraId="16253602" w14:textId="79A2C6B9" w:rsidR="00014DB4" w:rsidRPr="005F4B66" w:rsidRDefault="00014DB4" w:rsidP="00CC7F8B">
      <w:pPr>
        <w:pStyle w:val="Heading4Reference"/>
        <w:ind w:left="1800" w:hanging="360"/>
        <w:jc w:val="both"/>
        <w:rPr>
          <w:color w:val="auto"/>
        </w:rPr>
      </w:pPr>
      <w:r w:rsidRPr="005F4B66">
        <w:rPr>
          <w:color w:val="auto"/>
        </w:rPr>
        <w:t>•</w:t>
      </w:r>
      <w:r w:rsidRPr="005F4B66">
        <w:rPr>
          <w:color w:val="auto"/>
        </w:rPr>
        <w:tab/>
        <w:t>All loading docks and ramps shall be engineered/ purpose-made and authorised for use.</w:t>
      </w:r>
    </w:p>
    <w:p w14:paraId="2C959A75" w14:textId="7C3D695E" w:rsidR="00014DB4" w:rsidRPr="005F4B66" w:rsidRDefault="00014DB4" w:rsidP="00CC7F8B">
      <w:pPr>
        <w:pStyle w:val="Heading4Reference"/>
        <w:ind w:left="1800" w:hanging="360"/>
        <w:jc w:val="both"/>
        <w:rPr>
          <w:color w:val="auto"/>
        </w:rPr>
      </w:pPr>
      <w:r w:rsidRPr="005F4B66">
        <w:rPr>
          <w:color w:val="auto"/>
        </w:rPr>
        <w:t>•</w:t>
      </w:r>
      <w:r w:rsidRPr="005F4B66">
        <w:rPr>
          <w:color w:val="auto"/>
        </w:rPr>
        <w:tab/>
        <w:t>Loading ramps should be assessed to ensure they are rated for the weight and positioned correctly for the width of the equipment.</w:t>
      </w:r>
    </w:p>
    <w:p w14:paraId="02534908" w14:textId="77777777" w:rsidR="00014DB4" w:rsidRPr="005F4B66" w:rsidRDefault="00014DB4" w:rsidP="00CC7F8B">
      <w:pPr>
        <w:pStyle w:val="Heading4Reference"/>
        <w:ind w:left="1800" w:hanging="360"/>
        <w:jc w:val="both"/>
        <w:rPr>
          <w:color w:val="auto"/>
        </w:rPr>
      </w:pPr>
      <w:r w:rsidRPr="005F4B66">
        <w:rPr>
          <w:color w:val="auto"/>
        </w:rPr>
        <w:t>•</w:t>
      </w:r>
      <w:r w:rsidRPr="005F4B66">
        <w:rPr>
          <w:color w:val="auto"/>
        </w:rPr>
        <w:tab/>
        <w:t>Designated loading and unloading areas should be utilised where possible.</w:t>
      </w:r>
    </w:p>
    <w:p w14:paraId="5025792B" w14:textId="1E42A54F" w:rsidR="00014DB4" w:rsidRPr="005F4B66" w:rsidRDefault="00014DB4" w:rsidP="00CC7F8B">
      <w:pPr>
        <w:pStyle w:val="Heading4Reference"/>
        <w:ind w:left="1800" w:hanging="360"/>
        <w:jc w:val="both"/>
        <w:rPr>
          <w:color w:val="auto"/>
        </w:rPr>
      </w:pPr>
      <w:r w:rsidRPr="005F4B66">
        <w:rPr>
          <w:color w:val="auto"/>
        </w:rPr>
        <w:t>•</w:t>
      </w:r>
      <w:r w:rsidRPr="005F4B66">
        <w:rPr>
          <w:color w:val="auto"/>
        </w:rPr>
        <w:tab/>
        <w:t>Spotter should be used as required.</w:t>
      </w:r>
    </w:p>
    <w:p w14:paraId="48A6487B" w14:textId="2DABC4D3" w:rsidR="00014DB4" w:rsidRPr="005F4B66" w:rsidRDefault="00014DB4" w:rsidP="00CC7F8B">
      <w:pPr>
        <w:pStyle w:val="Heading4Reference"/>
        <w:ind w:left="1800" w:hanging="360"/>
        <w:jc w:val="both"/>
        <w:rPr>
          <w:color w:val="auto"/>
        </w:rPr>
      </w:pPr>
      <w:r w:rsidRPr="005F4B66">
        <w:rPr>
          <w:color w:val="auto"/>
        </w:rPr>
        <w:lastRenderedPageBreak/>
        <w:t>•</w:t>
      </w:r>
      <w:r w:rsidRPr="005F4B66">
        <w:rPr>
          <w:color w:val="auto"/>
        </w:rPr>
        <w:tab/>
        <w:t>Drivers shall remain clear of loading and unloading activities and to remain under the direction of the SCEE escort.</w:t>
      </w:r>
    </w:p>
    <w:p w14:paraId="2E3769B5" w14:textId="77777777" w:rsidR="00014DB4" w:rsidRPr="005F4B66" w:rsidRDefault="00014DB4" w:rsidP="00CC7F8B">
      <w:pPr>
        <w:pStyle w:val="Heading4Reference"/>
        <w:ind w:left="1800" w:hanging="360"/>
        <w:jc w:val="both"/>
        <w:rPr>
          <w:color w:val="auto"/>
        </w:rPr>
      </w:pPr>
      <w:r w:rsidRPr="005F4B66">
        <w:rPr>
          <w:color w:val="auto"/>
        </w:rPr>
        <w:t>•</w:t>
      </w:r>
      <w:r w:rsidRPr="005F4B66">
        <w:rPr>
          <w:color w:val="auto"/>
        </w:rPr>
        <w:tab/>
        <w:t xml:space="preserve">The </w:t>
      </w:r>
      <w:proofErr w:type="gramStart"/>
      <w:r w:rsidRPr="005F4B66">
        <w:rPr>
          <w:color w:val="auto"/>
        </w:rPr>
        <w:t>off side</w:t>
      </w:r>
      <w:proofErr w:type="gramEnd"/>
      <w:r w:rsidRPr="005F4B66">
        <w:rPr>
          <w:color w:val="auto"/>
        </w:rPr>
        <w:t xml:space="preserve"> during loading and unloading should be a </w:t>
      </w:r>
      <w:proofErr w:type="gramStart"/>
      <w:r w:rsidRPr="005F4B66">
        <w:rPr>
          <w:color w:val="auto"/>
        </w:rPr>
        <w:t>no go</w:t>
      </w:r>
      <w:proofErr w:type="gramEnd"/>
      <w:r w:rsidRPr="005F4B66">
        <w:rPr>
          <w:color w:val="auto"/>
        </w:rPr>
        <w:t xml:space="preserve"> zone for all </w:t>
      </w:r>
      <w:proofErr w:type="gramStart"/>
      <w:r w:rsidRPr="005F4B66">
        <w:rPr>
          <w:color w:val="auto"/>
        </w:rPr>
        <w:t>personnel;</w:t>
      </w:r>
      <w:proofErr w:type="gramEnd"/>
    </w:p>
    <w:p w14:paraId="0215C8F0" w14:textId="3A5D4DFB" w:rsidR="000B6485" w:rsidRDefault="00014DB4" w:rsidP="00CC7F8B">
      <w:pPr>
        <w:pStyle w:val="Heading4Reference"/>
        <w:ind w:left="1800" w:hanging="360"/>
        <w:jc w:val="both"/>
        <w:rPr>
          <w:color w:val="auto"/>
        </w:rPr>
      </w:pPr>
      <w:r w:rsidRPr="005F4B66">
        <w:rPr>
          <w:color w:val="auto"/>
        </w:rPr>
        <w:t>•</w:t>
      </w:r>
      <w:r w:rsidRPr="005F4B66">
        <w:rPr>
          <w:color w:val="auto"/>
        </w:rPr>
        <w:tab/>
        <w:t>Non-inducted drivers to be escorted and informed of site requirements.</w:t>
      </w:r>
    </w:p>
    <w:p w14:paraId="3E2A0A7E" w14:textId="50FE8AD7" w:rsidR="005C7F0B" w:rsidRPr="005F4B66" w:rsidRDefault="005C7F0B" w:rsidP="00CC7F8B">
      <w:pPr>
        <w:pStyle w:val="Heading2"/>
      </w:pPr>
      <w:bookmarkStart w:id="2472" w:name="_Toc227062816"/>
      <w:r w:rsidRPr="005F4B66">
        <w:t>Scaffolding and Static Lines</w:t>
      </w:r>
      <w:bookmarkEnd w:id="2472"/>
      <w:r w:rsidRPr="005F4B66">
        <w:t xml:space="preserve"> </w:t>
      </w:r>
    </w:p>
    <w:p w14:paraId="3E2A0A7F" w14:textId="2BCABE25" w:rsidR="009D2215" w:rsidRPr="005F4B66" w:rsidRDefault="009D2215" w:rsidP="00CC7F8B">
      <w:pPr>
        <w:pStyle w:val="Heading4Text"/>
        <w:ind w:left="1440"/>
        <w:jc w:val="both"/>
      </w:pPr>
      <w:r w:rsidRPr="005F4B66">
        <w:t xml:space="preserve">The erection and dismantling of scaffolding and static lines shall be carried out by a licensed scaffolder or under the direct supervision of a licensed scaffolder.  All static lines and scaffolds shall be inspected for damage </w:t>
      </w:r>
      <w:proofErr w:type="gramStart"/>
      <w:r w:rsidRPr="005F4B66">
        <w:t>on a daily basis</w:t>
      </w:r>
      <w:proofErr w:type="gramEnd"/>
      <w:r w:rsidRPr="005F4B66">
        <w:t xml:space="preserve">. Scaffolds and static lines shall be registered on a Scaffold and/or Static Line Register.  </w:t>
      </w:r>
    </w:p>
    <w:p w14:paraId="3E2A0A80" w14:textId="77777777" w:rsidR="009D2215" w:rsidRPr="005F4B66" w:rsidRDefault="009D2215" w:rsidP="00CC7F8B">
      <w:pPr>
        <w:pStyle w:val="Heading4Text"/>
        <w:ind w:left="1440"/>
        <w:jc w:val="both"/>
      </w:pPr>
      <w:r w:rsidRPr="005F4B66">
        <w:t>Project Management shall ensure:</w:t>
      </w:r>
    </w:p>
    <w:p w14:paraId="3E2A0A81" w14:textId="2604FC2D" w:rsidR="00D97311" w:rsidRPr="005F4B66" w:rsidRDefault="00D97311" w:rsidP="00F82F39">
      <w:pPr>
        <w:pStyle w:val="Heading4Bulletts"/>
        <w:tabs>
          <w:tab w:val="clear" w:pos="1211"/>
        </w:tabs>
        <w:ind w:left="1800"/>
        <w:jc w:val="both"/>
      </w:pPr>
      <w:r w:rsidRPr="005F4B66">
        <w:t>All scaffolds h</w:t>
      </w:r>
      <w:r w:rsidR="009D2215" w:rsidRPr="005F4B66">
        <w:t xml:space="preserve">ave handrails, mid rails, </w:t>
      </w:r>
      <w:r w:rsidRPr="005F4B66">
        <w:t>toe boards and access ladders</w:t>
      </w:r>
    </w:p>
    <w:p w14:paraId="284B00E6" w14:textId="7EDB9F94" w:rsidR="00F82F39" w:rsidRPr="005F4B66" w:rsidRDefault="00F82F39" w:rsidP="00F82F39">
      <w:pPr>
        <w:pStyle w:val="Heading4Bulletts"/>
        <w:ind w:left="1800"/>
      </w:pPr>
      <w:r w:rsidRPr="005F4B66">
        <w:t>Minimum of Rigger (basic) to rig Safety nets and static lines</w:t>
      </w:r>
    </w:p>
    <w:p w14:paraId="3E2A0A82" w14:textId="77777777" w:rsidR="009D2215" w:rsidRPr="005F4B66" w:rsidRDefault="009D2215" w:rsidP="00F82F39">
      <w:pPr>
        <w:pStyle w:val="Heading4Bulletts"/>
        <w:tabs>
          <w:tab w:val="clear" w:pos="1211"/>
        </w:tabs>
        <w:ind w:left="1800"/>
        <w:jc w:val="both"/>
      </w:pPr>
      <w:r w:rsidRPr="005F4B66">
        <w:t>Only appropriately certified personnel will c</w:t>
      </w:r>
      <w:r w:rsidR="00D97311" w:rsidRPr="005F4B66">
        <w:t>arry out scaffolding erection</w:t>
      </w:r>
    </w:p>
    <w:p w14:paraId="3E2A0A83" w14:textId="77777777" w:rsidR="00D97311" w:rsidRPr="005F4B66" w:rsidRDefault="00D97311" w:rsidP="00F82F39">
      <w:pPr>
        <w:pStyle w:val="Heading4Bulletts"/>
        <w:tabs>
          <w:tab w:val="clear" w:pos="1211"/>
        </w:tabs>
        <w:ind w:left="1800"/>
        <w:jc w:val="both"/>
      </w:pPr>
      <w:r w:rsidRPr="005F4B66">
        <w:t>Scaffolds are</w:t>
      </w:r>
      <w:r w:rsidR="009D2215" w:rsidRPr="005F4B66">
        <w:t xml:space="preserve"> erected and dismantled using the Scafftag scaffolding tagging system </w:t>
      </w:r>
      <w:r w:rsidR="00E20BAD" w:rsidRPr="005F4B66">
        <w:t>and</w:t>
      </w:r>
      <w:r w:rsidR="009D2215" w:rsidRPr="005F4B66">
        <w:t xml:space="preserve"> to site construction requirements.  </w:t>
      </w:r>
    </w:p>
    <w:p w14:paraId="3E2A0A84" w14:textId="77777777" w:rsidR="009D2215" w:rsidRPr="005F4B66" w:rsidRDefault="009D2215" w:rsidP="00F82F39">
      <w:pPr>
        <w:pStyle w:val="Heading4Bulletts"/>
        <w:tabs>
          <w:tab w:val="clear" w:pos="1211"/>
        </w:tabs>
        <w:ind w:left="1800"/>
        <w:jc w:val="both"/>
      </w:pPr>
      <w:r w:rsidRPr="005F4B66">
        <w:t xml:space="preserve">The appropriate Scafftag insert </w:t>
      </w:r>
      <w:r w:rsidR="00D97311" w:rsidRPr="005F4B66">
        <w:t>is</w:t>
      </w:r>
      <w:r w:rsidRPr="005F4B66">
        <w:t xml:space="preserve"> filled out and the Scafftag displayed on every scaffold whether under construc</w:t>
      </w:r>
      <w:r w:rsidR="00D97311" w:rsidRPr="005F4B66">
        <w:t>tion in use or being dismantled</w:t>
      </w:r>
    </w:p>
    <w:p w14:paraId="3E2A0A85" w14:textId="77777777" w:rsidR="009D2215" w:rsidRPr="005F4B66" w:rsidRDefault="009D2215" w:rsidP="00CC7F8B">
      <w:pPr>
        <w:pStyle w:val="Heading4Bulletts"/>
        <w:tabs>
          <w:tab w:val="clear" w:pos="1211"/>
        </w:tabs>
        <w:ind w:left="1800"/>
        <w:jc w:val="both"/>
      </w:pPr>
      <w:r w:rsidRPr="005F4B66">
        <w:t xml:space="preserve">All scaffolders shall be </w:t>
      </w:r>
      <w:proofErr w:type="gramStart"/>
      <w:r w:rsidRPr="005F4B66">
        <w:t xml:space="preserve">protected </w:t>
      </w:r>
      <w:r w:rsidR="00D97311" w:rsidRPr="005F4B66">
        <w:t>at all times</w:t>
      </w:r>
      <w:proofErr w:type="gramEnd"/>
      <w:r w:rsidR="00D97311" w:rsidRPr="005F4B66">
        <w:t xml:space="preserve"> </w:t>
      </w:r>
      <w:r w:rsidRPr="005F4B66">
        <w:t>from falls during the erection and disman</w:t>
      </w:r>
      <w:r w:rsidR="00D97311" w:rsidRPr="005F4B66">
        <w:t xml:space="preserve">tling of scaffolds </w:t>
      </w:r>
    </w:p>
    <w:p w14:paraId="3E2A0A86" w14:textId="77777777" w:rsidR="00D97311" w:rsidRPr="005F4B66" w:rsidRDefault="00D97311" w:rsidP="00CC7F8B">
      <w:pPr>
        <w:pStyle w:val="Heading4Bulletts"/>
        <w:tabs>
          <w:tab w:val="clear" w:pos="1211"/>
        </w:tabs>
        <w:ind w:left="1800"/>
        <w:jc w:val="both"/>
      </w:pPr>
      <w:r w:rsidRPr="005F4B66">
        <w:t xml:space="preserve">Aluminium scaffolds, ladders and harness clips shall not be used in MCC’s, substations or where caustic material is present. </w:t>
      </w:r>
    </w:p>
    <w:p w14:paraId="3E2A0A87" w14:textId="77777777" w:rsidR="00D97311" w:rsidRPr="005F4B66" w:rsidRDefault="00D97311" w:rsidP="00CC7F8B">
      <w:pPr>
        <w:pStyle w:val="Heading4Bulletts"/>
        <w:numPr>
          <w:ilvl w:val="0"/>
          <w:numId w:val="0"/>
        </w:numPr>
        <w:ind w:left="2127"/>
        <w:jc w:val="both"/>
      </w:pPr>
    </w:p>
    <w:p w14:paraId="3E2A0A88" w14:textId="77777777" w:rsidR="00E20BAD" w:rsidRPr="005F4B66" w:rsidRDefault="009D2215" w:rsidP="00CC7F8B">
      <w:pPr>
        <w:pStyle w:val="Heading4Reference"/>
        <w:ind w:left="1440"/>
        <w:jc w:val="both"/>
      </w:pPr>
      <w:r w:rsidRPr="005F4B66">
        <w:t>Refer:</w:t>
      </w:r>
      <w:r w:rsidRPr="005F4B66">
        <w:tab/>
      </w:r>
      <w:r w:rsidR="00EC2438" w:rsidRPr="005F4B66">
        <w:t>SCEE-BS-HS-WIN-0004</w:t>
      </w:r>
      <w:r w:rsidR="00E20BAD" w:rsidRPr="005F4B66">
        <w:t xml:space="preserve"> Scaffold Safety</w:t>
      </w:r>
    </w:p>
    <w:p w14:paraId="3E2A0A89" w14:textId="0C37043C" w:rsidR="00E20BAD" w:rsidRPr="005F4B66" w:rsidRDefault="00E20BAD" w:rsidP="00CC7F8B">
      <w:pPr>
        <w:pStyle w:val="Heading4Reference"/>
        <w:jc w:val="both"/>
      </w:pPr>
      <w:r w:rsidRPr="005F4B66">
        <w:tab/>
      </w:r>
      <w:r w:rsidR="004D1F69" w:rsidRPr="005F4B66">
        <w:t>SCEE-BS-HS-SWM-0013</w:t>
      </w:r>
      <w:r w:rsidRPr="005F4B66">
        <w:t xml:space="preserve"> Erecting/Dismantling Scaffold</w:t>
      </w:r>
    </w:p>
    <w:p w14:paraId="3E2A0A8A" w14:textId="35AA33D0" w:rsidR="00E20BAD" w:rsidRPr="005F4B66" w:rsidRDefault="004D1F69" w:rsidP="00CC7F8B">
      <w:pPr>
        <w:pStyle w:val="Heading4Reference"/>
        <w:jc w:val="both"/>
      </w:pPr>
      <w:r w:rsidRPr="005F4B66">
        <w:tab/>
        <w:t>SCEE-BS-HS-SWM-0014</w:t>
      </w:r>
      <w:r w:rsidR="00E20BAD" w:rsidRPr="005F4B66">
        <w:t xml:space="preserve"> Working on Scaffold</w:t>
      </w:r>
    </w:p>
    <w:p w14:paraId="3E2A0A8B" w14:textId="5D927283" w:rsidR="00E20BAD" w:rsidRPr="005F4B66" w:rsidRDefault="00E20BAD" w:rsidP="00CC7F8B">
      <w:pPr>
        <w:pStyle w:val="Heading4Reference"/>
        <w:jc w:val="both"/>
      </w:pPr>
      <w:r w:rsidRPr="005F4B66">
        <w:tab/>
      </w:r>
      <w:r w:rsidR="004D1F69" w:rsidRPr="005F4B66">
        <w:t xml:space="preserve">SCEE-BS-HS-TEM-0014 </w:t>
      </w:r>
      <w:r w:rsidRPr="005F4B66">
        <w:t>Scaffold Register</w:t>
      </w:r>
    </w:p>
    <w:p w14:paraId="26CED9C9" w14:textId="77777777" w:rsidR="0087166E" w:rsidRPr="005F4B66" w:rsidRDefault="0087166E" w:rsidP="00CC7F8B">
      <w:pPr>
        <w:pStyle w:val="Heading4Reference"/>
        <w:jc w:val="both"/>
      </w:pPr>
      <w:r w:rsidRPr="005F4B66">
        <w:tab/>
        <w:t xml:space="preserve">RTIO HSEQMS Standard C4 Working at Heights </w:t>
      </w:r>
    </w:p>
    <w:p w14:paraId="5059BFDC" w14:textId="4A85F9E2" w:rsidR="0087166E" w:rsidRPr="005F4B66" w:rsidRDefault="0087166E" w:rsidP="00CC7F8B">
      <w:pPr>
        <w:pStyle w:val="Heading4Reference"/>
        <w:ind w:firstLine="317"/>
        <w:jc w:val="both"/>
      </w:pPr>
      <w:r w:rsidRPr="005F4B66">
        <w:t>RTIO-HSE-0090983 Working at Heights Work Practice</w:t>
      </w:r>
    </w:p>
    <w:p w14:paraId="17B03741" w14:textId="6D28C600" w:rsidR="00F82F39" w:rsidRPr="005F4B66" w:rsidRDefault="00F82F39" w:rsidP="00F82F39">
      <w:pPr>
        <w:pStyle w:val="Heading4Reference"/>
        <w:ind w:firstLine="317"/>
        <w:jc w:val="both"/>
      </w:pPr>
      <w:r w:rsidRPr="005F4B66">
        <w:t>RTIO-HSE-0164172 Iron Ore - Scaffold Guidance Note</w:t>
      </w:r>
    </w:p>
    <w:p w14:paraId="10D03C87" w14:textId="72F87313" w:rsidR="00F82F39" w:rsidRPr="005F4B66" w:rsidRDefault="00F82F39" w:rsidP="00F82F39">
      <w:pPr>
        <w:pStyle w:val="Heading4Reference"/>
        <w:ind w:firstLine="317"/>
        <w:jc w:val="both"/>
      </w:pPr>
      <w:r w:rsidRPr="005F4B66">
        <w:t xml:space="preserve">RTIO-HSE-0183535 Iron Ore - Scaffold Checklist (Mandatory </w:t>
      </w:r>
      <w:proofErr w:type="gramStart"/>
      <w:r w:rsidRPr="005F4B66">
        <w:t>For</w:t>
      </w:r>
      <w:proofErr w:type="gramEnd"/>
      <w:r w:rsidRPr="005F4B66">
        <w:t xml:space="preserve"> Every Scaffold)</w:t>
      </w:r>
    </w:p>
    <w:p w14:paraId="3E2A0A8C" w14:textId="77777777" w:rsidR="009D2215" w:rsidRPr="005F4B66" w:rsidRDefault="00724E1B" w:rsidP="00CC7F8B">
      <w:pPr>
        <w:pStyle w:val="Heading2"/>
      </w:pPr>
      <w:r w:rsidRPr="005F4B66">
        <w:t xml:space="preserve"> </w:t>
      </w:r>
      <w:bookmarkStart w:id="2473" w:name="_Toc227062817"/>
      <w:r w:rsidR="009D2215" w:rsidRPr="005F4B66">
        <w:t>Barricading</w:t>
      </w:r>
      <w:bookmarkEnd w:id="2473"/>
    </w:p>
    <w:p w14:paraId="1EABADEB" w14:textId="392A15E0" w:rsidR="00C96952" w:rsidRPr="005F4B66" w:rsidRDefault="00C96952" w:rsidP="00CC7F8B">
      <w:pPr>
        <w:pStyle w:val="Heading4Text"/>
        <w:ind w:left="1440"/>
        <w:jc w:val="both"/>
      </w:pPr>
      <w:r w:rsidRPr="005F4B66">
        <w:t>Temporary hard barricading shall be in place around all areas where people may be exposed to hazards, such as:</w:t>
      </w:r>
    </w:p>
    <w:p w14:paraId="3B3BE484" w14:textId="0328B53F" w:rsidR="00C96952" w:rsidRPr="005F4B66" w:rsidRDefault="00C96952" w:rsidP="00EB6B6E">
      <w:pPr>
        <w:pStyle w:val="Heading4Text"/>
        <w:numPr>
          <w:ilvl w:val="0"/>
          <w:numId w:val="27"/>
        </w:numPr>
        <w:spacing w:after="0"/>
        <w:ind w:left="1800"/>
        <w:jc w:val="both"/>
      </w:pPr>
      <w:r w:rsidRPr="005F4B66">
        <w:t xml:space="preserve">Being struck by materials (Falling Objects): Under EWP baskets and under personnel working at </w:t>
      </w:r>
      <w:proofErr w:type="gramStart"/>
      <w:r w:rsidRPr="005F4B66">
        <w:t>height;</w:t>
      </w:r>
      <w:proofErr w:type="gramEnd"/>
    </w:p>
    <w:p w14:paraId="03BA751F" w14:textId="4BBDE596" w:rsidR="00C96952" w:rsidRPr="005F4B66" w:rsidRDefault="00C96952" w:rsidP="00EB6B6E">
      <w:pPr>
        <w:pStyle w:val="Heading4Text"/>
        <w:numPr>
          <w:ilvl w:val="0"/>
          <w:numId w:val="27"/>
        </w:numPr>
        <w:spacing w:after="0"/>
        <w:ind w:left="1800"/>
        <w:jc w:val="both"/>
      </w:pPr>
      <w:r w:rsidRPr="005F4B66">
        <w:t xml:space="preserve">Falling into open excavations or </w:t>
      </w:r>
      <w:proofErr w:type="gramStart"/>
      <w:r w:rsidRPr="005F4B66">
        <w:t>penetrations;</w:t>
      </w:r>
      <w:proofErr w:type="gramEnd"/>
    </w:p>
    <w:p w14:paraId="232BDF95" w14:textId="4F1D9212" w:rsidR="00C96952" w:rsidRPr="005F4B66" w:rsidRDefault="00C96952" w:rsidP="00EB6B6E">
      <w:pPr>
        <w:pStyle w:val="Heading4Text"/>
        <w:numPr>
          <w:ilvl w:val="0"/>
          <w:numId w:val="27"/>
        </w:numPr>
        <w:spacing w:after="0"/>
        <w:ind w:left="1800"/>
        <w:jc w:val="both"/>
      </w:pPr>
      <w:r w:rsidRPr="005F4B66">
        <w:t>Cranes &amp; EWP’s (Around slew radius &amp; drop zones</w:t>
      </w:r>
      <w:proofErr w:type="gramStart"/>
      <w:r w:rsidRPr="005F4B66">
        <w:t>);</w:t>
      </w:r>
      <w:proofErr w:type="gramEnd"/>
    </w:p>
    <w:p w14:paraId="652D2F3E" w14:textId="3C79A092" w:rsidR="00C96952" w:rsidRPr="005F4B66" w:rsidRDefault="00C96952" w:rsidP="00EB6B6E">
      <w:pPr>
        <w:pStyle w:val="Heading4Text"/>
        <w:numPr>
          <w:ilvl w:val="0"/>
          <w:numId w:val="27"/>
        </w:numPr>
        <w:spacing w:after="0"/>
        <w:ind w:left="1800"/>
        <w:jc w:val="both"/>
      </w:pPr>
      <w:r w:rsidRPr="005F4B66">
        <w:t xml:space="preserve">Hot Work </w:t>
      </w:r>
      <w:proofErr w:type="gramStart"/>
      <w:r w:rsidRPr="005F4B66">
        <w:t>areas;</w:t>
      </w:r>
      <w:proofErr w:type="gramEnd"/>
      <w:r w:rsidRPr="005F4B66">
        <w:t xml:space="preserve"> </w:t>
      </w:r>
    </w:p>
    <w:p w14:paraId="117A4EBE" w14:textId="2111C753" w:rsidR="00C96952" w:rsidRPr="005F4B66" w:rsidRDefault="00C96952" w:rsidP="00EB6B6E">
      <w:pPr>
        <w:pStyle w:val="Heading4Text"/>
        <w:numPr>
          <w:ilvl w:val="0"/>
          <w:numId w:val="27"/>
        </w:numPr>
        <w:spacing w:after="0"/>
        <w:ind w:left="1800"/>
        <w:jc w:val="both"/>
      </w:pPr>
      <w:r w:rsidRPr="005F4B66">
        <w:t>Blind side of a truck whilst being loaded/unloaded; and</w:t>
      </w:r>
    </w:p>
    <w:p w14:paraId="1C2B941C" w14:textId="42187D2A" w:rsidR="00C96952" w:rsidRPr="005F4B66" w:rsidRDefault="00C96952" w:rsidP="00EB6B6E">
      <w:pPr>
        <w:pStyle w:val="Heading4Text"/>
        <w:numPr>
          <w:ilvl w:val="0"/>
          <w:numId w:val="27"/>
        </w:numPr>
        <w:spacing w:after="0"/>
        <w:ind w:left="1800"/>
        <w:jc w:val="both"/>
      </w:pPr>
      <w:r w:rsidRPr="005F4B66">
        <w:t>Any area that requires the exclusion of unauthorised personnel.</w:t>
      </w:r>
    </w:p>
    <w:p w14:paraId="4EDDBBC8" w14:textId="2394A94E" w:rsidR="00C96952" w:rsidRPr="005F4B66" w:rsidRDefault="00C96952" w:rsidP="00CC7F8B">
      <w:pPr>
        <w:pStyle w:val="Heading4Text"/>
        <w:spacing w:after="240"/>
        <w:ind w:left="1440"/>
        <w:jc w:val="both"/>
      </w:pPr>
      <w:r w:rsidRPr="005F4B66">
        <w:t>The following typ</w:t>
      </w:r>
      <w:r w:rsidR="004A46DF" w:rsidRPr="005F4B66">
        <w:t>es of barricading shall be used</w:t>
      </w:r>
      <w:r w:rsidRPr="005F4B66">
        <w:t>:</w:t>
      </w:r>
    </w:p>
    <w:p w14:paraId="032CF04E" w14:textId="77777777" w:rsidR="004F3BA1" w:rsidRPr="005F4B66" w:rsidRDefault="00C96952" w:rsidP="00EB6B6E">
      <w:pPr>
        <w:pStyle w:val="Heading4Text"/>
        <w:numPr>
          <w:ilvl w:val="0"/>
          <w:numId w:val="28"/>
        </w:numPr>
        <w:spacing w:after="0"/>
        <w:ind w:left="1800"/>
        <w:jc w:val="both"/>
      </w:pPr>
      <w:r w:rsidRPr="005F4B66">
        <w:lastRenderedPageBreak/>
        <w:t>Hard barricading shall be utilised when an area is required to be completely enclosed to prevent unauthorised entry into a hazardous area (Falling Objects, Crane Slew Radius (not required with Franna Cranes) etc.</w:t>
      </w:r>
      <w:proofErr w:type="gramStart"/>
      <w:r w:rsidRPr="005F4B66">
        <w:t>);</w:t>
      </w:r>
      <w:proofErr w:type="gramEnd"/>
    </w:p>
    <w:p w14:paraId="778867BF" w14:textId="6E0B8067" w:rsidR="00C96952" w:rsidRPr="005F4B66" w:rsidRDefault="00C96952" w:rsidP="00EB6B6E">
      <w:pPr>
        <w:pStyle w:val="Heading4Text"/>
        <w:numPr>
          <w:ilvl w:val="0"/>
          <w:numId w:val="28"/>
        </w:numPr>
        <w:spacing w:after="0"/>
        <w:ind w:left="1800"/>
        <w:jc w:val="both"/>
      </w:pPr>
      <w:r w:rsidRPr="005F4B66">
        <w:t xml:space="preserve">Traffic cones shall be used around the slew area of an EWP main body or used for temporary delineation to highlight the presence of trip hazards of plant, equipment or </w:t>
      </w:r>
      <w:proofErr w:type="gramStart"/>
      <w:r w:rsidRPr="005F4B66">
        <w:t>materials;</w:t>
      </w:r>
      <w:proofErr w:type="gramEnd"/>
    </w:p>
    <w:p w14:paraId="1A634086" w14:textId="77D0BD3D" w:rsidR="00C96952" w:rsidRPr="005F4B66" w:rsidRDefault="00C96952" w:rsidP="00EB6B6E">
      <w:pPr>
        <w:pStyle w:val="Heading4Text"/>
        <w:numPr>
          <w:ilvl w:val="0"/>
          <w:numId w:val="28"/>
        </w:numPr>
        <w:spacing w:after="0"/>
        <w:ind w:left="1800"/>
        <w:jc w:val="both"/>
      </w:pPr>
      <w:r w:rsidRPr="005F4B66">
        <w:t>Hard barricading shall be used around all trenches, excavations, the open sides of all floors, floor openings, stairwells, roofs, platforms and walkways from which a person can fall any distance or where personnel are working above.</w:t>
      </w:r>
    </w:p>
    <w:p w14:paraId="1DF8B876" w14:textId="77777777" w:rsidR="009859C5" w:rsidRPr="005F4B66" w:rsidRDefault="009859C5" w:rsidP="009859C5">
      <w:pPr>
        <w:pStyle w:val="Heading4Text"/>
        <w:spacing w:after="0"/>
        <w:ind w:left="1800"/>
        <w:jc w:val="both"/>
      </w:pPr>
    </w:p>
    <w:p w14:paraId="1E9605C6" w14:textId="77777777" w:rsidR="00C96952" w:rsidRPr="005F4B66" w:rsidRDefault="00C96952" w:rsidP="00CC7F8B">
      <w:pPr>
        <w:pStyle w:val="Heading4Text"/>
        <w:ind w:left="1440"/>
        <w:jc w:val="both"/>
      </w:pPr>
      <w:r w:rsidRPr="005F4B66">
        <w:t>Barricading should be kept at least one metre from the edge of an open trench, excavation or danger area, and must provide a clear visual warning.</w:t>
      </w:r>
    </w:p>
    <w:p w14:paraId="0E5930AC" w14:textId="7C6836C5" w:rsidR="00C96952" w:rsidRPr="005F4B66" w:rsidRDefault="00C96952" w:rsidP="00CC7F8B">
      <w:pPr>
        <w:pStyle w:val="Heading4Text"/>
        <w:ind w:left="1440"/>
        <w:jc w:val="both"/>
      </w:pPr>
      <w:r w:rsidRPr="005F4B66">
        <w:t>Personnel shall comply with the following:</w:t>
      </w:r>
    </w:p>
    <w:p w14:paraId="7BF11E04" w14:textId="74F61C44" w:rsidR="004F3BA1" w:rsidRPr="005F4B66" w:rsidRDefault="00C96952" w:rsidP="00EB6B6E">
      <w:pPr>
        <w:pStyle w:val="Heading4Text"/>
        <w:numPr>
          <w:ilvl w:val="0"/>
          <w:numId w:val="30"/>
        </w:numPr>
        <w:spacing w:after="0"/>
        <w:ind w:left="1800"/>
        <w:jc w:val="both"/>
      </w:pPr>
      <w:r w:rsidRPr="005F4B66">
        <w:t xml:space="preserve">At no time are personnel allowed to cross over, under or through </w:t>
      </w:r>
      <w:proofErr w:type="gramStart"/>
      <w:r w:rsidRPr="005F4B66">
        <w:t>barricades;</w:t>
      </w:r>
      <w:proofErr w:type="gramEnd"/>
    </w:p>
    <w:p w14:paraId="1AB7F29E" w14:textId="0FFF2083" w:rsidR="00C96952" w:rsidRPr="005F4B66" w:rsidRDefault="00C96952" w:rsidP="00EB6B6E">
      <w:pPr>
        <w:pStyle w:val="Heading4Text"/>
        <w:numPr>
          <w:ilvl w:val="0"/>
          <w:numId w:val="29"/>
        </w:numPr>
        <w:spacing w:after="0"/>
        <w:ind w:left="1800"/>
        <w:jc w:val="both"/>
      </w:pPr>
      <w:r w:rsidRPr="005F4B66">
        <w:t xml:space="preserve">When using hard barricading (e.g. crowd control barricading), panels shall be locked together. Hard Barriers are to be rigid and </w:t>
      </w:r>
      <w:proofErr w:type="gramStart"/>
      <w:r w:rsidRPr="005F4B66">
        <w:t>continuous;</w:t>
      </w:r>
      <w:proofErr w:type="gramEnd"/>
    </w:p>
    <w:p w14:paraId="1DE369D2" w14:textId="498EF271" w:rsidR="00C96952" w:rsidRPr="005F4B66" w:rsidRDefault="00C96952" w:rsidP="00EB6B6E">
      <w:pPr>
        <w:pStyle w:val="Heading4Text"/>
        <w:numPr>
          <w:ilvl w:val="0"/>
          <w:numId w:val="29"/>
        </w:numPr>
        <w:spacing w:after="0"/>
        <w:ind w:left="1800"/>
        <w:jc w:val="both"/>
      </w:pPr>
      <w:r w:rsidRPr="005F4B66">
        <w:t xml:space="preserve">Barricading and signage shall be inspected &amp; maintained </w:t>
      </w:r>
      <w:proofErr w:type="gramStart"/>
      <w:r w:rsidRPr="005F4B66">
        <w:t>daily;</w:t>
      </w:r>
      <w:proofErr w:type="gramEnd"/>
    </w:p>
    <w:p w14:paraId="385F6FA3" w14:textId="0BF7C361" w:rsidR="00C96952" w:rsidRPr="005F4B66" w:rsidRDefault="00C96952" w:rsidP="00EB6B6E">
      <w:pPr>
        <w:pStyle w:val="Heading4Text"/>
        <w:numPr>
          <w:ilvl w:val="0"/>
          <w:numId w:val="29"/>
        </w:numPr>
        <w:spacing w:after="0"/>
        <w:ind w:left="1800"/>
        <w:jc w:val="both"/>
      </w:pPr>
      <w:r w:rsidRPr="005F4B66">
        <w:t xml:space="preserve">Authorisation from the supervisor or delegate must be obtained prior to removing barricading that was erected by another work </w:t>
      </w:r>
      <w:proofErr w:type="gramStart"/>
      <w:r w:rsidRPr="005F4B66">
        <w:t>group;</w:t>
      </w:r>
      <w:proofErr w:type="gramEnd"/>
    </w:p>
    <w:p w14:paraId="404A8B98" w14:textId="362135AD" w:rsidR="00C96952" w:rsidRPr="005F4B66" w:rsidRDefault="00C96952" w:rsidP="00EB6B6E">
      <w:pPr>
        <w:pStyle w:val="Heading4Text"/>
        <w:numPr>
          <w:ilvl w:val="0"/>
          <w:numId w:val="29"/>
        </w:numPr>
        <w:spacing w:after="0"/>
        <w:ind w:left="1800"/>
        <w:jc w:val="both"/>
      </w:pPr>
      <w:r w:rsidRPr="005F4B66">
        <w:t xml:space="preserve">When the task the barricading has been erected for is complete or has changed, all signage shall be </w:t>
      </w:r>
      <w:r w:rsidR="00AE5DF2" w:rsidRPr="005F4B66">
        <w:t>removed,</w:t>
      </w:r>
      <w:r w:rsidRPr="005F4B66">
        <w:t xml:space="preserve"> and the barricades packed </w:t>
      </w:r>
      <w:proofErr w:type="gramStart"/>
      <w:r w:rsidRPr="005F4B66">
        <w:t>away;</w:t>
      </w:r>
      <w:proofErr w:type="gramEnd"/>
    </w:p>
    <w:p w14:paraId="06DA15B9" w14:textId="4B0155D6" w:rsidR="00C96952" w:rsidRPr="005F4B66" w:rsidRDefault="00C96952" w:rsidP="00EB6B6E">
      <w:pPr>
        <w:pStyle w:val="Heading4Text"/>
        <w:numPr>
          <w:ilvl w:val="0"/>
          <w:numId w:val="29"/>
        </w:numPr>
        <w:spacing w:after="0"/>
        <w:ind w:left="1800"/>
        <w:jc w:val="both"/>
      </w:pPr>
      <w:r w:rsidRPr="005F4B66">
        <w:t>Barricading shall be removed when no longer in use.</w:t>
      </w:r>
    </w:p>
    <w:p w14:paraId="32AD5A5E" w14:textId="77777777" w:rsidR="00C96952" w:rsidRPr="005F4B66" w:rsidRDefault="00C96952" w:rsidP="00CC7F8B">
      <w:pPr>
        <w:pStyle w:val="Heading4Text"/>
        <w:spacing w:after="0"/>
        <w:ind w:left="2160" w:hanging="317"/>
        <w:jc w:val="both"/>
      </w:pPr>
    </w:p>
    <w:p w14:paraId="778002F7" w14:textId="77777777" w:rsidR="00C96952" w:rsidRPr="005F4B66" w:rsidRDefault="00C96952" w:rsidP="00CC7F8B">
      <w:pPr>
        <w:pStyle w:val="Heading4Text"/>
        <w:ind w:left="1440"/>
        <w:jc w:val="both"/>
      </w:pPr>
      <w:r w:rsidRPr="005F4B66">
        <w:t>Barricade Signage/Information Tags</w:t>
      </w:r>
    </w:p>
    <w:p w14:paraId="04FEB6BE" w14:textId="20A7593C" w:rsidR="00C96952" w:rsidRPr="005F4B66" w:rsidRDefault="00C96952" w:rsidP="00EB6B6E">
      <w:pPr>
        <w:pStyle w:val="Heading4Text"/>
        <w:numPr>
          <w:ilvl w:val="0"/>
          <w:numId w:val="31"/>
        </w:numPr>
        <w:spacing w:after="0"/>
        <w:ind w:left="1800"/>
        <w:jc w:val="both"/>
      </w:pPr>
      <w:r w:rsidRPr="005F4B66">
        <w:t xml:space="preserve">Additional signage shall be used to identify specific hazards e.g. Grid Mesh removal, Falling Objects, Hot Work, Excavation, Workers Above, or Crane Slew Zone </w:t>
      </w:r>
      <w:proofErr w:type="gramStart"/>
      <w:r w:rsidRPr="005F4B66">
        <w:t>etc.;</w:t>
      </w:r>
      <w:proofErr w:type="gramEnd"/>
    </w:p>
    <w:p w14:paraId="3AB557FD" w14:textId="4F172870" w:rsidR="00C96952" w:rsidRPr="005F4B66" w:rsidRDefault="00C96952" w:rsidP="00EB6B6E">
      <w:pPr>
        <w:pStyle w:val="Heading4Text"/>
        <w:numPr>
          <w:ilvl w:val="0"/>
          <w:numId w:val="31"/>
        </w:numPr>
        <w:spacing w:after="0"/>
        <w:ind w:left="1800"/>
        <w:jc w:val="both"/>
      </w:pPr>
      <w:r w:rsidRPr="005F4B66">
        <w:t xml:space="preserve">Barricading should have signage at least every 6 metres identifying its </w:t>
      </w:r>
      <w:proofErr w:type="gramStart"/>
      <w:r w:rsidRPr="005F4B66">
        <w:t>use;</w:t>
      </w:r>
      <w:proofErr w:type="gramEnd"/>
    </w:p>
    <w:p w14:paraId="59FD4AE4" w14:textId="46774221" w:rsidR="00C96952" w:rsidRPr="005F4B66" w:rsidRDefault="00C96952" w:rsidP="00EB6B6E">
      <w:pPr>
        <w:pStyle w:val="Heading4Text"/>
        <w:numPr>
          <w:ilvl w:val="0"/>
          <w:numId w:val="31"/>
        </w:numPr>
        <w:spacing w:after="0"/>
        <w:ind w:left="1800"/>
        <w:jc w:val="both"/>
      </w:pPr>
      <w:r w:rsidRPr="005F4B66">
        <w:t>Information tags shall be in place on all sides of barricading, detailing works in progress and a contact name and contact details of the supervisor (i.e. radio channel, phone number)</w:t>
      </w:r>
    </w:p>
    <w:p w14:paraId="652EFFB1" w14:textId="6830C5FA" w:rsidR="00C96952" w:rsidRPr="005F4B66" w:rsidRDefault="00C96952" w:rsidP="00EB6B6E">
      <w:pPr>
        <w:pStyle w:val="Heading4Text"/>
        <w:numPr>
          <w:ilvl w:val="0"/>
          <w:numId w:val="31"/>
        </w:numPr>
        <w:spacing w:after="0"/>
        <w:ind w:left="1800"/>
        <w:jc w:val="both"/>
      </w:pPr>
      <w:r w:rsidRPr="005F4B66">
        <w:t>Exclusion zones shall be barricaded without an entry point and appropriate signage attached (e.g. Exclusion Zone, Do Not Enter; Drop Zone, Do Not Enter</w:t>
      </w:r>
      <w:proofErr w:type="gramStart"/>
      <w:r w:rsidRPr="005F4B66">
        <w:t>);</w:t>
      </w:r>
      <w:proofErr w:type="gramEnd"/>
    </w:p>
    <w:p w14:paraId="673E4A45" w14:textId="77777777" w:rsidR="00C96952" w:rsidRPr="005F4B66" w:rsidRDefault="00C96952" w:rsidP="00CC7F8B">
      <w:pPr>
        <w:pStyle w:val="Heading4Text"/>
        <w:spacing w:after="0"/>
        <w:jc w:val="both"/>
      </w:pPr>
    </w:p>
    <w:p w14:paraId="38670F9E" w14:textId="5C7C521F" w:rsidR="00C96952" w:rsidRPr="005F4B66" w:rsidRDefault="00C96952" w:rsidP="00CC7F8B">
      <w:pPr>
        <w:pStyle w:val="Heading4Text"/>
        <w:ind w:left="1440"/>
        <w:jc w:val="both"/>
      </w:pPr>
      <w:r w:rsidRPr="005F4B66">
        <w:t>Where personnel are required to access or egress a barricaded area, entry and exit points used shall be clearly identifiable with entry gates and with entry / exit signs. Positive communication is essential and required by all parties involved to make sure entry is safe.</w:t>
      </w:r>
    </w:p>
    <w:p w14:paraId="64CEF8A9" w14:textId="77777777" w:rsidR="00C96952" w:rsidRPr="005F4B66" w:rsidRDefault="00C96952" w:rsidP="00CC7F8B">
      <w:pPr>
        <w:pStyle w:val="Heading4Text"/>
        <w:ind w:left="1440"/>
        <w:jc w:val="both"/>
      </w:pPr>
      <w:r w:rsidRPr="005F4B66">
        <w:t>The following personnel are responsible for the barricade:</w:t>
      </w:r>
    </w:p>
    <w:p w14:paraId="73266A8C" w14:textId="2B53512F" w:rsidR="00C96952" w:rsidRPr="005F4B66" w:rsidRDefault="00C96952" w:rsidP="00EB6B6E">
      <w:pPr>
        <w:pStyle w:val="Heading4Text"/>
        <w:numPr>
          <w:ilvl w:val="0"/>
          <w:numId w:val="32"/>
        </w:numPr>
        <w:spacing w:after="0"/>
        <w:ind w:left="1800"/>
        <w:jc w:val="both"/>
      </w:pPr>
      <w:r w:rsidRPr="005F4B66">
        <w:t>Crane slew zone - Crane Operator</w:t>
      </w:r>
    </w:p>
    <w:p w14:paraId="23D26011" w14:textId="365E307F" w:rsidR="00C96952" w:rsidRPr="005F4B66" w:rsidRDefault="00C96952" w:rsidP="00EB6B6E">
      <w:pPr>
        <w:pStyle w:val="Heading4Text"/>
        <w:numPr>
          <w:ilvl w:val="0"/>
          <w:numId w:val="32"/>
        </w:numPr>
        <w:spacing w:after="0"/>
        <w:ind w:left="1800"/>
        <w:jc w:val="both"/>
      </w:pPr>
      <w:r w:rsidRPr="005F4B66">
        <w:t>EWP drop zone - Spotter</w:t>
      </w:r>
    </w:p>
    <w:p w14:paraId="58BC3288" w14:textId="5677495C" w:rsidR="00C96952" w:rsidRPr="005F4B66" w:rsidRDefault="00C96952" w:rsidP="00EB6B6E">
      <w:pPr>
        <w:pStyle w:val="Heading4Text"/>
        <w:numPr>
          <w:ilvl w:val="0"/>
          <w:numId w:val="32"/>
        </w:numPr>
        <w:spacing w:after="0"/>
        <w:ind w:left="1800"/>
        <w:jc w:val="both"/>
      </w:pPr>
      <w:r w:rsidRPr="005F4B66">
        <w:t>Blind side of truck - Truck driver</w:t>
      </w:r>
    </w:p>
    <w:p w14:paraId="7000F735" w14:textId="3946245E" w:rsidR="00C96952" w:rsidRPr="005F4B66" w:rsidRDefault="00C96952" w:rsidP="00EB6B6E">
      <w:pPr>
        <w:pStyle w:val="Heading4Text"/>
        <w:numPr>
          <w:ilvl w:val="0"/>
          <w:numId w:val="32"/>
        </w:numPr>
        <w:spacing w:after="0"/>
        <w:ind w:left="1800"/>
        <w:jc w:val="both"/>
      </w:pPr>
      <w:r w:rsidRPr="005F4B66">
        <w:t>General work area – Supervisor</w:t>
      </w:r>
    </w:p>
    <w:p w14:paraId="088C1E8C" w14:textId="77777777" w:rsidR="00F64349" w:rsidRDefault="00F64349" w:rsidP="00CC7F8B">
      <w:pPr>
        <w:pStyle w:val="Heading4Reference"/>
        <w:ind w:left="1440"/>
        <w:jc w:val="both"/>
      </w:pPr>
    </w:p>
    <w:p w14:paraId="3E2A0A91" w14:textId="7DE9AC83" w:rsidR="009D2215" w:rsidRPr="005F4B66" w:rsidRDefault="009D2215" w:rsidP="00CC7F8B">
      <w:pPr>
        <w:pStyle w:val="Heading4Reference"/>
        <w:ind w:left="1440"/>
        <w:jc w:val="both"/>
      </w:pPr>
      <w:r w:rsidRPr="005F4B66">
        <w:t>Refer:</w:t>
      </w:r>
      <w:r w:rsidRPr="005F4B66">
        <w:tab/>
      </w:r>
      <w:r w:rsidR="004D1F69" w:rsidRPr="005F4B66">
        <w:t>SCEE-BS-HS-PRO-0021</w:t>
      </w:r>
      <w:r w:rsidRPr="005F4B66">
        <w:t xml:space="preserve"> Tren</w:t>
      </w:r>
      <w:r w:rsidR="004D1F69" w:rsidRPr="005F4B66">
        <w:t>ching and Excavating</w:t>
      </w:r>
      <w:r w:rsidRPr="005F4B66">
        <w:tab/>
      </w:r>
    </w:p>
    <w:p w14:paraId="283ED65B" w14:textId="14E26569" w:rsidR="0087166E" w:rsidRDefault="0087166E" w:rsidP="00CC7F8B">
      <w:pPr>
        <w:pStyle w:val="Heading4Reference"/>
        <w:ind w:left="1440"/>
        <w:jc w:val="both"/>
      </w:pPr>
      <w:r w:rsidRPr="005F4B66">
        <w:lastRenderedPageBreak/>
        <w:tab/>
        <w:t>RTIO-HSE-0049734 Barricading, Demarcation and Signage Work Practice</w:t>
      </w:r>
    </w:p>
    <w:p w14:paraId="3E2A0A92" w14:textId="4B5D66F5" w:rsidR="009D2215" w:rsidRPr="005F4B66" w:rsidRDefault="009D2215" w:rsidP="00CC7F8B">
      <w:pPr>
        <w:pStyle w:val="Heading2"/>
      </w:pPr>
      <w:bookmarkStart w:id="2474" w:name="_Toc227062818"/>
      <w:r w:rsidRPr="005F4B66">
        <w:t>Inclement Weather</w:t>
      </w:r>
      <w:bookmarkEnd w:id="2474"/>
    </w:p>
    <w:p w14:paraId="3E2A0A93" w14:textId="05569D5B" w:rsidR="00827E83" w:rsidRPr="005F4B66" w:rsidRDefault="00827E83" w:rsidP="00CC7F8B">
      <w:pPr>
        <w:pStyle w:val="Heading4Text"/>
        <w:ind w:left="1440"/>
        <w:jc w:val="both"/>
      </w:pPr>
      <w:r w:rsidRPr="005F4B66">
        <w:t xml:space="preserve">In any situation where inclement weather conditions do or are likely to affect safe work, affected </w:t>
      </w:r>
      <w:r w:rsidR="00144202">
        <w:t>worker</w:t>
      </w:r>
      <w:r w:rsidRPr="005F4B66">
        <w:t>s and the SCEE supervisors shall consult and seek the best method for completing work safely or shall seek alternate safe work if available.</w:t>
      </w:r>
      <w:r w:rsidR="00BA5242" w:rsidRPr="005F4B66">
        <w:t xml:space="preserve"> Contingency plans should be reviewed as the project progresses to identify work areas or tasks that can be performed during inclement weather.  </w:t>
      </w:r>
    </w:p>
    <w:p w14:paraId="570BECAD" w14:textId="73AF6852" w:rsidR="004B3EBB" w:rsidRPr="005F4B66" w:rsidRDefault="004B3EBB" w:rsidP="00CC7F8B">
      <w:pPr>
        <w:pStyle w:val="Heading4Text"/>
        <w:ind w:left="1440"/>
        <w:jc w:val="both"/>
      </w:pPr>
      <w:r w:rsidRPr="005F4B66">
        <w:t xml:space="preserve">Lightning alerts are communicated via Control (Site radio) and/or via the website: </w:t>
      </w:r>
      <w:hyperlink r:id="rId25" w:history="1">
        <w:r w:rsidR="00D35367" w:rsidRPr="005F4B66">
          <w:rPr>
            <w:rStyle w:val="Hyperlink"/>
          </w:rPr>
          <w:t>http://mining.weatherzone.com.au</w:t>
        </w:r>
      </w:hyperlink>
      <w:r w:rsidRPr="005F4B66">
        <w:t>.</w:t>
      </w:r>
      <w:r w:rsidR="00D35367" w:rsidRPr="005F4B66">
        <w:t xml:space="preserve"> </w:t>
      </w:r>
    </w:p>
    <w:p w14:paraId="3E2A0A94" w14:textId="77777777" w:rsidR="009D2215" w:rsidRPr="005F4B66" w:rsidRDefault="00827E83" w:rsidP="00CC7F8B">
      <w:pPr>
        <w:pStyle w:val="Heading4Text"/>
        <w:ind w:left="1440"/>
        <w:jc w:val="both"/>
      </w:pPr>
      <w:r w:rsidRPr="005F4B66">
        <w:rPr>
          <w:rFonts w:cs="Arial"/>
        </w:rPr>
        <w:t xml:space="preserve">In emergencies work may continue, or as agreed in circumstances such as when provided with systems or procedures (i.e.to unload trailers or complete concrete pours), during periods of inclement weather where it is agreed that to </w:t>
      </w:r>
      <w:r w:rsidRPr="005F4B66">
        <w:rPr>
          <w:rFonts w:cs="Arial"/>
          <w:b/>
        </w:rPr>
        <w:t>not</w:t>
      </w:r>
      <w:r w:rsidRPr="005F4B66">
        <w:rPr>
          <w:rFonts w:cs="Arial"/>
        </w:rPr>
        <w:t xml:space="preserve"> move or protect equipment or goods, substantial loss may occur, or substantial risk is present.</w:t>
      </w:r>
    </w:p>
    <w:p w14:paraId="3E2A0A95" w14:textId="5040DBD8" w:rsidR="009D2215" w:rsidRPr="005F4B66" w:rsidRDefault="009D2215" w:rsidP="00CC7F8B">
      <w:pPr>
        <w:pStyle w:val="Heading4Reference"/>
        <w:ind w:left="1440"/>
        <w:jc w:val="both"/>
      </w:pPr>
      <w:r w:rsidRPr="005F4B66">
        <w:t>Refer:</w:t>
      </w:r>
      <w:r w:rsidRPr="005F4B66">
        <w:tab/>
      </w:r>
      <w:r w:rsidR="004D1F69" w:rsidRPr="005F4B66">
        <w:t>SCEE-BS-HS-PRO-0</w:t>
      </w:r>
      <w:r w:rsidRPr="005F4B66">
        <w:t>011 Inclement Weather Management</w:t>
      </w:r>
    </w:p>
    <w:p w14:paraId="633ED265" w14:textId="35BB815D" w:rsidR="00F82F39" w:rsidRPr="005F4B66" w:rsidRDefault="00F82F39" w:rsidP="00CC7F8B">
      <w:pPr>
        <w:pStyle w:val="Heading4Reference"/>
        <w:ind w:left="1440"/>
        <w:jc w:val="both"/>
      </w:pPr>
      <w:r w:rsidRPr="005F4B66">
        <w:tab/>
        <w:t>RTIO-HSE-0166185 Lightning Safety Work Practice</w:t>
      </w:r>
    </w:p>
    <w:p w14:paraId="755EACB1" w14:textId="4594D8C0" w:rsidR="00A765C6" w:rsidRPr="005F4B66" w:rsidRDefault="004B3EBB" w:rsidP="004B3EBB">
      <w:pPr>
        <w:pStyle w:val="Heading4Reference"/>
        <w:ind w:left="1440" w:firstLine="720"/>
        <w:jc w:val="both"/>
      </w:pPr>
      <w:r w:rsidRPr="005F4B66">
        <w:t>RTIO-HSE-0298258 RTIO PMO Safety Lightning Plan Document</w:t>
      </w:r>
    </w:p>
    <w:p w14:paraId="3E2A0A96" w14:textId="048BE55B" w:rsidR="009D2215" w:rsidRPr="005F4B66" w:rsidRDefault="009D2215" w:rsidP="00CC7F8B">
      <w:pPr>
        <w:pStyle w:val="Heading2"/>
      </w:pPr>
      <w:bookmarkStart w:id="2475" w:name="_Toc227062819"/>
      <w:r w:rsidRPr="005F4B66">
        <w:t>Traffic Management</w:t>
      </w:r>
      <w:bookmarkEnd w:id="2475"/>
    </w:p>
    <w:p w14:paraId="3E2A0A97" w14:textId="77777777" w:rsidR="009D2215" w:rsidRPr="005F4B66" w:rsidRDefault="009D2215" w:rsidP="00CC7F8B">
      <w:pPr>
        <w:pStyle w:val="Heading4Text"/>
        <w:ind w:left="1440"/>
        <w:jc w:val="both"/>
      </w:pPr>
      <w:r w:rsidRPr="005F4B66">
        <w:t xml:space="preserve">Traffic Management Plans will be required for situations where activity will necessitate a </w:t>
      </w:r>
      <w:r w:rsidR="00BA5242" w:rsidRPr="005F4B66">
        <w:t xml:space="preserve">full or partial </w:t>
      </w:r>
      <w:r w:rsidRPr="005F4B66">
        <w:t>road closure</w:t>
      </w:r>
      <w:r w:rsidR="00AF1BC4" w:rsidRPr="005F4B66">
        <w:t xml:space="preserve"> or</w:t>
      </w:r>
      <w:r w:rsidR="00BA5242" w:rsidRPr="005F4B66">
        <w:t xml:space="preserve"> traffic </w:t>
      </w:r>
      <w:r w:rsidRPr="005F4B66">
        <w:t xml:space="preserve">diversion or detour </w:t>
      </w:r>
      <w:r w:rsidR="00AF1BC4" w:rsidRPr="005F4B66">
        <w:t>that</w:t>
      </w:r>
      <w:r w:rsidRPr="005F4B66">
        <w:t xml:space="preserve"> will impact on operational activities and traffic movement.</w:t>
      </w:r>
    </w:p>
    <w:p w14:paraId="3E2A0A98" w14:textId="77777777" w:rsidR="009D2215" w:rsidRPr="005F4B66" w:rsidRDefault="009D2215" w:rsidP="00CC7F8B">
      <w:pPr>
        <w:pStyle w:val="Heading4Text"/>
        <w:ind w:left="1440"/>
        <w:jc w:val="both"/>
      </w:pPr>
      <w:r w:rsidRPr="005F4B66">
        <w:t>Plans must normally be submitted to the client for approval a minimum of 72 hours prior to the activity commencing.  All drivers and operators must comply with Traffic Management Plans as per their scope of work.</w:t>
      </w:r>
    </w:p>
    <w:p w14:paraId="3E2A0A99" w14:textId="77777777" w:rsidR="009D2215" w:rsidRPr="005F4B66" w:rsidRDefault="009D2215" w:rsidP="00CC7F8B">
      <w:pPr>
        <w:pStyle w:val="Heading4Text"/>
        <w:ind w:left="1440"/>
        <w:jc w:val="both"/>
      </w:pPr>
      <w:r w:rsidRPr="005F4B66">
        <w:t>SCEE shall work in co</w:t>
      </w:r>
      <w:r w:rsidR="00AF1BC4" w:rsidRPr="005F4B66">
        <w:t xml:space="preserve">mpliance </w:t>
      </w:r>
      <w:r w:rsidRPr="005F4B66">
        <w:t>with Client Traffic Management procedures.</w:t>
      </w:r>
    </w:p>
    <w:p w14:paraId="3E2A0A9A" w14:textId="77777777" w:rsidR="009D2215" w:rsidRPr="005F4B66" w:rsidRDefault="009D2215" w:rsidP="00CC7F8B">
      <w:pPr>
        <w:pStyle w:val="Heading4Reference"/>
        <w:ind w:left="1440"/>
        <w:jc w:val="both"/>
      </w:pPr>
      <w:r w:rsidRPr="005F4B66">
        <w:t>Refer:</w:t>
      </w:r>
      <w:r w:rsidRPr="005F4B66">
        <w:tab/>
      </w:r>
      <w:r w:rsidR="004D1F69" w:rsidRPr="005F4B66">
        <w:t xml:space="preserve">SCEE-BS-HS-TEM-0046 </w:t>
      </w:r>
      <w:r w:rsidR="00AF1BC4" w:rsidRPr="005F4B66">
        <w:t>Traffic Management Template</w:t>
      </w:r>
    </w:p>
    <w:p w14:paraId="31740527" w14:textId="77777777" w:rsidR="0087166E" w:rsidRPr="005F4B66" w:rsidRDefault="0087166E" w:rsidP="00CC7F8B">
      <w:pPr>
        <w:pStyle w:val="Heading4Reference"/>
        <w:ind w:left="1440"/>
        <w:jc w:val="both"/>
      </w:pPr>
      <w:r w:rsidRPr="005F4B66">
        <w:tab/>
        <w:t xml:space="preserve">RTIO-HSE-0049645 Vehicles and Driving Work Practice </w:t>
      </w:r>
    </w:p>
    <w:p w14:paraId="6C395E8A" w14:textId="4AF67DFD" w:rsidR="0087166E" w:rsidRPr="005F4B66" w:rsidRDefault="0087166E" w:rsidP="00CC7F8B">
      <w:pPr>
        <w:pStyle w:val="Heading4Reference"/>
        <w:ind w:left="1440" w:firstLine="720"/>
        <w:jc w:val="both"/>
      </w:pPr>
      <w:r w:rsidRPr="005F4B66">
        <w:t>RTIO-HSE-0049734 Barricading, Demarcation and Signage Work Practice</w:t>
      </w:r>
    </w:p>
    <w:p w14:paraId="3E2A0A9B" w14:textId="77777777" w:rsidR="009D2215" w:rsidRPr="005F4B66" w:rsidRDefault="00724E1B" w:rsidP="00CC7F8B">
      <w:pPr>
        <w:pStyle w:val="Heading2"/>
      </w:pPr>
      <w:bookmarkStart w:id="2476" w:name="_Toc403630170"/>
      <w:bookmarkStart w:id="2477" w:name="_Toc403630871"/>
      <w:bookmarkStart w:id="2478" w:name="_Toc403631653"/>
      <w:bookmarkStart w:id="2479" w:name="_Toc403632556"/>
      <w:bookmarkStart w:id="2480" w:name="_Toc403645604"/>
      <w:bookmarkStart w:id="2481" w:name="_Toc403646052"/>
      <w:bookmarkStart w:id="2482" w:name="_Toc403646841"/>
      <w:bookmarkStart w:id="2483" w:name="_Toc403647614"/>
      <w:bookmarkStart w:id="2484" w:name="_Toc403648062"/>
      <w:bookmarkStart w:id="2485" w:name="_Toc404088232"/>
      <w:bookmarkStart w:id="2486" w:name="_Toc404325834"/>
      <w:bookmarkStart w:id="2487" w:name="_Toc404343921"/>
      <w:bookmarkStart w:id="2488" w:name="_Toc404346034"/>
      <w:bookmarkStart w:id="2489" w:name="_Toc403630171"/>
      <w:bookmarkStart w:id="2490" w:name="_Toc403630872"/>
      <w:bookmarkStart w:id="2491" w:name="_Toc403631654"/>
      <w:bookmarkStart w:id="2492" w:name="_Toc403632557"/>
      <w:bookmarkStart w:id="2493" w:name="_Toc403645605"/>
      <w:bookmarkStart w:id="2494" w:name="_Toc403646053"/>
      <w:bookmarkStart w:id="2495" w:name="_Toc403646842"/>
      <w:bookmarkStart w:id="2496" w:name="_Toc403647615"/>
      <w:bookmarkStart w:id="2497" w:name="_Toc403648063"/>
      <w:bookmarkStart w:id="2498" w:name="_Toc404088233"/>
      <w:bookmarkStart w:id="2499" w:name="_Toc404325835"/>
      <w:bookmarkStart w:id="2500" w:name="_Toc404343922"/>
      <w:bookmarkStart w:id="2501" w:name="_Toc404346035"/>
      <w:bookmarkStart w:id="2502" w:name="_Toc403630172"/>
      <w:bookmarkStart w:id="2503" w:name="_Toc403630873"/>
      <w:bookmarkStart w:id="2504" w:name="_Toc403631655"/>
      <w:bookmarkStart w:id="2505" w:name="_Toc403632558"/>
      <w:bookmarkStart w:id="2506" w:name="_Toc403645606"/>
      <w:bookmarkStart w:id="2507" w:name="_Toc403646054"/>
      <w:bookmarkStart w:id="2508" w:name="_Toc403646843"/>
      <w:bookmarkStart w:id="2509" w:name="_Toc403647616"/>
      <w:bookmarkStart w:id="2510" w:name="_Toc403648064"/>
      <w:bookmarkStart w:id="2511" w:name="_Toc404088234"/>
      <w:bookmarkStart w:id="2512" w:name="_Toc404325836"/>
      <w:bookmarkStart w:id="2513" w:name="_Toc404343923"/>
      <w:bookmarkStart w:id="2514" w:name="_Toc404346036"/>
      <w:bookmarkEnd w:id="2476"/>
      <w:bookmarkEnd w:id="2477"/>
      <w:bookmarkEnd w:id="2478"/>
      <w:bookmarkEnd w:id="2479"/>
      <w:bookmarkEnd w:id="2480"/>
      <w:bookmarkEnd w:id="2481"/>
      <w:bookmarkEnd w:id="2482"/>
      <w:bookmarkEnd w:id="2483"/>
      <w:bookmarkEnd w:id="2484"/>
      <w:bookmarkEnd w:id="2485"/>
      <w:bookmarkEnd w:id="2486"/>
      <w:bookmarkEnd w:id="2487"/>
      <w:bookmarkEnd w:id="2488"/>
      <w:bookmarkEnd w:id="2489"/>
      <w:bookmarkEnd w:id="2490"/>
      <w:bookmarkEnd w:id="2491"/>
      <w:bookmarkEnd w:id="2492"/>
      <w:bookmarkEnd w:id="2493"/>
      <w:bookmarkEnd w:id="2494"/>
      <w:bookmarkEnd w:id="2495"/>
      <w:bookmarkEnd w:id="2496"/>
      <w:bookmarkEnd w:id="2497"/>
      <w:bookmarkEnd w:id="2498"/>
      <w:bookmarkEnd w:id="2499"/>
      <w:bookmarkEnd w:id="2500"/>
      <w:bookmarkEnd w:id="2501"/>
      <w:bookmarkEnd w:id="2502"/>
      <w:bookmarkEnd w:id="2503"/>
      <w:bookmarkEnd w:id="2504"/>
      <w:bookmarkEnd w:id="2505"/>
      <w:bookmarkEnd w:id="2506"/>
      <w:bookmarkEnd w:id="2507"/>
      <w:bookmarkEnd w:id="2508"/>
      <w:bookmarkEnd w:id="2509"/>
      <w:bookmarkEnd w:id="2510"/>
      <w:bookmarkEnd w:id="2511"/>
      <w:bookmarkEnd w:id="2512"/>
      <w:bookmarkEnd w:id="2513"/>
      <w:bookmarkEnd w:id="2514"/>
      <w:r w:rsidRPr="005F4B66">
        <w:t xml:space="preserve"> </w:t>
      </w:r>
      <w:bookmarkStart w:id="2515" w:name="_Toc227062820"/>
      <w:r w:rsidR="009D2215" w:rsidRPr="005F4B66">
        <w:t>Use of Power and Hand Tools</w:t>
      </w:r>
      <w:bookmarkEnd w:id="2515"/>
    </w:p>
    <w:p w14:paraId="3E2A0A9C" w14:textId="77777777" w:rsidR="009D2215" w:rsidRPr="005F4B66" w:rsidRDefault="009D2215" w:rsidP="00CC7F8B">
      <w:pPr>
        <w:pStyle w:val="Heading4Text"/>
        <w:ind w:left="1440"/>
        <w:jc w:val="both"/>
      </w:pPr>
      <w:r w:rsidRPr="005F4B66">
        <w:t xml:space="preserve">SCEE supervisors shall ensure that all personnel are supervised in the selection, use and maintenance of power and hand tools they are required to use.  All personnel will be informed on the use and maintenance </w:t>
      </w:r>
      <w:r w:rsidR="00A62D58" w:rsidRPr="005F4B66">
        <w:t xml:space="preserve">requirements </w:t>
      </w:r>
      <w:r w:rsidRPr="005F4B66">
        <w:t xml:space="preserve">of </w:t>
      </w:r>
      <w:r w:rsidR="00A62D58" w:rsidRPr="005F4B66">
        <w:t xml:space="preserve">hand and power </w:t>
      </w:r>
      <w:r w:rsidRPr="005F4B66">
        <w:t xml:space="preserve">tools.  </w:t>
      </w:r>
    </w:p>
    <w:p w14:paraId="3E2A0A9D" w14:textId="77777777" w:rsidR="009D2215" w:rsidRPr="005F4B66" w:rsidRDefault="009D2215" w:rsidP="00CC7F8B">
      <w:pPr>
        <w:pStyle w:val="Heading4Text"/>
        <w:ind w:left="1440"/>
        <w:jc w:val="both"/>
      </w:pPr>
      <w:r w:rsidRPr="005F4B66">
        <w:t xml:space="preserve">During the SCEE Site Induction and periodically at Pre-start and Toolbox Meetings personnel will be reminded of their responsibilities before and during the use of power and hand tools. </w:t>
      </w:r>
    </w:p>
    <w:p w14:paraId="3E2A0A9E" w14:textId="77777777" w:rsidR="009D2215" w:rsidRPr="005F4B66" w:rsidRDefault="009D2215" w:rsidP="00CC7F8B">
      <w:pPr>
        <w:pStyle w:val="Heading4Text"/>
        <w:ind w:left="1440"/>
        <w:jc w:val="both"/>
      </w:pPr>
      <w:r w:rsidRPr="005F4B66">
        <w:t xml:space="preserve">These responsibilities include but </w:t>
      </w:r>
      <w:r w:rsidR="000149A1" w:rsidRPr="005F4B66">
        <w:t xml:space="preserve">are </w:t>
      </w:r>
      <w:r w:rsidRPr="005F4B66">
        <w:t>not limited to:</w:t>
      </w:r>
    </w:p>
    <w:p w14:paraId="3E2A0A9F" w14:textId="77777777" w:rsidR="009D2215" w:rsidRPr="005F4B66" w:rsidRDefault="009D2215" w:rsidP="00CC7F8B">
      <w:pPr>
        <w:pStyle w:val="Heading4Bulletts"/>
        <w:tabs>
          <w:tab w:val="clear" w:pos="1211"/>
        </w:tabs>
        <w:ind w:left="1800"/>
        <w:jc w:val="both"/>
      </w:pPr>
      <w:r w:rsidRPr="005F4B66">
        <w:t>Ensuring that power tools have a curr</w:t>
      </w:r>
      <w:r w:rsidR="00D97311" w:rsidRPr="005F4B66">
        <w:t>ent quarterly test tag attached</w:t>
      </w:r>
    </w:p>
    <w:p w14:paraId="210F9D0C" w14:textId="77777777" w:rsidR="001E7B0B" w:rsidRPr="005F4B66" w:rsidRDefault="009D2215" w:rsidP="00CC7F8B">
      <w:pPr>
        <w:pStyle w:val="Heading4Bulletts"/>
        <w:tabs>
          <w:tab w:val="clear" w:pos="1211"/>
        </w:tabs>
        <w:ind w:left="1800"/>
        <w:jc w:val="both"/>
      </w:pPr>
      <w:r w:rsidRPr="005F4B66">
        <w:lastRenderedPageBreak/>
        <w:t>Checking the tool prior to use for damage t</w:t>
      </w:r>
      <w:r w:rsidR="00D97311" w:rsidRPr="005F4B66">
        <w:t xml:space="preserve">o </w:t>
      </w:r>
      <w:r w:rsidR="00A62D58" w:rsidRPr="005F4B66">
        <w:t xml:space="preserve">the tool or </w:t>
      </w:r>
      <w:r w:rsidR="00D97311" w:rsidRPr="005F4B66">
        <w:t>power lead</w:t>
      </w:r>
    </w:p>
    <w:p w14:paraId="3E2A0AA0" w14:textId="297B006A" w:rsidR="009D2215" w:rsidRPr="005F4B66" w:rsidRDefault="001E7B0B" w:rsidP="00CC7F8B">
      <w:pPr>
        <w:pStyle w:val="Heading4Bulletts"/>
        <w:numPr>
          <w:ilvl w:val="1"/>
          <w:numId w:val="2"/>
        </w:numPr>
        <w:ind w:left="1800"/>
        <w:jc w:val="both"/>
      </w:pPr>
      <w:r w:rsidRPr="005F4B66">
        <w:t>Any equipment that is defective, damaged or untagged will not be used and such equipment will then be tagged with an Out of Service tag and reported to the Supervisor.</w:t>
      </w:r>
      <w:r w:rsidR="00D97311" w:rsidRPr="005F4B66">
        <w:t xml:space="preserve"> </w:t>
      </w:r>
    </w:p>
    <w:p w14:paraId="3E2A0AA1" w14:textId="77777777" w:rsidR="009D2215" w:rsidRPr="005F4B66" w:rsidRDefault="009D2215" w:rsidP="00CC7F8B">
      <w:pPr>
        <w:pStyle w:val="Heading4Bulletts"/>
        <w:tabs>
          <w:tab w:val="clear" w:pos="1211"/>
        </w:tabs>
        <w:ind w:left="1800"/>
        <w:jc w:val="both"/>
      </w:pPr>
      <w:r w:rsidRPr="005F4B66">
        <w:t xml:space="preserve">Ensuring that all mains powered electric tools are </w:t>
      </w:r>
      <w:r w:rsidR="00D97311" w:rsidRPr="005F4B66">
        <w:t>fitted with a “Dead man” switch</w:t>
      </w:r>
    </w:p>
    <w:p w14:paraId="3E2A0AA2" w14:textId="77777777" w:rsidR="009D2215" w:rsidRPr="005F4B66" w:rsidRDefault="00A62D58" w:rsidP="00CC7F8B">
      <w:pPr>
        <w:pStyle w:val="Heading4Bulletts"/>
        <w:tabs>
          <w:tab w:val="clear" w:pos="1211"/>
        </w:tabs>
        <w:ind w:left="1800"/>
        <w:jc w:val="both"/>
      </w:pPr>
      <w:r w:rsidRPr="005F4B66">
        <w:t>W</w:t>
      </w:r>
      <w:r w:rsidR="009D2215" w:rsidRPr="005F4B66">
        <w:t>ear the appropriate and correct PPE for the</w:t>
      </w:r>
      <w:r w:rsidR="00D97311" w:rsidRPr="005F4B66">
        <w:t xml:space="preserve"> task</w:t>
      </w:r>
    </w:p>
    <w:p w14:paraId="3E2A0AA3" w14:textId="3C9C941C" w:rsidR="009D2215" w:rsidRPr="005F4B66" w:rsidRDefault="00A62D58" w:rsidP="00CC7F8B">
      <w:pPr>
        <w:pStyle w:val="Heading4Bulletts"/>
        <w:tabs>
          <w:tab w:val="clear" w:pos="1211"/>
        </w:tabs>
        <w:ind w:left="1800"/>
        <w:jc w:val="both"/>
      </w:pPr>
      <w:r w:rsidRPr="005F4B66">
        <w:t>Ensure the</w:t>
      </w:r>
      <w:r w:rsidR="009D2215" w:rsidRPr="005F4B66">
        <w:t xml:space="preserve"> correct tool </w:t>
      </w:r>
      <w:r w:rsidRPr="005F4B66">
        <w:t xml:space="preserve">is used for the task </w:t>
      </w:r>
      <w:r w:rsidR="009D2215" w:rsidRPr="005F4B66">
        <w:t>and is used as per th</w:t>
      </w:r>
      <w:r w:rsidR="00D97311" w:rsidRPr="005F4B66">
        <w:t xml:space="preserve">e </w:t>
      </w:r>
      <w:r w:rsidR="00AE5DF2" w:rsidRPr="005F4B66">
        <w:t>manufacturer’s</w:t>
      </w:r>
      <w:r w:rsidR="00D97311" w:rsidRPr="005F4B66">
        <w:t xml:space="preserve"> recommendations</w:t>
      </w:r>
    </w:p>
    <w:p w14:paraId="3E2A0AA4" w14:textId="18165F81" w:rsidR="009D2215" w:rsidRPr="005F4B66" w:rsidRDefault="009D2215" w:rsidP="00CC7F8B">
      <w:pPr>
        <w:pStyle w:val="Heading4Bulletts"/>
        <w:tabs>
          <w:tab w:val="clear" w:pos="1211"/>
        </w:tabs>
        <w:ind w:left="1800"/>
        <w:jc w:val="both"/>
      </w:pPr>
      <w:r w:rsidRPr="005F4B66">
        <w:t xml:space="preserve">Ensuring that all </w:t>
      </w:r>
      <w:proofErr w:type="gramStart"/>
      <w:r w:rsidRPr="005F4B66">
        <w:t>240 volt</w:t>
      </w:r>
      <w:proofErr w:type="gramEnd"/>
      <w:r w:rsidRPr="005F4B66">
        <w:t xml:space="preserve"> (or above) power tools are connected to </w:t>
      </w:r>
      <w:r w:rsidR="00D97311" w:rsidRPr="005F4B66">
        <w:t xml:space="preserve">an approved industrial </w:t>
      </w:r>
      <w:r w:rsidR="00AE5DF2" w:rsidRPr="005F4B66">
        <w:t>type of</w:t>
      </w:r>
      <w:r w:rsidR="00D97311" w:rsidRPr="005F4B66">
        <w:t xml:space="preserve"> RCD</w:t>
      </w:r>
    </w:p>
    <w:p w14:paraId="3E2A0AA5" w14:textId="77777777" w:rsidR="009D2215" w:rsidRPr="005F4B66" w:rsidRDefault="00A62D58" w:rsidP="00CC7F8B">
      <w:pPr>
        <w:pStyle w:val="Heading4Bulletts"/>
        <w:tabs>
          <w:tab w:val="clear" w:pos="1211"/>
        </w:tabs>
        <w:ind w:left="1800"/>
        <w:jc w:val="both"/>
      </w:pPr>
      <w:r w:rsidRPr="005F4B66">
        <w:t xml:space="preserve">Ensure </w:t>
      </w:r>
      <w:proofErr w:type="gramStart"/>
      <w:r w:rsidRPr="005F4B66">
        <w:t xml:space="preserve">the </w:t>
      </w:r>
      <w:r w:rsidR="009D2215" w:rsidRPr="005F4B66">
        <w:t xml:space="preserve"> correct</w:t>
      </w:r>
      <w:proofErr w:type="gramEnd"/>
      <w:r w:rsidR="009D2215" w:rsidRPr="005F4B66">
        <w:t xml:space="preserve"> guards a</w:t>
      </w:r>
      <w:r w:rsidR="00D97311" w:rsidRPr="005F4B66">
        <w:t>re fitted and in good condition</w:t>
      </w:r>
    </w:p>
    <w:p w14:paraId="3E2A0AA6" w14:textId="77777777" w:rsidR="009D2215" w:rsidRPr="005F4B66" w:rsidRDefault="009D2215" w:rsidP="00CC7F8B">
      <w:pPr>
        <w:pStyle w:val="Heading4Bulletts"/>
        <w:tabs>
          <w:tab w:val="clear" w:pos="1211"/>
        </w:tabs>
        <w:ind w:left="1800"/>
        <w:jc w:val="both"/>
      </w:pPr>
      <w:r w:rsidRPr="005F4B66">
        <w:t>Work pieces</w:t>
      </w:r>
      <w:r w:rsidR="00D97311" w:rsidRPr="005F4B66">
        <w:t xml:space="preserve"> are clamped where possible</w:t>
      </w:r>
    </w:p>
    <w:p w14:paraId="3E2A0AA7" w14:textId="77777777" w:rsidR="009D2215" w:rsidRPr="005F4B66" w:rsidRDefault="009D2215" w:rsidP="00CC7F8B">
      <w:pPr>
        <w:pStyle w:val="Heading4Bulletts"/>
        <w:tabs>
          <w:tab w:val="clear" w:pos="1211"/>
        </w:tabs>
        <w:ind w:left="1800"/>
        <w:jc w:val="both"/>
      </w:pPr>
      <w:r w:rsidRPr="005F4B66">
        <w:t>Ensuring that tools are not lifted or ca</w:t>
      </w:r>
      <w:r w:rsidR="00D97311" w:rsidRPr="005F4B66">
        <w:t>rried by their electrical leads</w:t>
      </w:r>
    </w:p>
    <w:p w14:paraId="3E2A0AA8" w14:textId="77777777" w:rsidR="009D2215" w:rsidRPr="005F4B66" w:rsidRDefault="009D2215" w:rsidP="00CC7F8B">
      <w:pPr>
        <w:spacing w:after="0"/>
        <w:jc w:val="both"/>
        <w:rPr>
          <w:rFonts w:cs="Arial"/>
        </w:rPr>
      </w:pPr>
    </w:p>
    <w:p w14:paraId="3E2A0AA9" w14:textId="6B1B2594" w:rsidR="009D2215" w:rsidRPr="005F4B66" w:rsidRDefault="009D2215" w:rsidP="00CC7F8B">
      <w:pPr>
        <w:pStyle w:val="Heading4Text"/>
        <w:ind w:left="1440"/>
        <w:jc w:val="both"/>
      </w:pPr>
      <w:r w:rsidRPr="005F4B66">
        <w:t>All power tools will be required to undergo quarterly testing and tagg</w:t>
      </w:r>
      <w:r w:rsidR="0069374D" w:rsidRPr="005F4B66">
        <w:t>ing procedures as per AS/NZ 3760</w:t>
      </w:r>
      <w:r w:rsidR="00A62D58" w:rsidRPr="005F4B66">
        <w:t xml:space="preserve"> and will be recorded on the project electrical equipment register</w:t>
      </w:r>
      <w:r w:rsidRPr="005F4B66">
        <w:t>. The quarterly test tag colours are defined as:</w:t>
      </w:r>
    </w:p>
    <w:p w14:paraId="3E2A0AAA" w14:textId="77777777" w:rsidR="006632D9" w:rsidRPr="005F4B66" w:rsidRDefault="006632D9" w:rsidP="00CC7F8B">
      <w:pPr>
        <w:pStyle w:val="Heading4Text"/>
        <w:spacing w:after="0"/>
        <w:jc w:val="both"/>
        <w:rPr>
          <w:b/>
        </w:rPr>
      </w:pPr>
      <w:r w:rsidRPr="005F4B66">
        <w:rPr>
          <w:b/>
          <w:color w:val="FF0000"/>
        </w:rPr>
        <w:t xml:space="preserve">Red </w:t>
      </w:r>
      <w:r w:rsidRPr="005F4B66">
        <w:tab/>
      </w:r>
      <w:r w:rsidRPr="005F4B66">
        <w:rPr>
          <w:b/>
        </w:rPr>
        <w:t>-</w:t>
      </w:r>
      <w:r w:rsidRPr="005F4B66">
        <w:tab/>
      </w:r>
      <w:r w:rsidRPr="005F4B66">
        <w:rPr>
          <w:b/>
        </w:rPr>
        <w:t>December to February</w:t>
      </w:r>
    </w:p>
    <w:p w14:paraId="3E2A0AAB" w14:textId="77777777" w:rsidR="006632D9" w:rsidRPr="005F4B66" w:rsidRDefault="006632D9" w:rsidP="00CC7F8B">
      <w:pPr>
        <w:pStyle w:val="Heading4Text"/>
        <w:spacing w:after="0"/>
        <w:jc w:val="both"/>
        <w:rPr>
          <w:b/>
        </w:rPr>
      </w:pPr>
      <w:r w:rsidRPr="005F4B66">
        <w:rPr>
          <w:b/>
          <w:color w:val="00B050"/>
        </w:rPr>
        <w:t>Green</w:t>
      </w:r>
      <w:r w:rsidRPr="005F4B66">
        <w:rPr>
          <w:b/>
        </w:rPr>
        <w:tab/>
        <w:t>-</w:t>
      </w:r>
      <w:r w:rsidRPr="005F4B66">
        <w:rPr>
          <w:b/>
        </w:rPr>
        <w:tab/>
        <w:t>March to May</w:t>
      </w:r>
    </w:p>
    <w:p w14:paraId="3E2A0AAC" w14:textId="77777777" w:rsidR="006632D9" w:rsidRPr="005F4B66" w:rsidRDefault="006632D9" w:rsidP="00CC7F8B">
      <w:pPr>
        <w:pStyle w:val="Heading4Text"/>
        <w:spacing w:after="0"/>
        <w:jc w:val="both"/>
        <w:rPr>
          <w:b/>
        </w:rPr>
      </w:pPr>
      <w:r w:rsidRPr="005F4B66">
        <w:rPr>
          <w:b/>
          <w:color w:val="0070C0"/>
        </w:rPr>
        <w:t>Blue</w:t>
      </w:r>
      <w:r w:rsidRPr="005F4B66">
        <w:rPr>
          <w:b/>
        </w:rPr>
        <w:tab/>
        <w:t>-</w:t>
      </w:r>
      <w:r w:rsidRPr="005F4B66">
        <w:rPr>
          <w:b/>
        </w:rPr>
        <w:tab/>
        <w:t>June to August</w:t>
      </w:r>
      <w:r w:rsidRPr="005F4B66">
        <w:rPr>
          <w:b/>
        </w:rPr>
        <w:tab/>
      </w:r>
    </w:p>
    <w:p w14:paraId="3E2A0AAD" w14:textId="77777777" w:rsidR="006632D9" w:rsidRPr="005F4B66" w:rsidRDefault="006632D9" w:rsidP="00CC7F8B">
      <w:pPr>
        <w:pStyle w:val="Heading4Text"/>
        <w:spacing w:after="0"/>
        <w:jc w:val="both"/>
        <w:rPr>
          <w:b/>
        </w:rPr>
      </w:pPr>
      <w:r w:rsidRPr="005F4B66">
        <w:rPr>
          <w:b/>
          <w:color w:val="FFC000"/>
        </w:rPr>
        <w:t>Yellow</w:t>
      </w:r>
      <w:r w:rsidRPr="005F4B66">
        <w:rPr>
          <w:b/>
        </w:rPr>
        <w:tab/>
        <w:t>-</w:t>
      </w:r>
      <w:r w:rsidRPr="005F4B66">
        <w:rPr>
          <w:b/>
        </w:rPr>
        <w:tab/>
        <w:t>September to November</w:t>
      </w:r>
    </w:p>
    <w:p w14:paraId="3E2A0AAF" w14:textId="77777777" w:rsidR="009D2215" w:rsidRPr="005F4B66" w:rsidRDefault="009D2215" w:rsidP="005D3358">
      <w:pPr>
        <w:pStyle w:val="Heading4Reference"/>
        <w:spacing w:before="200"/>
        <w:ind w:left="1440" w:hanging="22"/>
        <w:jc w:val="both"/>
      </w:pPr>
      <w:bookmarkStart w:id="2516" w:name="_Hlk52522019"/>
      <w:r w:rsidRPr="005F4B66">
        <w:t>Refer:</w:t>
      </w:r>
      <w:r w:rsidRPr="005F4B66">
        <w:tab/>
      </w:r>
      <w:r w:rsidR="004D1F69" w:rsidRPr="005F4B66">
        <w:t>SCEE-BS-PO-TEM-0038</w:t>
      </w:r>
      <w:r w:rsidRPr="005F4B66">
        <w:t xml:space="preserve"> Electrical Equipment Register</w:t>
      </w:r>
    </w:p>
    <w:p w14:paraId="19045D35" w14:textId="398A3B9F" w:rsidR="0087166E" w:rsidRPr="005F4B66" w:rsidRDefault="0087166E" w:rsidP="00CC7F8B">
      <w:pPr>
        <w:pStyle w:val="Heading4Reference"/>
        <w:ind w:left="1440"/>
        <w:jc w:val="both"/>
      </w:pPr>
      <w:r w:rsidRPr="005F4B66">
        <w:tab/>
        <w:t>RTIO-HSE-0049669 C2 Electrical Safety Work Practice</w:t>
      </w:r>
    </w:p>
    <w:p w14:paraId="013E12EC" w14:textId="36A2BD1E" w:rsidR="00F82F39" w:rsidRPr="005F4B66" w:rsidRDefault="00F82F39" w:rsidP="00F82F39">
      <w:pPr>
        <w:pStyle w:val="Heading4Reference"/>
        <w:ind w:left="1440" w:firstLine="720"/>
        <w:jc w:val="both"/>
      </w:pPr>
      <w:r w:rsidRPr="005F4B66">
        <w:t>RTIO-HSE-0248195 Safe Electrical Work Practice</w:t>
      </w:r>
    </w:p>
    <w:p w14:paraId="5634336A" w14:textId="6C4EF669" w:rsidR="00A91A21" w:rsidRPr="005F4B66" w:rsidRDefault="00F82F39" w:rsidP="00AD7848">
      <w:pPr>
        <w:pStyle w:val="Heading4Reference"/>
        <w:ind w:left="1440" w:firstLine="720"/>
        <w:jc w:val="both"/>
      </w:pPr>
      <w:r w:rsidRPr="005F4B66">
        <w:t>RTIO-HSE- 0022651 Hand and Power Tool Safety Work Practice</w:t>
      </w:r>
    </w:p>
    <w:p w14:paraId="0B7D8FB0" w14:textId="0FEE1FCC" w:rsidR="001E7B0B" w:rsidRPr="005F4B66" w:rsidRDefault="001E7B0B" w:rsidP="00CC7F8B">
      <w:pPr>
        <w:pStyle w:val="Heading3"/>
        <w:jc w:val="both"/>
      </w:pPr>
      <w:bookmarkStart w:id="2517" w:name="_Toc227062821"/>
      <w:bookmarkEnd w:id="2516"/>
      <w:r w:rsidRPr="005F4B66">
        <w:t>Electric Arc Welding</w:t>
      </w:r>
      <w:bookmarkEnd w:id="2517"/>
    </w:p>
    <w:p w14:paraId="07A72F2D" w14:textId="266A2D7D" w:rsidR="00F82F39" w:rsidRPr="005F4B66" w:rsidRDefault="00F82F39" w:rsidP="00402C13">
      <w:pPr>
        <w:pStyle w:val="Heading4Reference"/>
        <w:spacing w:before="200"/>
        <w:ind w:left="1418"/>
        <w:jc w:val="both"/>
        <w:rPr>
          <w:color w:val="auto"/>
        </w:rPr>
      </w:pPr>
      <w:r w:rsidRPr="005F4B66">
        <w:rPr>
          <w:color w:val="auto"/>
        </w:rPr>
        <w:t>Welding machines brought to site shall be inspected to meet the requirements of the Iron Ore (WA) Welding Machine and Accessories Checklist RTIO-HSE-0087155 prior to being authorised for entry onto site.  A copy of the completed Iron Ore (WA) Welding Machine and Accessories Checklist RTIO-HSE-0087155 shall be provided to area electrical supervisor.</w:t>
      </w:r>
    </w:p>
    <w:p w14:paraId="6AFDFC38" w14:textId="0E567735" w:rsidR="001E7B0B" w:rsidRPr="005F4B66" w:rsidRDefault="001E7B0B" w:rsidP="00402C13">
      <w:pPr>
        <w:pStyle w:val="Heading4Reference"/>
        <w:spacing w:before="200"/>
        <w:ind w:left="1418"/>
        <w:jc w:val="both"/>
      </w:pPr>
      <w:r w:rsidRPr="005F4B66">
        <w:rPr>
          <w:color w:val="auto"/>
        </w:rPr>
        <w:t>All welding machines shall have an approved Voltage Reducing Device (VRD) fitted prior to use. The VRD shall have a current inspection tag displayed. All electric welders shall have a current test tag fitted on the primary cord. The welder should be marked what category welding environment it had been tested to every 3 months</w:t>
      </w:r>
      <w:r w:rsidRPr="005F4B66">
        <w:t>.</w:t>
      </w:r>
    </w:p>
    <w:p w14:paraId="69016027" w14:textId="5D72268B" w:rsidR="00F82F39" w:rsidRPr="005F4B66" w:rsidRDefault="00F82F39" w:rsidP="00402C13">
      <w:pPr>
        <w:pStyle w:val="Heading4Reference"/>
        <w:spacing w:before="200"/>
        <w:ind w:left="1418"/>
        <w:jc w:val="both"/>
      </w:pPr>
      <w:r w:rsidRPr="005F4B66">
        <w:t>Refer:</w:t>
      </w:r>
      <w:r w:rsidRPr="005F4B66">
        <w:tab/>
        <w:t>RTIO-HSE-0087155 Welding Machine and Accessories Checklist</w:t>
      </w:r>
    </w:p>
    <w:p w14:paraId="74D29813" w14:textId="433BFC9C" w:rsidR="00F82F39" w:rsidRDefault="00F82F39" w:rsidP="00402C13">
      <w:pPr>
        <w:pStyle w:val="Heading4Reference"/>
        <w:ind w:left="1418"/>
        <w:jc w:val="both"/>
      </w:pPr>
      <w:r w:rsidRPr="005F4B66">
        <w:tab/>
      </w:r>
      <w:r w:rsidRPr="005F4B66">
        <w:tab/>
        <w:t>RTIO-HSE-0049671 Welding Work Practice</w:t>
      </w:r>
    </w:p>
    <w:p w14:paraId="0553266D" w14:textId="216C7AF5" w:rsidR="00D108A8" w:rsidRPr="00D108A8" w:rsidRDefault="00D108A8" w:rsidP="00D108A8">
      <w:pPr>
        <w:rPr>
          <w:rFonts w:cs="Arial"/>
          <w:color w:val="984806" w:themeColor="accent6" w:themeShade="80"/>
        </w:rPr>
      </w:pPr>
      <w:r>
        <w:br w:type="page"/>
      </w:r>
    </w:p>
    <w:p w14:paraId="2CC1F3C5" w14:textId="765B692E" w:rsidR="001E7B0B" w:rsidRPr="005F4B66" w:rsidRDefault="000B51A9" w:rsidP="00CC7F8B">
      <w:pPr>
        <w:pStyle w:val="Heading3"/>
        <w:jc w:val="both"/>
      </w:pPr>
      <w:bookmarkStart w:id="2518" w:name="_Toc227062822"/>
      <w:proofErr w:type="gramStart"/>
      <w:r w:rsidRPr="005F4B66">
        <w:lastRenderedPageBreak/>
        <w:t>Hand Held</w:t>
      </w:r>
      <w:proofErr w:type="gramEnd"/>
      <w:r w:rsidRPr="005F4B66">
        <w:t xml:space="preserve"> Drills</w:t>
      </w:r>
      <w:bookmarkEnd w:id="2518"/>
    </w:p>
    <w:p w14:paraId="1287EDBF" w14:textId="2141A7C0" w:rsidR="000B51A9" w:rsidRPr="005F4B66" w:rsidRDefault="000B51A9" w:rsidP="00402C13">
      <w:pPr>
        <w:pStyle w:val="Heading4Reference"/>
        <w:spacing w:before="200"/>
        <w:ind w:hanging="425"/>
        <w:jc w:val="both"/>
        <w:rPr>
          <w:color w:val="auto"/>
        </w:rPr>
      </w:pPr>
      <w:r w:rsidRPr="005F4B66">
        <w:rPr>
          <w:color w:val="auto"/>
        </w:rPr>
        <w:t xml:space="preserve">The following shall be applied when undertaking </w:t>
      </w:r>
      <w:r w:rsidR="00683949" w:rsidRPr="005F4B66">
        <w:rPr>
          <w:color w:val="auto"/>
        </w:rPr>
        <w:t xml:space="preserve">drilling </w:t>
      </w:r>
      <w:r w:rsidR="00FD3B20" w:rsidRPr="005F4B66">
        <w:rPr>
          <w:color w:val="auto"/>
        </w:rPr>
        <w:t>activities</w:t>
      </w:r>
      <w:r w:rsidR="00683949" w:rsidRPr="005F4B66">
        <w:rPr>
          <w:color w:val="auto"/>
        </w:rPr>
        <w:t xml:space="preserve"> with </w:t>
      </w:r>
      <w:proofErr w:type="gramStart"/>
      <w:r w:rsidRPr="005F4B66">
        <w:rPr>
          <w:color w:val="auto"/>
        </w:rPr>
        <w:t>Hand Held</w:t>
      </w:r>
      <w:proofErr w:type="gramEnd"/>
      <w:r w:rsidRPr="005F4B66">
        <w:rPr>
          <w:color w:val="auto"/>
        </w:rPr>
        <w:t xml:space="preserve"> Drills:</w:t>
      </w:r>
    </w:p>
    <w:p w14:paraId="754C75C8" w14:textId="77777777" w:rsidR="004F3BA1" w:rsidRPr="005F4B66" w:rsidRDefault="004F3BA1" w:rsidP="00402C13">
      <w:pPr>
        <w:pStyle w:val="Heading4Reference"/>
        <w:ind w:hanging="425"/>
        <w:jc w:val="both"/>
        <w:rPr>
          <w:color w:val="auto"/>
        </w:rPr>
      </w:pPr>
    </w:p>
    <w:p w14:paraId="03B88125" w14:textId="1B24F398" w:rsidR="000B51A9" w:rsidRPr="005F4B66" w:rsidRDefault="000B51A9" w:rsidP="00EB6B6E">
      <w:pPr>
        <w:pStyle w:val="Heading4Reference"/>
        <w:numPr>
          <w:ilvl w:val="0"/>
          <w:numId w:val="34"/>
        </w:numPr>
        <w:ind w:left="1843" w:hanging="425"/>
        <w:jc w:val="both"/>
        <w:rPr>
          <w:color w:val="auto"/>
        </w:rPr>
      </w:pPr>
      <w:r w:rsidRPr="005F4B66">
        <w:rPr>
          <w:color w:val="auto"/>
        </w:rPr>
        <w:t>Operators are to ensure all loose items are clear of rotating parts.</w:t>
      </w:r>
    </w:p>
    <w:p w14:paraId="583F2A3A" w14:textId="73A1CF4B" w:rsidR="000B51A9" w:rsidRPr="005F4B66" w:rsidRDefault="000B51A9" w:rsidP="00EB6B6E">
      <w:pPr>
        <w:pStyle w:val="Heading4Reference"/>
        <w:numPr>
          <w:ilvl w:val="0"/>
          <w:numId w:val="34"/>
        </w:numPr>
        <w:ind w:left="1843" w:hanging="425"/>
        <w:jc w:val="both"/>
        <w:rPr>
          <w:color w:val="auto"/>
        </w:rPr>
      </w:pPr>
      <w:r w:rsidRPr="005F4B66">
        <w:rPr>
          <w:color w:val="auto"/>
        </w:rPr>
        <w:t>Personnel drilling should ensure good body positioning and the material is secured in the event of the drill bit biting.</w:t>
      </w:r>
    </w:p>
    <w:p w14:paraId="0A43DF58" w14:textId="219A53DE" w:rsidR="000B51A9" w:rsidRPr="005F4B66" w:rsidRDefault="000B51A9" w:rsidP="00EB6B6E">
      <w:pPr>
        <w:pStyle w:val="Heading4Reference"/>
        <w:numPr>
          <w:ilvl w:val="0"/>
          <w:numId w:val="34"/>
        </w:numPr>
        <w:ind w:left="1843" w:hanging="425"/>
        <w:jc w:val="both"/>
        <w:rPr>
          <w:color w:val="auto"/>
        </w:rPr>
      </w:pPr>
      <w:r w:rsidRPr="005F4B66">
        <w:rPr>
          <w:color w:val="auto"/>
        </w:rPr>
        <w:t>Steel &gt;8mm required to be drilled, consideration should be given to the use of a Rota Broach.</w:t>
      </w:r>
    </w:p>
    <w:p w14:paraId="27B1971F" w14:textId="38901ED3" w:rsidR="001E7B0B" w:rsidRDefault="000B51A9" w:rsidP="00EB6B6E">
      <w:pPr>
        <w:pStyle w:val="Heading4Reference"/>
        <w:numPr>
          <w:ilvl w:val="0"/>
          <w:numId w:val="34"/>
        </w:numPr>
        <w:ind w:left="1843" w:hanging="425"/>
        <w:jc w:val="both"/>
        <w:rPr>
          <w:color w:val="auto"/>
        </w:rPr>
      </w:pPr>
      <w:r w:rsidRPr="005F4B66">
        <w:rPr>
          <w:color w:val="auto"/>
        </w:rPr>
        <w:t>Consideration should be given in the use of a drill mate.</w:t>
      </w:r>
    </w:p>
    <w:p w14:paraId="62FF4FD5" w14:textId="52D50457" w:rsidR="001E7B0B" w:rsidRPr="005F4B66" w:rsidRDefault="000B51A9" w:rsidP="00CC7F8B">
      <w:pPr>
        <w:pStyle w:val="Heading3"/>
        <w:jc w:val="both"/>
      </w:pPr>
      <w:bookmarkStart w:id="2519" w:name="_Toc227062823"/>
      <w:proofErr w:type="gramStart"/>
      <w:r w:rsidRPr="005F4B66">
        <w:t>Hand Held</w:t>
      </w:r>
      <w:proofErr w:type="gramEnd"/>
      <w:r w:rsidRPr="005F4B66">
        <w:t xml:space="preserve"> Grinders</w:t>
      </w:r>
      <w:bookmarkEnd w:id="2519"/>
    </w:p>
    <w:p w14:paraId="42C92A16" w14:textId="77777777" w:rsidR="000B51A9" w:rsidRPr="005F4B66" w:rsidRDefault="000B51A9" w:rsidP="000E5FDA">
      <w:pPr>
        <w:pStyle w:val="Heading4Reference"/>
        <w:spacing w:before="200"/>
        <w:ind w:left="1418"/>
        <w:jc w:val="both"/>
        <w:rPr>
          <w:color w:val="auto"/>
        </w:rPr>
      </w:pPr>
      <w:r w:rsidRPr="005F4B66">
        <w:rPr>
          <w:color w:val="auto"/>
        </w:rPr>
        <w:t xml:space="preserve">The following shall be applied when undertaking grinding or cutting with a </w:t>
      </w:r>
      <w:proofErr w:type="gramStart"/>
      <w:r w:rsidRPr="005F4B66">
        <w:rPr>
          <w:color w:val="auto"/>
        </w:rPr>
        <w:t>Hand Held</w:t>
      </w:r>
      <w:proofErr w:type="gramEnd"/>
      <w:r w:rsidRPr="005F4B66">
        <w:rPr>
          <w:color w:val="auto"/>
        </w:rPr>
        <w:t xml:space="preserve"> Grinder:</w:t>
      </w:r>
    </w:p>
    <w:p w14:paraId="30EB38DA" w14:textId="77777777" w:rsidR="004F3BA1" w:rsidRPr="005F4B66" w:rsidRDefault="004F3BA1" w:rsidP="00CC7F8B">
      <w:pPr>
        <w:pStyle w:val="Heading4Reference"/>
        <w:ind w:left="2160"/>
        <w:jc w:val="both"/>
        <w:rPr>
          <w:color w:val="auto"/>
        </w:rPr>
      </w:pPr>
    </w:p>
    <w:p w14:paraId="3A606177" w14:textId="3BF94728" w:rsidR="000B51A9" w:rsidRPr="005F4B66" w:rsidRDefault="000B51A9" w:rsidP="00EB6B6E">
      <w:pPr>
        <w:pStyle w:val="Heading4Reference"/>
        <w:numPr>
          <w:ilvl w:val="0"/>
          <w:numId w:val="35"/>
        </w:numPr>
        <w:ind w:left="1843" w:hanging="425"/>
        <w:jc w:val="both"/>
        <w:rPr>
          <w:color w:val="auto"/>
        </w:rPr>
      </w:pPr>
      <w:r w:rsidRPr="005F4B66">
        <w:rPr>
          <w:color w:val="auto"/>
        </w:rPr>
        <w:t xml:space="preserve">Angle grinders shall have fail safe switches (Clutch) to prevent kick </w:t>
      </w:r>
      <w:proofErr w:type="gramStart"/>
      <w:r w:rsidRPr="005F4B66">
        <w:rPr>
          <w:color w:val="auto"/>
        </w:rPr>
        <w:t>back;</w:t>
      </w:r>
      <w:proofErr w:type="gramEnd"/>
    </w:p>
    <w:p w14:paraId="1E87D30C" w14:textId="652B9F36" w:rsidR="000B51A9" w:rsidRPr="005F4B66" w:rsidRDefault="000B51A9" w:rsidP="00EB6B6E">
      <w:pPr>
        <w:pStyle w:val="Heading4Reference"/>
        <w:numPr>
          <w:ilvl w:val="0"/>
          <w:numId w:val="35"/>
        </w:numPr>
        <w:ind w:left="1843" w:hanging="425"/>
        <w:jc w:val="both"/>
        <w:rPr>
          <w:color w:val="auto"/>
        </w:rPr>
      </w:pPr>
      <w:r w:rsidRPr="005F4B66">
        <w:rPr>
          <w:color w:val="auto"/>
        </w:rPr>
        <w:t>Operators are to ensure all loose items are clear of rotating discs.</w:t>
      </w:r>
    </w:p>
    <w:p w14:paraId="5BB82B68" w14:textId="42BF4D56" w:rsidR="000B51A9" w:rsidRPr="005F4B66" w:rsidRDefault="000B51A9" w:rsidP="00EB6B6E">
      <w:pPr>
        <w:pStyle w:val="Heading4Reference"/>
        <w:numPr>
          <w:ilvl w:val="0"/>
          <w:numId w:val="35"/>
        </w:numPr>
        <w:ind w:left="1843" w:hanging="425"/>
        <w:jc w:val="both"/>
        <w:rPr>
          <w:color w:val="auto"/>
        </w:rPr>
      </w:pPr>
      <w:r w:rsidRPr="005F4B66">
        <w:rPr>
          <w:color w:val="auto"/>
        </w:rPr>
        <w:t xml:space="preserve">Where grinding or cutting activities are to be undertaken, the direct area should be clear of combustibles and screens used as required. </w:t>
      </w:r>
    </w:p>
    <w:p w14:paraId="43660986" w14:textId="084E6682" w:rsidR="000B51A9" w:rsidRPr="005F4B66" w:rsidRDefault="000B51A9" w:rsidP="00EB6B6E">
      <w:pPr>
        <w:pStyle w:val="Heading4Reference"/>
        <w:numPr>
          <w:ilvl w:val="0"/>
          <w:numId w:val="35"/>
        </w:numPr>
        <w:ind w:left="1843" w:hanging="425"/>
        <w:jc w:val="both"/>
        <w:rPr>
          <w:color w:val="auto"/>
        </w:rPr>
      </w:pPr>
      <w:r w:rsidRPr="005F4B66">
        <w:rPr>
          <w:color w:val="auto"/>
        </w:rPr>
        <w:t>Cutting wheels shall not be used for grinding work.</w:t>
      </w:r>
    </w:p>
    <w:p w14:paraId="3C88443A" w14:textId="5CCEE5B0" w:rsidR="000B51A9" w:rsidRPr="005F4B66" w:rsidRDefault="000B51A9" w:rsidP="00EB6B6E">
      <w:pPr>
        <w:pStyle w:val="Heading4Reference"/>
        <w:numPr>
          <w:ilvl w:val="0"/>
          <w:numId w:val="35"/>
        </w:numPr>
        <w:ind w:left="1843" w:hanging="425"/>
        <w:jc w:val="both"/>
        <w:rPr>
          <w:color w:val="auto"/>
        </w:rPr>
      </w:pPr>
      <w:r w:rsidRPr="005F4B66">
        <w:rPr>
          <w:color w:val="auto"/>
        </w:rPr>
        <w:t>The grinder shall not be put down with the disc still in motion. Discs shall not be stopped or slowed by applying pressure to its face or edge.</w:t>
      </w:r>
    </w:p>
    <w:p w14:paraId="52AE4A26" w14:textId="5C2D9C38" w:rsidR="000B51A9" w:rsidRPr="005F4B66" w:rsidRDefault="000B51A9" w:rsidP="00EB6B6E">
      <w:pPr>
        <w:pStyle w:val="Heading4Reference"/>
        <w:numPr>
          <w:ilvl w:val="0"/>
          <w:numId w:val="35"/>
        </w:numPr>
        <w:ind w:left="1843" w:hanging="425"/>
        <w:jc w:val="both"/>
        <w:rPr>
          <w:color w:val="auto"/>
        </w:rPr>
      </w:pPr>
      <w:r w:rsidRPr="005F4B66">
        <w:rPr>
          <w:color w:val="auto"/>
        </w:rPr>
        <w:t xml:space="preserve">Personnel shall ensure that the grinding and/or cutting disc RPM has matched or exceeded the RPM of the handheld grinder. </w:t>
      </w:r>
    </w:p>
    <w:p w14:paraId="035F6EEC" w14:textId="216FE194" w:rsidR="000B51A9" w:rsidRPr="005F4B66" w:rsidRDefault="000B51A9" w:rsidP="00EB6B6E">
      <w:pPr>
        <w:pStyle w:val="Heading4Reference"/>
        <w:numPr>
          <w:ilvl w:val="0"/>
          <w:numId w:val="35"/>
        </w:numPr>
        <w:ind w:left="1843" w:hanging="425"/>
        <w:jc w:val="both"/>
        <w:rPr>
          <w:color w:val="auto"/>
        </w:rPr>
      </w:pPr>
      <w:r w:rsidRPr="005F4B66">
        <w:rPr>
          <w:color w:val="auto"/>
        </w:rPr>
        <w:t>The correct disc is used for the task.</w:t>
      </w:r>
    </w:p>
    <w:p w14:paraId="7F2F0269" w14:textId="40FE87E4" w:rsidR="000B51A9" w:rsidRPr="005F4B66" w:rsidRDefault="000B51A9" w:rsidP="00EB6B6E">
      <w:pPr>
        <w:pStyle w:val="Heading4Reference"/>
        <w:numPr>
          <w:ilvl w:val="0"/>
          <w:numId w:val="35"/>
        </w:numPr>
        <w:ind w:left="1843" w:hanging="425"/>
        <w:jc w:val="both"/>
        <w:rPr>
          <w:color w:val="auto"/>
        </w:rPr>
      </w:pPr>
      <w:r w:rsidRPr="005F4B66">
        <w:rPr>
          <w:color w:val="auto"/>
        </w:rPr>
        <w:t>Discs should be inspected regularly for integrity.</w:t>
      </w:r>
    </w:p>
    <w:p w14:paraId="497C7C91" w14:textId="42FB627F" w:rsidR="000B51A9" w:rsidRPr="005F4B66" w:rsidRDefault="000B51A9" w:rsidP="00EB6B6E">
      <w:pPr>
        <w:pStyle w:val="Heading4Reference"/>
        <w:numPr>
          <w:ilvl w:val="0"/>
          <w:numId w:val="35"/>
        </w:numPr>
        <w:ind w:left="1843" w:hanging="425"/>
        <w:jc w:val="both"/>
        <w:rPr>
          <w:color w:val="auto"/>
        </w:rPr>
      </w:pPr>
      <w:r w:rsidRPr="005F4B66">
        <w:rPr>
          <w:color w:val="auto"/>
        </w:rPr>
        <w:t>Personnel grinding or cutting should ensure good body positioning and the material is secured.</w:t>
      </w:r>
    </w:p>
    <w:p w14:paraId="47C39B6B" w14:textId="06D20AF7" w:rsidR="000B51A9" w:rsidRPr="005F4B66" w:rsidRDefault="000B51A9" w:rsidP="00EB6B6E">
      <w:pPr>
        <w:pStyle w:val="Heading4Reference"/>
        <w:numPr>
          <w:ilvl w:val="0"/>
          <w:numId w:val="35"/>
        </w:numPr>
        <w:ind w:left="1843" w:hanging="425"/>
        <w:jc w:val="both"/>
        <w:rPr>
          <w:color w:val="auto"/>
        </w:rPr>
      </w:pPr>
      <w:r w:rsidRPr="005F4B66">
        <w:rPr>
          <w:color w:val="auto"/>
        </w:rPr>
        <w:t xml:space="preserve">The cutting and grinding of drums </w:t>
      </w:r>
      <w:proofErr w:type="gramStart"/>
      <w:r w:rsidRPr="005F4B66">
        <w:rPr>
          <w:color w:val="auto"/>
        </w:rPr>
        <w:t>is</w:t>
      </w:r>
      <w:proofErr w:type="gramEnd"/>
      <w:r w:rsidRPr="005F4B66">
        <w:rPr>
          <w:color w:val="auto"/>
        </w:rPr>
        <w:t xml:space="preserve"> strictly prohibited.</w:t>
      </w:r>
    </w:p>
    <w:p w14:paraId="362E426C" w14:textId="26D42701" w:rsidR="000B51A9" w:rsidRPr="005F4B66" w:rsidRDefault="00881B23" w:rsidP="00EB6B6E">
      <w:pPr>
        <w:pStyle w:val="Heading4Reference"/>
        <w:numPr>
          <w:ilvl w:val="0"/>
          <w:numId w:val="35"/>
        </w:numPr>
        <w:ind w:left="1843" w:hanging="425"/>
        <w:jc w:val="both"/>
        <w:rPr>
          <w:color w:val="auto"/>
        </w:rPr>
      </w:pPr>
      <w:r w:rsidRPr="005F4B66">
        <w:rPr>
          <w:color w:val="auto"/>
        </w:rPr>
        <w:t>Handheld</w:t>
      </w:r>
      <w:r w:rsidR="000B51A9" w:rsidRPr="005F4B66">
        <w:rPr>
          <w:color w:val="auto"/>
        </w:rPr>
        <w:t xml:space="preserve"> grinders shall have handles attached. Handles may only be removed upon completion of a risk assessment (i.e. JHA). Two hands used to </w:t>
      </w:r>
      <w:proofErr w:type="gramStart"/>
      <w:r w:rsidR="000B51A9" w:rsidRPr="005F4B66">
        <w:rPr>
          <w:color w:val="auto"/>
        </w:rPr>
        <w:t>hold the grinder at all times</w:t>
      </w:r>
      <w:proofErr w:type="gramEnd"/>
      <w:r w:rsidR="000B51A9" w:rsidRPr="005F4B66">
        <w:rPr>
          <w:color w:val="auto"/>
        </w:rPr>
        <w:t>.</w:t>
      </w:r>
    </w:p>
    <w:p w14:paraId="27B6E7F3" w14:textId="11F1E9AA" w:rsidR="000B51A9" w:rsidRPr="005F4B66" w:rsidRDefault="00881B23" w:rsidP="00EB6B6E">
      <w:pPr>
        <w:pStyle w:val="Heading4Reference"/>
        <w:numPr>
          <w:ilvl w:val="0"/>
          <w:numId w:val="35"/>
        </w:numPr>
        <w:ind w:left="1843" w:hanging="425"/>
        <w:jc w:val="both"/>
        <w:rPr>
          <w:color w:val="auto"/>
        </w:rPr>
      </w:pPr>
      <w:r w:rsidRPr="005F4B66">
        <w:rPr>
          <w:color w:val="auto"/>
        </w:rPr>
        <w:t>Nine-inch</w:t>
      </w:r>
      <w:r w:rsidR="000B51A9" w:rsidRPr="005F4B66">
        <w:rPr>
          <w:color w:val="auto"/>
        </w:rPr>
        <w:t xml:space="preserve"> grinders are prohibited. </w:t>
      </w:r>
    </w:p>
    <w:p w14:paraId="2EED3064" w14:textId="53509098" w:rsidR="000B51A9" w:rsidRPr="005F4B66" w:rsidRDefault="000B51A9" w:rsidP="00EB6B6E">
      <w:pPr>
        <w:pStyle w:val="Heading4Reference"/>
        <w:numPr>
          <w:ilvl w:val="0"/>
          <w:numId w:val="35"/>
        </w:numPr>
        <w:ind w:left="1701" w:hanging="283"/>
        <w:jc w:val="both"/>
        <w:rPr>
          <w:color w:val="auto"/>
        </w:rPr>
      </w:pPr>
      <w:r w:rsidRPr="005F4B66">
        <w:rPr>
          <w:color w:val="auto"/>
        </w:rPr>
        <w:t xml:space="preserve">Double eye protection (i.e. </w:t>
      </w:r>
      <w:proofErr w:type="gramStart"/>
      <w:r w:rsidRPr="005F4B66">
        <w:rPr>
          <w:color w:val="auto"/>
        </w:rPr>
        <w:t>full face</w:t>
      </w:r>
      <w:proofErr w:type="gramEnd"/>
      <w:r w:rsidRPr="005F4B66">
        <w:rPr>
          <w:color w:val="auto"/>
        </w:rPr>
        <w:t xml:space="preserve"> shield – medium impact rated, in conjunction with safety glasses or mono-goggles) shall be used when grinding or cutting.</w:t>
      </w:r>
    </w:p>
    <w:p w14:paraId="77A69AD5" w14:textId="5587BC53" w:rsidR="001E7B0B" w:rsidRPr="005F4B66" w:rsidRDefault="000B51A9" w:rsidP="00EB6B6E">
      <w:pPr>
        <w:pStyle w:val="Heading4Reference"/>
        <w:numPr>
          <w:ilvl w:val="0"/>
          <w:numId w:val="35"/>
        </w:numPr>
        <w:ind w:left="1701" w:hanging="283"/>
        <w:jc w:val="both"/>
        <w:rPr>
          <w:color w:val="auto"/>
        </w:rPr>
      </w:pPr>
      <w:r w:rsidRPr="005F4B66">
        <w:rPr>
          <w:color w:val="auto"/>
        </w:rPr>
        <w:t>Discs less than 1.6mm thick shall not be used.</w:t>
      </w:r>
    </w:p>
    <w:p w14:paraId="6E1827C0" w14:textId="04A68910" w:rsidR="000B51A9" w:rsidRPr="005F4B66" w:rsidRDefault="0001639D" w:rsidP="00CC7F8B">
      <w:pPr>
        <w:pStyle w:val="Heading3"/>
        <w:jc w:val="both"/>
      </w:pPr>
      <w:bookmarkStart w:id="2520" w:name="_Toc227062824"/>
      <w:r w:rsidRPr="005F4B66">
        <w:t>Rota Broach/Magnetic Drills</w:t>
      </w:r>
      <w:bookmarkEnd w:id="2520"/>
    </w:p>
    <w:p w14:paraId="19305B16" w14:textId="7347F379" w:rsidR="0001639D" w:rsidRPr="005F4B66" w:rsidRDefault="0001639D" w:rsidP="00402C13">
      <w:pPr>
        <w:pStyle w:val="Heading4Reference"/>
        <w:spacing w:before="200"/>
        <w:ind w:left="1037" w:firstLine="317"/>
        <w:jc w:val="both"/>
        <w:rPr>
          <w:color w:val="auto"/>
        </w:rPr>
      </w:pPr>
      <w:r w:rsidRPr="005F4B66">
        <w:rPr>
          <w:color w:val="auto"/>
        </w:rPr>
        <w:t>The following shall be applied when utilising a rota broach or magnetic drill:</w:t>
      </w:r>
    </w:p>
    <w:p w14:paraId="2CA996AF" w14:textId="77777777" w:rsidR="004F3BA1" w:rsidRPr="005F4B66" w:rsidRDefault="004F3BA1" w:rsidP="00402C13">
      <w:pPr>
        <w:pStyle w:val="Heading4Reference"/>
        <w:ind w:left="1037" w:firstLine="317"/>
        <w:jc w:val="both"/>
        <w:rPr>
          <w:color w:val="auto"/>
        </w:rPr>
      </w:pPr>
    </w:p>
    <w:p w14:paraId="6F23222C" w14:textId="5A693B69" w:rsidR="0001639D" w:rsidRPr="005F4B66" w:rsidRDefault="0001639D" w:rsidP="00EB6B6E">
      <w:pPr>
        <w:pStyle w:val="Heading4Reference"/>
        <w:numPr>
          <w:ilvl w:val="0"/>
          <w:numId w:val="33"/>
        </w:numPr>
        <w:ind w:left="1624" w:hanging="270"/>
        <w:jc w:val="both"/>
        <w:rPr>
          <w:color w:val="auto"/>
        </w:rPr>
      </w:pPr>
      <w:r w:rsidRPr="005F4B66">
        <w:rPr>
          <w:color w:val="auto"/>
        </w:rPr>
        <w:t xml:space="preserve">Atra Ace WO 3250 Magnetic Based drills are prohibited from use on this </w:t>
      </w:r>
      <w:proofErr w:type="gramStart"/>
      <w:r w:rsidRPr="005F4B66">
        <w:rPr>
          <w:color w:val="auto"/>
        </w:rPr>
        <w:t>project;</w:t>
      </w:r>
      <w:proofErr w:type="gramEnd"/>
    </w:p>
    <w:p w14:paraId="31E2E141" w14:textId="5D07D0A5" w:rsidR="0001639D" w:rsidRPr="005F4B66" w:rsidRDefault="0001639D" w:rsidP="00EB6B6E">
      <w:pPr>
        <w:pStyle w:val="Heading4Reference"/>
        <w:numPr>
          <w:ilvl w:val="0"/>
          <w:numId w:val="33"/>
        </w:numPr>
        <w:ind w:left="1624" w:hanging="270"/>
        <w:jc w:val="both"/>
        <w:rPr>
          <w:color w:val="auto"/>
        </w:rPr>
      </w:pPr>
      <w:r w:rsidRPr="005F4B66">
        <w:rPr>
          <w:color w:val="auto"/>
        </w:rPr>
        <w:t>Operators are to ensure all loose items are clear of rotating parts. Personnel drilling should ensure good body positioning and the material is secured.</w:t>
      </w:r>
    </w:p>
    <w:p w14:paraId="67E84A69" w14:textId="0FDC33BE" w:rsidR="0001639D" w:rsidRPr="005F4B66" w:rsidRDefault="0001639D" w:rsidP="00EB6B6E">
      <w:pPr>
        <w:pStyle w:val="Heading4Reference"/>
        <w:numPr>
          <w:ilvl w:val="0"/>
          <w:numId w:val="33"/>
        </w:numPr>
        <w:ind w:left="1624" w:hanging="270"/>
        <w:jc w:val="both"/>
        <w:rPr>
          <w:color w:val="auto"/>
        </w:rPr>
      </w:pPr>
      <w:r w:rsidRPr="005F4B66">
        <w:rPr>
          <w:color w:val="auto"/>
        </w:rPr>
        <w:lastRenderedPageBreak/>
        <w:t>Information Tag to be placed on the power source end of the electrical extension lead highlighting that a Rota Broach is in use and not to disconnect the power supply.</w:t>
      </w:r>
    </w:p>
    <w:p w14:paraId="557B8924" w14:textId="0DB9C5C9" w:rsidR="0001639D" w:rsidRPr="005F4B66" w:rsidRDefault="0001639D" w:rsidP="00EB6B6E">
      <w:pPr>
        <w:pStyle w:val="Heading4Reference"/>
        <w:numPr>
          <w:ilvl w:val="0"/>
          <w:numId w:val="33"/>
        </w:numPr>
        <w:ind w:left="1624" w:hanging="270"/>
        <w:jc w:val="both"/>
        <w:rPr>
          <w:color w:val="auto"/>
        </w:rPr>
      </w:pPr>
      <w:r w:rsidRPr="005F4B66">
        <w:rPr>
          <w:color w:val="auto"/>
        </w:rPr>
        <w:t>Operators are to ensure the unit is secured in the event of non-supply of power to the unit.</w:t>
      </w:r>
    </w:p>
    <w:p w14:paraId="7F491299" w14:textId="58ACC4CE" w:rsidR="0001639D" w:rsidRPr="005F4B66" w:rsidRDefault="0001639D" w:rsidP="00EB6B6E">
      <w:pPr>
        <w:pStyle w:val="Heading4Reference"/>
        <w:numPr>
          <w:ilvl w:val="0"/>
          <w:numId w:val="33"/>
        </w:numPr>
        <w:ind w:left="1624" w:hanging="270"/>
        <w:jc w:val="both"/>
        <w:rPr>
          <w:color w:val="auto"/>
        </w:rPr>
      </w:pPr>
      <w:r w:rsidRPr="005F4B66">
        <w:rPr>
          <w:color w:val="auto"/>
        </w:rPr>
        <w:t xml:space="preserve">Information tag to be placed at the power source </w:t>
      </w:r>
      <w:r w:rsidR="005F4B66" w:rsidRPr="005F4B66">
        <w:rPr>
          <w:color w:val="auto"/>
        </w:rPr>
        <w:t>stating,</w:t>
      </w:r>
      <w:r w:rsidRPr="005F4B66">
        <w:rPr>
          <w:color w:val="auto"/>
        </w:rPr>
        <w:t xml:space="preserve"> “Do not turn off, Rota Broach in use”.</w:t>
      </w:r>
    </w:p>
    <w:p w14:paraId="315B86B2" w14:textId="3DC4E9B2" w:rsidR="0001639D" w:rsidRPr="005F4B66" w:rsidRDefault="0001639D" w:rsidP="00EB6B6E">
      <w:pPr>
        <w:pStyle w:val="Heading4Reference"/>
        <w:numPr>
          <w:ilvl w:val="0"/>
          <w:numId w:val="33"/>
        </w:numPr>
        <w:ind w:left="1624" w:hanging="270"/>
        <w:jc w:val="both"/>
        <w:rPr>
          <w:color w:val="auto"/>
        </w:rPr>
      </w:pPr>
      <w:r w:rsidRPr="005F4B66">
        <w:rPr>
          <w:color w:val="auto"/>
        </w:rPr>
        <w:t>Operator to ensure the drill is off waits for broach to stop before lifting guard and clearing swarf from broach. Gloves to be worn and brushes or other tools used rather to clean swarf.</w:t>
      </w:r>
    </w:p>
    <w:p w14:paraId="1F4B321C" w14:textId="46462E93" w:rsidR="0001639D" w:rsidRPr="005F4B66" w:rsidRDefault="0001639D" w:rsidP="00EB6B6E">
      <w:pPr>
        <w:pStyle w:val="Heading4Reference"/>
        <w:numPr>
          <w:ilvl w:val="0"/>
          <w:numId w:val="33"/>
        </w:numPr>
        <w:ind w:left="1624" w:hanging="270"/>
        <w:jc w:val="both"/>
        <w:rPr>
          <w:color w:val="auto"/>
        </w:rPr>
      </w:pPr>
      <w:r w:rsidRPr="005F4B66">
        <w:rPr>
          <w:color w:val="auto"/>
        </w:rPr>
        <w:t xml:space="preserve">Double eye protection (i.e. </w:t>
      </w:r>
      <w:proofErr w:type="gramStart"/>
      <w:r w:rsidRPr="005F4B66">
        <w:rPr>
          <w:color w:val="auto"/>
        </w:rPr>
        <w:t>full face</w:t>
      </w:r>
      <w:proofErr w:type="gramEnd"/>
      <w:r w:rsidRPr="005F4B66">
        <w:rPr>
          <w:color w:val="auto"/>
        </w:rPr>
        <w:t xml:space="preserve"> shield – medium impact rated, in conjunction with safety glasses or mono-goggles) shall be used when using a Rota Broach/Mag Drill.</w:t>
      </w:r>
    </w:p>
    <w:p w14:paraId="6F2620CB" w14:textId="7591A735" w:rsidR="006E7FBA" w:rsidRPr="005F4B66" w:rsidRDefault="0001639D" w:rsidP="00EB6B6E">
      <w:pPr>
        <w:pStyle w:val="Heading4Reference"/>
        <w:numPr>
          <w:ilvl w:val="0"/>
          <w:numId w:val="33"/>
        </w:numPr>
        <w:ind w:left="1624" w:hanging="270"/>
        <w:jc w:val="both"/>
        <w:rPr>
          <w:color w:val="auto"/>
        </w:rPr>
      </w:pPr>
      <w:r w:rsidRPr="005F4B66">
        <w:rPr>
          <w:color w:val="auto"/>
        </w:rPr>
        <w:t>Where a rota broach is recommended and there is no structure to place the units’ base, consideration should be given to the use of a mobile base plate.</w:t>
      </w:r>
    </w:p>
    <w:p w14:paraId="3E2A0AB0" w14:textId="44AEFF27" w:rsidR="009D2215" w:rsidRPr="005F4B66" w:rsidRDefault="009D2215" w:rsidP="00CC7F8B">
      <w:pPr>
        <w:pStyle w:val="Heading2"/>
      </w:pPr>
      <w:bookmarkStart w:id="2521" w:name="_Toc227062825"/>
      <w:r w:rsidRPr="005F4B66">
        <w:t>Banned Tools Onsite</w:t>
      </w:r>
      <w:bookmarkEnd w:id="2521"/>
    </w:p>
    <w:p w14:paraId="3E2A0AB1" w14:textId="77777777" w:rsidR="009D2215" w:rsidRPr="005F4B66" w:rsidRDefault="009D2215" w:rsidP="00CC7F8B">
      <w:pPr>
        <w:pStyle w:val="Heading4Text"/>
        <w:ind w:left="1440"/>
        <w:jc w:val="both"/>
      </w:pPr>
      <w:r w:rsidRPr="005F4B66">
        <w:t xml:space="preserve">The following tools are considered to present an unacceptable level of risk and as such are not </w:t>
      </w:r>
      <w:r w:rsidR="00A62D58" w:rsidRPr="005F4B66">
        <w:t xml:space="preserve">permitted </w:t>
      </w:r>
      <w:r w:rsidRPr="005F4B66">
        <w:t xml:space="preserve">to be used </w:t>
      </w:r>
      <w:r w:rsidR="00A62D58" w:rsidRPr="005F4B66">
        <w:t>o</w:t>
      </w:r>
      <w:r w:rsidRPr="005F4B66">
        <w:t>n</w:t>
      </w:r>
      <w:r w:rsidR="00A62D58" w:rsidRPr="005F4B66">
        <w:t xml:space="preserve"> </w:t>
      </w:r>
      <w:r w:rsidRPr="005F4B66">
        <w:t>site.</w:t>
      </w:r>
    </w:p>
    <w:p w14:paraId="3E2A0AB3" w14:textId="77777777" w:rsidR="009D2215" w:rsidRPr="005F4B66" w:rsidRDefault="009D2215" w:rsidP="00CC7F8B">
      <w:pPr>
        <w:pStyle w:val="Heading4Bulletts"/>
        <w:tabs>
          <w:tab w:val="clear" w:pos="1211"/>
        </w:tabs>
        <w:ind w:left="1800"/>
        <w:jc w:val="both"/>
      </w:pPr>
      <w:proofErr w:type="gramStart"/>
      <w:r w:rsidRPr="005F4B66">
        <w:t>9 inch</w:t>
      </w:r>
      <w:proofErr w:type="gramEnd"/>
      <w:r w:rsidRPr="005F4B66">
        <w:t xml:space="preserve"> (2</w:t>
      </w:r>
      <w:r w:rsidR="007B542D" w:rsidRPr="005F4B66">
        <w:t>30</w:t>
      </w:r>
      <w:r w:rsidRPr="005F4B66">
        <w:t>mm) grinders</w:t>
      </w:r>
    </w:p>
    <w:p w14:paraId="25538244" w14:textId="5A9AC6FF" w:rsidR="004C1BE4" w:rsidRPr="005F4B66" w:rsidRDefault="004C1BE4" w:rsidP="00CC7F8B">
      <w:pPr>
        <w:pStyle w:val="Heading4Bulletts"/>
        <w:tabs>
          <w:tab w:val="clear" w:pos="1211"/>
        </w:tabs>
        <w:ind w:left="1800"/>
        <w:jc w:val="both"/>
      </w:pPr>
      <w:r w:rsidRPr="005F4B66">
        <w:t>1.5mm knifing/cutting discs</w:t>
      </w:r>
    </w:p>
    <w:p w14:paraId="3E2A0AB4" w14:textId="7978EAC4" w:rsidR="009D2215" w:rsidRPr="005F4B66" w:rsidRDefault="00D65110" w:rsidP="00CC7F8B">
      <w:pPr>
        <w:pStyle w:val="Heading4Bulletts"/>
        <w:ind w:left="1800"/>
        <w:jc w:val="both"/>
      </w:pPr>
      <w:r w:rsidRPr="005F4B66">
        <w:t>Open blade knives and trimming knives (i.e. Stanley etc.)</w:t>
      </w:r>
      <w:r w:rsidR="009D2215" w:rsidRPr="005F4B66">
        <w:t xml:space="preserve"> </w:t>
      </w:r>
    </w:p>
    <w:p w14:paraId="3E2A0AB5" w14:textId="2321E511" w:rsidR="009D2215" w:rsidRPr="005F4B66" w:rsidRDefault="004C1BE4" w:rsidP="00CC7F8B">
      <w:pPr>
        <w:pStyle w:val="Heading4Bulletts"/>
        <w:tabs>
          <w:tab w:val="clear" w:pos="1211"/>
        </w:tabs>
        <w:ind w:left="1800"/>
        <w:jc w:val="both"/>
      </w:pPr>
      <w:r w:rsidRPr="005F4B66">
        <w:t>H</w:t>
      </w:r>
      <w:r w:rsidR="009D2215" w:rsidRPr="005F4B66">
        <w:t>ardened steel hammers</w:t>
      </w:r>
    </w:p>
    <w:p w14:paraId="3E2A0AB7" w14:textId="72ED1EC0" w:rsidR="009D2215" w:rsidRPr="005F4B66" w:rsidRDefault="000C622C" w:rsidP="00CC7F8B">
      <w:pPr>
        <w:pStyle w:val="Heading4Bulletts"/>
        <w:tabs>
          <w:tab w:val="clear" w:pos="1211"/>
        </w:tabs>
        <w:ind w:left="1800"/>
        <w:jc w:val="both"/>
      </w:pPr>
      <w:r w:rsidRPr="005F4B66">
        <w:t>C</w:t>
      </w:r>
      <w:r w:rsidR="009D2215" w:rsidRPr="005F4B66">
        <w:t xml:space="preserve">row bars without </w:t>
      </w:r>
      <w:r w:rsidR="007B542D" w:rsidRPr="005F4B66">
        <w:t xml:space="preserve">a </w:t>
      </w:r>
      <w:r w:rsidR="009D2215" w:rsidRPr="005F4B66">
        <w:t>cap at one end</w:t>
      </w:r>
    </w:p>
    <w:p w14:paraId="0B3EACD4" w14:textId="77777777" w:rsidR="00D65110" w:rsidRPr="005F4B66" w:rsidRDefault="00D65110" w:rsidP="00CC7F8B">
      <w:pPr>
        <w:pStyle w:val="Heading4Bulletts"/>
        <w:ind w:left="1800"/>
        <w:jc w:val="both"/>
      </w:pPr>
      <w:r w:rsidRPr="005F4B66">
        <w:t xml:space="preserve">Oxy / Acetylene systems not fitted with Flash back </w:t>
      </w:r>
      <w:proofErr w:type="gramStart"/>
      <w:r w:rsidRPr="005F4B66">
        <w:t>Arrestors;</w:t>
      </w:r>
      <w:proofErr w:type="gramEnd"/>
    </w:p>
    <w:p w14:paraId="516AE297" w14:textId="6C394944" w:rsidR="00D65110" w:rsidRPr="005F4B66" w:rsidRDefault="00D65110" w:rsidP="00CC7F8B">
      <w:pPr>
        <w:pStyle w:val="Heading4Bulletts"/>
        <w:ind w:left="1800"/>
        <w:jc w:val="both"/>
      </w:pPr>
      <w:r w:rsidRPr="005F4B66">
        <w:t>Adjustable spanners or shifters</w:t>
      </w:r>
    </w:p>
    <w:p w14:paraId="2794EE77" w14:textId="1F8AC05A" w:rsidR="00D65110" w:rsidRPr="005F4B66" w:rsidRDefault="00D65110" w:rsidP="00CC7F8B">
      <w:pPr>
        <w:pStyle w:val="Heading4Bulletts"/>
        <w:ind w:left="1800"/>
        <w:jc w:val="both"/>
      </w:pPr>
      <w:r w:rsidRPr="005F4B66">
        <w:t>Over-centre type Binders</w:t>
      </w:r>
    </w:p>
    <w:p w14:paraId="6ED2D43D" w14:textId="6BAC0D92" w:rsidR="006C7719" w:rsidRPr="005F4B66" w:rsidRDefault="000C622C" w:rsidP="006C7719">
      <w:pPr>
        <w:pStyle w:val="Heading4Bulletts"/>
        <w:tabs>
          <w:tab w:val="clear" w:pos="1211"/>
        </w:tabs>
        <w:ind w:left="1800"/>
        <w:jc w:val="both"/>
      </w:pPr>
      <w:r w:rsidRPr="005F4B66">
        <w:t>Atra Ace WO 3250 Mag Drills.</w:t>
      </w:r>
    </w:p>
    <w:p w14:paraId="429179B9" w14:textId="502A74E8" w:rsidR="00B007F8" w:rsidRPr="005F4B66" w:rsidRDefault="00B007F8" w:rsidP="006C7719">
      <w:pPr>
        <w:pStyle w:val="Heading4Bulletts"/>
        <w:tabs>
          <w:tab w:val="clear" w:pos="1211"/>
        </w:tabs>
        <w:ind w:left="1800"/>
        <w:jc w:val="both"/>
      </w:pPr>
      <w:r w:rsidRPr="005F4B66">
        <w:t xml:space="preserve">Manual </w:t>
      </w:r>
      <w:r w:rsidR="00817190" w:rsidRPr="005F4B66">
        <w:t>torque</w:t>
      </w:r>
      <w:r w:rsidRPr="005F4B66">
        <w:t xml:space="preserve"> </w:t>
      </w:r>
      <w:r w:rsidR="00817190" w:rsidRPr="005F4B66">
        <w:t>multiplier</w:t>
      </w:r>
      <w:r w:rsidR="008E7040" w:rsidRPr="005F4B66">
        <w:t xml:space="preserve"> or </w:t>
      </w:r>
      <w:r w:rsidR="00402C13" w:rsidRPr="005F4B66">
        <w:t>home-made tools</w:t>
      </w:r>
    </w:p>
    <w:p w14:paraId="5B17925B" w14:textId="6002EF88" w:rsidR="006C7719" w:rsidRPr="005F4B66" w:rsidRDefault="006C7719" w:rsidP="006C7719">
      <w:pPr>
        <w:pStyle w:val="Heading4Reference"/>
        <w:spacing w:before="200"/>
        <w:ind w:left="1440" w:hanging="22"/>
        <w:jc w:val="both"/>
      </w:pPr>
      <w:r w:rsidRPr="005F4B66">
        <w:t>Refer:</w:t>
      </w:r>
      <w:r w:rsidRPr="005F4B66">
        <w:tab/>
      </w:r>
      <w:r w:rsidR="00B007F8" w:rsidRPr="005F4B66">
        <w:t>RTIO-HSE-0132630 Banned and Restricted Tools</w:t>
      </w:r>
    </w:p>
    <w:p w14:paraId="6360BC1E" w14:textId="77777777" w:rsidR="00695B0C" w:rsidRPr="005F4B66" w:rsidRDefault="00695B0C" w:rsidP="00CC7F8B">
      <w:pPr>
        <w:keepNext/>
        <w:keepLines/>
        <w:numPr>
          <w:ilvl w:val="1"/>
          <w:numId w:val="1"/>
        </w:numPr>
        <w:spacing w:before="280" w:line="240" w:lineRule="auto"/>
        <w:ind w:left="1440" w:hanging="630"/>
        <w:jc w:val="both"/>
        <w:outlineLvl w:val="1"/>
        <w:rPr>
          <w:rFonts w:eastAsia="Cambria" w:cs="Times New Roman"/>
          <w:b/>
          <w:sz w:val="24"/>
          <w:szCs w:val="24"/>
        </w:rPr>
      </w:pPr>
      <w:bookmarkStart w:id="2522" w:name="_Toc428208438"/>
      <w:bookmarkStart w:id="2523" w:name="_Toc454445378"/>
      <w:bookmarkStart w:id="2524" w:name="_Toc461521159"/>
      <w:bookmarkStart w:id="2525" w:name="_Toc227062826"/>
      <w:r w:rsidRPr="005F4B66">
        <w:rPr>
          <w:rFonts w:eastAsia="Cambria" w:cs="Times New Roman"/>
          <w:b/>
          <w:sz w:val="24"/>
          <w:szCs w:val="24"/>
        </w:rPr>
        <w:t>Plant and Equipment – Other</w:t>
      </w:r>
      <w:bookmarkEnd w:id="2522"/>
      <w:bookmarkEnd w:id="2523"/>
      <w:bookmarkEnd w:id="2524"/>
      <w:bookmarkEnd w:id="2525"/>
    </w:p>
    <w:p w14:paraId="111DBAB2" w14:textId="77777777" w:rsidR="00695B0C" w:rsidRPr="005F4B66" w:rsidRDefault="00695B0C" w:rsidP="00CC7F8B">
      <w:pPr>
        <w:keepNext/>
        <w:keepLines/>
        <w:numPr>
          <w:ilvl w:val="2"/>
          <w:numId w:val="1"/>
        </w:numPr>
        <w:spacing w:before="200" w:after="240" w:line="240" w:lineRule="auto"/>
        <w:ind w:left="1440" w:hanging="720"/>
        <w:jc w:val="both"/>
        <w:outlineLvl w:val="2"/>
        <w:rPr>
          <w:rFonts w:eastAsiaTheme="majorEastAsia" w:cs="Arial"/>
          <w:b/>
          <w:bCs/>
          <w:sz w:val="24"/>
          <w:szCs w:val="24"/>
        </w:rPr>
      </w:pPr>
      <w:bookmarkStart w:id="2526" w:name="_Toc428208439"/>
      <w:bookmarkStart w:id="2527" w:name="_Toc454445379"/>
      <w:bookmarkStart w:id="2528" w:name="_Toc461521160"/>
      <w:bookmarkStart w:id="2529" w:name="_Toc227062827"/>
      <w:r w:rsidRPr="005F4B66">
        <w:rPr>
          <w:rFonts w:eastAsiaTheme="majorEastAsia" w:cs="Arial"/>
          <w:b/>
          <w:bCs/>
          <w:sz w:val="24"/>
          <w:szCs w:val="24"/>
        </w:rPr>
        <w:t>Installation/Commissioning/Demolition</w:t>
      </w:r>
      <w:bookmarkEnd w:id="2526"/>
      <w:bookmarkEnd w:id="2527"/>
      <w:bookmarkEnd w:id="2528"/>
      <w:bookmarkEnd w:id="2529"/>
    </w:p>
    <w:p w14:paraId="3C8FF271" w14:textId="77777777" w:rsidR="00695B0C" w:rsidRPr="005F4B66" w:rsidRDefault="00695B0C" w:rsidP="00402C13">
      <w:pPr>
        <w:spacing w:line="240" w:lineRule="auto"/>
        <w:ind w:left="1440"/>
        <w:jc w:val="both"/>
      </w:pPr>
      <w:r w:rsidRPr="005F4B66">
        <w:t>Plant must not be installed, commissioned, dismantled or decommissioned unless it has been established that it is safe to do so and will be done without risk to the health and safety of any person at the workplace.</w:t>
      </w:r>
    </w:p>
    <w:p w14:paraId="7954A03B" w14:textId="77777777" w:rsidR="00695B0C" w:rsidRPr="005F4B66" w:rsidRDefault="00695B0C" w:rsidP="00402C13">
      <w:pPr>
        <w:spacing w:line="240" w:lineRule="auto"/>
        <w:ind w:left="1440"/>
        <w:jc w:val="both"/>
      </w:pPr>
      <w:r w:rsidRPr="005F4B66">
        <w:t>A worker who installs, assembles, constructs, commissions or decommissions or dismantles the plant must be deemed a competent person. They must be provided with all information necessary to eliminate or minimise risks to health, safety and environment.</w:t>
      </w:r>
    </w:p>
    <w:p w14:paraId="3E93E6B4" w14:textId="77777777" w:rsidR="00695B0C" w:rsidRPr="005F4B66" w:rsidRDefault="00695B0C" w:rsidP="00402C13">
      <w:pPr>
        <w:spacing w:line="240" w:lineRule="auto"/>
        <w:ind w:left="1440"/>
        <w:jc w:val="both"/>
      </w:pPr>
      <w:r w:rsidRPr="005F4B66">
        <w:t>The processes for the installation, construction, commissioning, decommissioning and dismantling of plant will include inspections that ensure that risks associated with these activities are monitored and reduced to ALARP.</w:t>
      </w:r>
    </w:p>
    <w:p w14:paraId="4B065730" w14:textId="77777777" w:rsidR="00695B0C" w:rsidRPr="005F4B66" w:rsidRDefault="00695B0C" w:rsidP="00402C13">
      <w:pPr>
        <w:spacing w:line="240" w:lineRule="auto"/>
        <w:ind w:left="1440"/>
        <w:jc w:val="both"/>
      </w:pPr>
      <w:r w:rsidRPr="005F4B66">
        <w:lastRenderedPageBreak/>
        <w:t>All Plant and Equipment prior to the processes of installation, construction, commissioning, decommissioning will be barricaded off to the general workforce to ensure alterations or interference with the plant is not undertaken without Site Management acknowledgement.</w:t>
      </w:r>
    </w:p>
    <w:p w14:paraId="4D4BB76F" w14:textId="77777777" w:rsidR="00695B0C" w:rsidRPr="005F4B66" w:rsidRDefault="00695B0C" w:rsidP="00CC7F8B">
      <w:pPr>
        <w:keepNext/>
        <w:keepLines/>
        <w:numPr>
          <w:ilvl w:val="2"/>
          <w:numId w:val="1"/>
        </w:numPr>
        <w:spacing w:before="200" w:after="240" w:line="240" w:lineRule="auto"/>
        <w:ind w:left="1440" w:hanging="720"/>
        <w:jc w:val="both"/>
        <w:outlineLvl w:val="2"/>
        <w:rPr>
          <w:rFonts w:eastAsiaTheme="majorEastAsia" w:cs="Arial"/>
          <w:b/>
          <w:bCs/>
          <w:sz w:val="24"/>
          <w:szCs w:val="24"/>
        </w:rPr>
      </w:pPr>
      <w:bookmarkStart w:id="2530" w:name="_Toc428208440"/>
      <w:bookmarkStart w:id="2531" w:name="_Toc454445380"/>
      <w:bookmarkStart w:id="2532" w:name="_Toc461521161"/>
      <w:bookmarkStart w:id="2533" w:name="_Toc227062828"/>
      <w:r w:rsidRPr="005F4B66">
        <w:rPr>
          <w:rFonts w:eastAsiaTheme="majorEastAsia" w:cs="Arial"/>
          <w:b/>
          <w:bCs/>
          <w:sz w:val="24"/>
          <w:szCs w:val="24"/>
        </w:rPr>
        <w:t>Fit for Purpose</w:t>
      </w:r>
      <w:bookmarkEnd w:id="2530"/>
      <w:bookmarkEnd w:id="2531"/>
      <w:bookmarkEnd w:id="2532"/>
      <w:bookmarkEnd w:id="2533"/>
    </w:p>
    <w:p w14:paraId="6CC905D9" w14:textId="77777777" w:rsidR="00695B0C" w:rsidRPr="005F4B66" w:rsidRDefault="00695B0C" w:rsidP="00402C13">
      <w:pPr>
        <w:spacing w:line="240" w:lineRule="auto"/>
        <w:ind w:left="1440"/>
        <w:jc w:val="both"/>
      </w:pPr>
      <w:r w:rsidRPr="005F4B66">
        <w:t>Plant must be used only for the purpose for which it was designed. Where plant is not used for its designed purpose a risk assessment must be completed by a competent person to determine if there is an increase to the health or safety of workers.</w:t>
      </w:r>
    </w:p>
    <w:p w14:paraId="76F23E94" w14:textId="77777777" w:rsidR="00695B0C" w:rsidRPr="005F4B66" w:rsidRDefault="00695B0C" w:rsidP="00402C13">
      <w:pPr>
        <w:spacing w:line="240" w:lineRule="auto"/>
        <w:ind w:left="1440"/>
        <w:jc w:val="both"/>
      </w:pPr>
      <w:r w:rsidRPr="005F4B66">
        <w:t>Plant that is not in use at the workplace must be left in a state that does not create a risk to the health or safety of any person.</w:t>
      </w:r>
    </w:p>
    <w:p w14:paraId="4657B192" w14:textId="7C486754" w:rsidR="00695B0C" w:rsidRPr="005F4B66" w:rsidRDefault="00695B0C" w:rsidP="00402C13">
      <w:pPr>
        <w:spacing w:line="240" w:lineRule="auto"/>
        <w:ind w:left="1440"/>
        <w:jc w:val="both"/>
      </w:pPr>
      <w:r w:rsidRPr="005F4B66">
        <w:t xml:space="preserve">Guards must be in place that are of solid construction and securely mounted to the plant. Guards should be properly maintained </w:t>
      </w:r>
      <w:proofErr w:type="gramStart"/>
      <w:r w:rsidRPr="005F4B66">
        <w:t>in order to</w:t>
      </w:r>
      <w:proofErr w:type="gramEnd"/>
      <w:r w:rsidRPr="005F4B66">
        <w:t xml:space="preserve"> not create a </w:t>
      </w:r>
      <w:proofErr w:type="gramStart"/>
      <w:r w:rsidRPr="005F4B66">
        <w:t>risk in itself</w:t>
      </w:r>
      <w:proofErr w:type="gramEnd"/>
      <w:r w:rsidRPr="005F4B66">
        <w:t xml:space="preserve">. If guarding is removed from the </w:t>
      </w:r>
      <w:r w:rsidR="00817190" w:rsidRPr="005F4B66">
        <w:t>plant,</w:t>
      </w:r>
      <w:r w:rsidRPr="005F4B66">
        <w:t xml:space="preserve"> then controls must be in place to ensure it can't be restarted unless the guarding is replaced.</w:t>
      </w:r>
    </w:p>
    <w:p w14:paraId="2D4406FB" w14:textId="77777777" w:rsidR="00695B0C" w:rsidRPr="005F4B66" w:rsidRDefault="00695B0C" w:rsidP="00CC7F8B">
      <w:pPr>
        <w:keepNext/>
        <w:keepLines/>
        <w:numPr>
          <w:ilvl w:val="2"/>
          <w:numId w:val="1"/>
        </w:numPr>
        <w:spacing w:before="200" w:after="240" w:line="240" w:lineRule="auto"/>
        <w:ind w:left="1440" w:hanging="720"/>
        <w:jc w:val="both"/>
        <w:outlineLvl w:val="2"/>
        <w:rPr>
          <w:rFonts w:eastAsiaTheme="majorEastAsia" w:cs="Arial"/>
          <w:b/>
          <w:bCs/>
          <w:sz w:val="24"/>
          <w:szCs w:val="24"/>
        </w:rPr>
      </w:pPr>
      <w:bookmarkStart w:id="2534" w:name="_Toc428208441"/>
      <w:bookmarkStart w:id="2535" w:name="_Toc454445381"/>
      <w:bookmarkStart w:id="2536" w:name="_Toc461521162"/>
      <w:bookmarkStart w:id="2537" w:name="_Toc227062829"/>
      <w:r w:rsidRPr="005F4B66">
        <w:rPr>
          <w:rFonts w:eastAsiaTheme="majorEastAsia" w:cs="Arial"/>
          <w:b/>
          <w:bCs/>
          <w:sz w:val="24"/>
          <w:szCs w:val="24"/>
        </w:rPr>
        <w:t>Plant and Equipment Controls</w:t>
      </w:r>
      <w:bookmarkEnd w:id="2534"/>
      <w:bookmarkEnd w:id="2535"/>
      <w:bookmarkEnd w:id="2536"/>
      <w:bookmarkEnd w:id="2537"/>
    </w:p>
    <w:p w14:paraId="25CC95F7" w14:textId="77777777" w:rsidR="00695B0C" w:rsidRPr="005F4B66" w:rsidRDefault="00695B0C" w:rsidP="00402C13">
      <w:pPr>
        <w:spacing w:line="240" w:lineRule="auto"/>
        <w:ind w:left="1418"/>
        <w:jc w:val="both"/>
      </w:pPr>
      <w:r w:rsidRPr="005F4B66">
        <w:t>Operational controls must be easily identified on the plant to indicate their nature, function and direction of operation and located so they are readily and conveniently available to be operated by each person using the plant. The controls must be able to be locked in the off position to enable the disconnection of all motive power.</w:t>
      </w:r>
    </w:p>
    <w:p w14:paraId="34A1E2D9" w14:textId="77777777" w:rsidR="00695B0C" w:rsidRPr="005F4B66" w:rsidRDefault="00695B0C" w:rsidP="00402C13">
      <w:pPr>
        <w:spacing w:line="240" w:lineRule="auto"/>
        <w:ind w:left="1418"/>
        <w:jc w:val="both"/>
      </w:pPr>
      <w:r w:rsidRPr="005F4B66">
        <w:t>Operational controls must be guarded, controlled or located so that they cannot be unintentionally activated.  Operation controls must be able to be locked in the off position when required.</w:t>
      </w:r>
    </w:p>
    <w:p w14:paraId="41886890" w14:textId="77777777" w:rsidR="00695B0C" w:rsidRPr="005F4B66" w:rsidRDefault="00695B0C" w:rsidP="00402C13">
      <w:pPr>
        <w:spacing w:line="240" w:lineRule="auto"/>
        <w:ind w:left="1418"/>
        <w:jc w:val="both"/>
      </w:pPr>
      <w:r w:rsidRPr="005F4B66">
        <w:t>Any controls not identifiable or guarded must be reported to your supervisor and the area secured.</w:t>
      </w:r>
    </w:p>
    <w:p w14:paraId="29202BF7" w14:textId="77777777" w:rsidR="00695B0C" w:rsidRPr="005F4B66" w:rsidRDefault="00695B0C" w:rsidP="00CC7F8B">
      <w:pPr>
        <w:keepNext/>
        <w:keepLines/>
        <w:numPr>
          <w:ilvl w:val="2"/>
          <w:numId w:val="1"/>
        </w:numPr>
        <w:spacing w:before="200" w:line="240" w:lineRule="auto"/>
        <w:ind w:left="1440" w:hanging="720"/>
        <w:jc w:val="both"/>
        <w:outlineLvl w:val="2"/>
        <w:rPr>
          <w:rFonts w:eastAsiaTheme="majorEastAsia" w:cs="Arial"/>
          <w:b/>
          <w:bCs/>
          <w:sz w:val="24"/>
          <w:szCs w:val="24"/>
        </w:rPr>
      </w:pPr>
      <w:bookmarkStart w:id="2538" w:name="_Toc428208442"/>
      <w:bookmarkStart w:id="2539" w:name="_Toc454445382"/>
      <w:bookmarkStart w:id="2540" w:name="_Toc461521163"/>
      <w:bookmarkStart w:id="2541" w:name="_Toc227062830"/>
      <w:r w:rsidRPr="005F4B66">
        <w:rPr>
          <w:rFonts w:eastAsiaTheme="majorEastAsia" w:cs="Arial"/>
          <w:b/>
          <w:bCs/>
          <w:sz w:val="24"/>
          <w:szCs w:val="24"/>
        </w:rPr>
        <w:t>Maintenance/Inspection of Plant</w:t>
      </w:r>
      <w:bookmarkEnd w:id="2538"/>
      <w:bookmarkEnd w:id="2539"/>
      <w:bookmarkEnd w:id="2540"/>
      <w:bookmarkEnd w:id="2541"/>
    </w:p>
    <w:p w14:paraId="12A445FC" w14:textId="034D1385" w:rsidR="00695B0C" w:rsidRPr="005F4B66" w:rsidRDefault="00695B0C" w:rsidP="004B577F">
      <w:pPr>
        <w:pStyle w:val="Heading4Bulletts"/>
        <w:numPr>
          <w:ilvl w:val="0"/>
          <w:numId w:val="0"/>
        </w:numPr>
        <w:ind w:left="1418"/>
        <w:jc w:val="both"/>
      </w:pPr>
      <w:r w:rsidRPr="005F4B66">
        <w:t>Maintenance, inspection and, if necessary, testing of the plant must be carried out by a competent person in accordance with the manufacturer's recommendations. If there are no manufacturer's recommendations then the maintenance, inspection and/or testing must be conducted in accordance with the competent person's recommendations or in relation to inspections as approved by Site Management.</w:t>
      </w:r>
    </w:p>
    <w:p w14:paraId="3E2A0AB9" w14:textId="1B7A25E8" w:rsidR="009D2215" w:rsidRPr="005F4B66" w:rsidRDefault="009D2215" w:rsidP="00CC7F8B">
      <w:pPr>
        <w:pStyle w:val="Heading2"/>
      </w:pPr>
      <w:bookmarkStart w:id="2542" w:name="_Toc227062831"/>
      <w:r w:rsidRPr="005F4B66">
        <w:t>Fire Prevention</w:t>
      </w:r>
      <w:bookmarkEnd w:id="2542"/>
    </w:p>
    <w:p w14:paraId="3E2A0ABA" w14:textId="77777777" w:rsidR="009D2215" w:rsidRPr="005F4B66" w:rsidRDefault="009D2215" w:rsidP="00CC7F8B">
      <w:pPr>
        <w:pStyle w:val="Heading4Text"/>
        <w:ind w:left="1440"/>
        <w:jc w:val="both"/>
      </w:pPr>
      <w:r w:rsidRPr="005F4B66">
        <w:t>SCEE Project Management recognises that fire is the single most preventable occurrence that has the potential to cause the greatest loss.  SCEE Project Management is committed to a fire prevention program that shall consist of:</w:t>
      </w:r>
    </w:p>
    <w:p w14:paraId="3E2A0ABB" w14:textId="77777777" w:rsidR="009D2215" w:rsidRPr="005F4B66" w:rsidRDefault="009D2215" w:rsidP="00CC7F8B">
      <w:pPr>
        <w:pStyle w:val="Heading4Bulletts"/>
        <w:tabs>
          <w:tab w:val="clear" w:pos="1211"/>
        </w:tabs>
        <w:ind w:left="1800"/>
        <w:jc w:val="both"/>
      </w:pPr>
      <w:r w:rsidRPr="005F4B66">
        <w:t>Fire extinguishers being</w:t>
      </w:r>
      <w:r w:rsidR="00D97311" w:rsidRPr="005F4B66">
        <w:t xml:space="preserve"> located at SCEE work locations</w:t>
      </w:r>
    </w:p>
    <w:p w14:paraId="3E2A0ABC" w14:textId="0DA92A45" w:rsidR="009D2215" w:rsidRPr="005F4B66" w:rsidRDefault="009D2215" w:rsidP="00CC7F8B">
      <w:pPr>
        <w:pStyle w:val="Heading4Bulletts"/>
        <w:tabs>
          <w:tab w:val="clear" w:pos="1211"/>
        </w:tabs>
        <w:ind w:left="1800"/>
        <w:jc w:val="both"/>
      </w:pPr>
      <w:r w:rsidRPr="005F4B66">
        <w:t xml:space="preserve">Fire extinguishers being inspected and tagged on a </w:t>
      </w:r>
      <w:proofErr w:type="gramStart"/>
      <w:r w:rsidRPr="005F4B66">
        <w:t>six monthly</w:t>
      </w:r>
      <w:proofErr w:type="gramEnd"/>
      <w:r w:rsidRPr="005F4B66">
        <w:t xml:space="preserve"> basis by </w:t>
      </w:r>
      <w:r w:rsidR="005F4B66" w:rsidRPr="005F4B66">
        <w:t>fire equipment service company or qualified personnel</w:t>
      </w:r>
      <w:r w:rsidR="00D97311" w:rsidRPr="005F4B66">
        <w:t xml:space="preserve"> on site</w:t>
      </w:r>
    </w:p>
    <w:p w14:paraId="3E2A0ABD" w14:textId="2083B1E9" w:rsidR="009D2215" w:rsidRPr="005F4B66" w:rsidRDefault="009D2215" w:rsidP="00CC7F8B">
      <w:pPr>
        <w:pStyle w:val="Heading4Bulletts"/>
        <w:tabs>
          <w:tab w:val="clear" w:pos="1211"/>
        </w:tabs>
        <w:ind w:left="1800"/>
        <w:jc w:val="both"/>
      </w:pPr>
      <w:r w:rsidRPr="005F4B66">
        <w:lastRenderedPageBreak/>
        <w:t xml:space="preserve">Hot work permits system being adopted and implemented for all hot works by SCEE </w:t>
      </w:r>
      <w:r w:rsidR="00144202">
        <w:t>worker</w:t>
      </w:r>
      <w:r w:rsidR="00D97311" w:rsidRPr="005F4B66">
        <w:t>s as per site requirements</w:t>
      </w:r>
    </w:p>
    <w:p w14:paraId="3E2A0ABE" w14:textId="77777777" w:rsidR="006632D9" w:rsidRPr="005F4B66" w:rsidRDefault="006632D9" w:rsidP="00CC7F8B">
      <w:pPr>
        <w:pStyle w:val="Heading4Bulletts"/>
        <w:numPr>
          <w:ilvl w:val="0"/>
          <w:numId w:val="0"/>
        </w:numPr>
        <w:ind w:left="1440"/>
        <w:jc w:val="both"/>
      </w:pPr>
    </w:p>
    <w:p w14:paraId="3E2A0ABF" w14:textId="77777777" w:rsidR="009D2215" w:rsidRPr="005F4B66" w:rsidRDefault="009D2215" w:rsidP="00CC7F8B">
      <w:pPr>
        <w:pStyle w:val="Heading4Text"/>
        <w:ind w:left="1440"/>
        <w:jc w:val="both"/>
      </w:pPr>
      <w:r w:rsidRPr="005F4B66">
        <w:t xml:space="preserve">Portable Fire Extinguishers will comply with AS </w:t>
      </w:r>
      <w:r w:rsidR="00A22D11" w:rsidRPr="005F4B66">
        <w:t>1841 and</w:t>
      </w:r>
      <w:r w:rsidRPr="005F4B66">
        <w:t xml:space="preserve"> be maintained to AS 1851.1</w:t>
      </w:r>
    </w:p>
    <w:p w14:paraId="3E2A0AC0" w14:textId="77777777" w:rsidR="00A62D58" w:rsidRPr="005F4B66" w:rsidRDefault="009D2215" w:rsidP="00CC7F8B">
      <w:pPr>
        <w:pStyle w:val="Heading4Reference"/>
        <w:ind w:left="1440"/>
        <w:jc w:val="both"/>
      </w:pPr>
      <w:r w:rsidRPr="005F4B66">
        <w:t>Refer:</w:t>
      </w:r>
      <w:r w:rsidRPr="005F4B66">
        <w:tab/>
      </w:r>
      <w:r w:rsidR="004D1F69" w:rsidRPr="005F4B66">
        <w:t>SCEE-BS-HS-WIN-0029</w:t>
      </w:r>
      <w:r w:rsidR="00A62D58" w:rsidRPr="005F4B66">
        <w:t xml:space="preserve"> Fire Extinguisher Inspection</w:t>
      </w:r>
    </w:p>
    <w:p w14:paraId="3E2A0AC1" w14:textId="77777777" w:rsidR="009D2215" w:rsidRPr="005F4B66" w:rsidRDefault="004D1F69" w:rsidP="00CC7F8B">
      <w:pPr>
        <w:pStyle w:val="Heading4Reference"/>
        <w:ind w:left="1440" w:firstLine="720"/>
        <w:jc w:val="both"/>
      </w:pPr>
      <w:r w:rsidRPr="005F4B66">
        <w:t>SCEE-BS-HS-PRO-0015</w:t>
      </w:r>
      <w:r w:rsidR="009D2215" w:rsidRPr="005F4B66">
        <w:t xml:space="preserve"> Hot Work (High Risk)</w:t>
      </w:r>
    </w:p>
    <w:p w14:paraId="3E2A0AC2" w14:textId="5A7A8294" w:rsidR="009D2215" w:rsidRDefault="009D2215" w:rsidP="00CC7F8B">
      <w:pPr>
        <w:pStyle w:val="Heading4Reference"/>
        <w:ind w:left="1440"/>
        <w:jc w:val="both"/>
      </w:pPr>
      <w:r w:rsidRPr="005F4B66">
        <w:tab/>
      </w:r>
      <w:r w:rsidR="004D1F69" w:rsidRPr="005F4B66">
        <w:t>SCEE-BS-RM-WIN-0004</w:t>
      </w:r>
      <w:r w:rsidRPr="005F4B66">
        <w:t xml:space="preserve"> Gas Bottle Handling and Storage</w:t>
      </w:r>
    </w:p>
    <w:p w14:paraId="3E2A0AC3" w14:textId="713E3DE4" w:rsidR="009D2215" w:rsidRPr="005F4B66" w:rsidRDefault="009D2215" w:rsidP="00CC7F8B">
      <w:pPr>
        <w:pStyle w:val="Heading2"/>
      </w:pPr>
      <w:bookmarkStart w:id="2543" w:name="_Toc227062832"/>
      <w:r w:rsidRPr="005F4B66">
        <w:t>Electrical Safety</w:t>
      </w:r>
      <w:bookmarkEnd w:id="2543"/>
    </w:p>
    <w:p w14:paraId="3E2A0AC4" w14:textId="77777777" w:rsidR="009D2215" w:rsidRPr="005F4B66" w:rsidRDefault="009D2215" w:rsidP="00CC7F8B">
      <w:pPr>
        <w:pStyle w:val="Heading4Text"/>
        <w:ind w:left="1440"/>
        <w:jc w:val="both"/>
      </w:pPr>
      <w:r w:rsidRPr="005F4B66">
        <w:t>Project Management shall ensure:</w:t>
      </w:r>
    </w:p>
    <w:p w14:paraId="3E2A0AC5" w14:textId="77777777" w:rsidR="009D2215" w:rsidRPr="005F4B66" w:rsidRDefault="009D2215" w:rsidP="00CC7F8B">
      <w:pPr>
        <w:pStyle w:val="Heading4Bulletts"/>
        <w:tabs>
          <w:tab w:val="clear" w:pos="1211"/>
        </w:tabs>
        <w:ind w:left="1800"/>
        <w:jc w:val="both"/>
      </w:pPr>
      <w:r w:rsidRPr="005F4B66">
        <w:t xml:space="preserve">All electrical work is carried out in accordance with the </w:t>
      </w:r>
      <w:r w:rsidR="00A62D58" w:rsidRPr="005F4B66">
        <w:t xml:space="preserve">relevant </w:t>
      </w:r>
      <w:r w:rsidRPr="005F4B66">
        <w:t>state or territory electrical regulations an</w:t>
      </w:r>
      <w:r w:rsidR="00D97311" w:rsidRPr="005F4B66">
        <w:t>d AS/NZS 3000 Wiring Rules</w:t>
      </w:r>
    </w:p>
    <w:p w14:paraId="3E2A0AC6" w14:textId="77777777" w:rsidR="009D2215" w:rsidRPr="005F4B66" w:rsidRDefault="009D2215" w:rsidP="00CC7F8B">
      <w:pPr>
        <w:pStyle w:val="Heading4Bulletts"/>
        <w:tabs>
          <w:tab w:val="clear" w:pos="1211"/>
        </w:tabs>
        <w:ind w:left="1800"/>
        <w:jc w:val="both"/>
      </w:pPr>
      <w:r w:rsidRPr="005F4B66">
        <w:t>Only qualified electricians carry o</w:t>
      </w:r>
      <w:r w:rsidR="00D97311" w:rsidRPr="005F4B66">
        <w:t>ut or supervise electrical work</w:t>
      </w:r>
    </w:p>
    <w:p w14:paraId="3E2A0AC7" w14:textId="77777777" w:rsidR="00A62D58" w:rsidRPr="005F4B66" w:rsidRDefault="009D2215" w:rsidP="00CC7F8B">
      <w:pPr>
        <w:pStyle w:val="Heading4Bulletts"/>
        <w:tabs>
          <w:tab w:val="clear" w:pos="1211"/>
        </w:tabs>
        <w:ind w:left="1800"/>
        <w:jc w:val="both"/>
      </w:pPr>
      <w:r w:rsidRPr="005F4B66">
        <w:t xml:space="preserve">All portable electrical equipment and electrical leads are inspected and tagged on a </w:t>
      </w:r>
      <w:r w:rsidR="00A62D58" w:rsidRPr="005F4B66">
        <w:t>quarterly</w:t>
      </w:r>
      <w:r w:rsidRPr="005F4B66">
        <w:t xml:space="preserve"> b</w:t>
      </w:r>
      <w:r w:rsidR="00D97311" w:rsidRPr="005F4B66">
        <w:t xml:space="preserve">asis </w:t>
      </w:r>
    </w:p>
    <w:p w14:paraId="3E2A0AC8" w14:textId="77777777" w:rsidR="009D2215" w:rsidRPr="005F4B66" w:rsidRDefault="009D2215" w:rsidP="00CC7F8B">
      <w:pPr>
        <w:pStyle w:val="Heading4Bulletts"/>
        <w:tabs>
          <w:tab w:val="clear" w:pos="1211"/>
        </w:tabs>
        <w:ind w:left="1800"/>
        <w:jc w:val="both"/>
      </w:pPr>
      <w:r w:rsidRPr="005F4B66">
        <w:t>All portable electrical equipment and electrical leads are visua</w:t>
      </w:r>
      <w:r w:rsidR="00D97311" w:rsidRPr="005F4B66">
        <w:t>lly inspected prior to each use</w:t>
      </w:r>
    </w:p>
    <w:p w14:paraId="3E2A0AC9" w14:textId="77777777" w:rsidR="009D2215" w:rsidRPr="005F4B66" w:rsidRDefault="009D2215" w:rsidP="00CC7F8B">
      <w:pPr>
        <w:pStyle w:val="Heading4Bulletts"/>
        <w:tabs>
          <w:tab w:val="clear" w:pos="1211"/>
        </w:tabs>
        <w:ind w:left="1800"/>
        <w:jc w:val="both"/>
      </w:pPr>
      <w:r w:rsidRPr="005F4B66">
        <w:t xml:space="preserve">Residual Current Devices (RCD’s) are used on all electrical circuits from the </w:t>
      </w:r>
      <w:proofErr w:type="gramStart"/>
      <w:r w:rsidRPr="005F4B66">
        <w:t>General Purpose</w:t>
      </w:r>
      <w:proofErr w:type="gramEnd"/>
      <w:r w:rsidRPr="005F4B66">
        <w:t xml:space="preserve"> Outlet (</w:t>
      </w:r>
      <w:proofErr w:type="gramStart"/>
      <w:r w:rsidRPr="005F4B66">
        <w:t xml:space="preserve">GPO) </w:t>
      </w:r>
      <w:r w:rsidR="00D97311" w:rsidRPr="005F4B66">
        <w:t xml:space="preserve"> includ</w:t>
      </w:r>
      <w:r w:rsidR="00A62D58" w:rsidRPr="005F4B66">
        <w:t>ing</w:t>
      </w:r>
      <w:proofErr w:type="gramEnd"/>
      <w:r w:rsidR="00D97311" w:rsidRPr="005F4B66">
        <w:t xml:space="preserve"> portable generators</w:t>
      </w:r>
    </w:p>
    <w:p w14:paraId="3E2A0ACA" w14:textId="77777777" w:rsidR="009D2215" w:rsidRPr="005F4B66" w:rsidRDefault="009D2215" w:rsidP="00CC7F8B">
      <w:pPr>
        <w:pStyle w:val="Heading4Bulletts"/>
        <w:tabs>
          <w:tab w:val="clear" w:pos="1211"/>
        </w:tabs>
        <w:ind w:left="1800"/>
        <w:jc w:val="both"/>
      </w:pPr>
      <w:r w:rsidRPr="005F4B66">
        <w:t>All electrical leads and extensions are routed off the ground or along edges where possible</w:t>
      </w:r>
      <w:r w:rsidR="00A62D58" w:rsidRPr="005F4B66">
        <w:t>,</w:t>
      </w:r>
      <w:r w:rsidRPr="005F4B66">
        <w:t xml:space="preserve"> to remove the tripping potential and to prevent</w:t>
      </w:r>
      <w:r w:rsidR="00D97311" w:rsidRPr="005F4B66">
        <w:t xml:space="preserve"> damage and ingress of moisture</w:t>
      </w:r>
    </w:p>
    <w:p w14:paraId="3E2A0ACB" w14:textId="77777777" w:rsidR="009D2215" w:rsidRPr="005F4B66" w:rsidRDefault="009D2215" w:rsidP="00CC7F8B">
      <w:pPr>
        <w:pStyle w:val="Heading4Bulletts"/>
        <w:tabs>
          <w:tab w:val="clear" w:pos="1211"/>
        </w:tabs>
        <w:ind w:left="1800"/>
        <w:jc w:val="both"/>
      </w:pPr>
      <w:r w:rsidRPr="005F4B66">
        <w:t>Any person carrying out high voltage work completes</w:t>
      </w:r>
      <w:r w:rsidR="00D97311" w:rsidRPr="005F4B66">
        <w:t xml:space="preserve"> the Client’s Permit Procedures</w:t>
      </w:r>
    </w:p>
    <w:p w14:paraId="3E2A0ACC" w14:textId="77777777" w:rsidR="009D2215" w:rsidRPr="005F4B66" w:rsidRDefault="009D2215" w:rsidP="00CC7F8B">
      <w:pPr>
        <w:pStyle w:val="Heading4Bulletts"/>
        <w:tabs>
          <w:tab w:val="clear" w:pos="1211"/>
        </w:tabs>
        <w:ind w:left="1800"/>
        <w:jc w:val="both"/>
      </w:pPr>
      <w:r w:rsidRPr="005F4B66">
        <w:t>The strictest compliance to the Client’s isolation and ta</w:t>
      </w:r>
      <w:r w:rsidR="00D97311" w:rsidRPr="005F4B66">
        <w:t>g-out procedures are adhered to</w:t>
      </w:r>
    </w:p>
    <w:p w14:paraId="3E2A0ACD" w14:textId="77777777" w:rsidR="006632D9" w:rsidRPr="005F4B66" w:rsidRDefault="006632D9" w:rsidP="00CC7F8B">
      <w:pPr>
        <w:pStyle w:val="Heading4Bulletts"/>
        <w:numPr>
          <w:ilvl w:val="0"/>
          <w:numId w:val="0"/>
        </w:numPr>
        <w:ind w:left="2127"/>
        <w:jc w:val="both"/>
      </w:pPr>
    </w:p>
    <w:p w14:paraId="3E2A0ACE" w14:textId="77777777" w:rsidR="009D2215" w:rsidRPr="005F4B66" w:rsidRDefault="009D2215" w:rsidP="00CC7F8B">
      <w:pPr>
        <w:pStyle w:val="Heading4Text"/>
        <w:ind w:left="1440"/>
        <w:jc w:val="both"/>
      </w:pPr>
      <w:r w:rsidRPr="005F4B66">
        <w:t xml:space="preserve">All Electrical Work shall be </w:t>
      </w:r>
      <w:r w:rsidR="000149A1" w:rsidRPr="005F4B66">
        <w:t xml:space="preserve">conducted </w:t>
      </w:r>
      <w:r w:rsidRPr="005F4B66">
        <w:t>in accordance with</w:t>
      </w:r>
      <w:r w:rsidR="000149A1" w:rsidRPr="005F4B66">
        <w:t xml:space="preserve"> the</w:t>
      </w:r>
      <w:r w:rsidRPr="005F4B66">
        <w:t xml:space="preserve"> Client</w:t>
      </w:r>
      <w:r w:rsidR="000149A1" w:rsidRPr="005F4B66">
        <w:t>s</w:t>
      </w:r>
      <w:r w:rsidRPr="005F4B66">
        <w:t xml:space="preserve"> Electrical Specifications, Isolations and Permit to Work systems.</w:t>
      </w:r>
    </w:p>
    <w:p w14:paraId="3E2A0ACF" w14:textId="2B18CFE2" w:rsidR="0037051D" w:rsidRPr="005F4B66" w:rsidRDefault="00736CCB" w:rsidP="00CC7F8B">
      <w:pPr>
        <w:pStyle w:val="Heading4Text"/>
        <w:spacing w:after="0"/>
        <w:ind w:left="720" w:firstLine="720"/>
        <w:jc w:val="both"/>
        <w:rPr>
          <w:color w:val="984806" w:themeColor="accent6" w:themeShade="80"/>
        </w:rPr>
      </w:pPr>
      <w:r w:rsidRPr="005F4B66">
        <w:rPr>
          <w:color w:val="984806" w:themeColor="accent6" w:themeShade="80"/>
        </w:rPr>
        <w:t>Refer:</w:t>
      </w:r>
      <w:r w:rsidRPr="005F4B66">
        <w:rPr>
          <w:color w:val="984806" w:themeColor="accent6" w:themeShade="80"/>
        </w:rPr>
        <w:tab/>
        <w:t>SCEE-BS-HS-PRO-0005 Electrical Isolation and Tag Out</w:t>
      </w:r>
    </w:p>
    <w:p w14:paraId="3B72B7B3" w14:textId="77777777" w:rsidR="0087166E" w:rsidRPr="005F4B66" w:rsidRDefault="0087166E" w:rsidP="00CC7F8B">
      <w:pPr>
        <w:pStyle w:val="Heading4Text"/>
        <w:spacing w:after="0"/>
        <w:ind w:left="720" w:firstLine="720"/>
        <w:jc w:val="both"/>
        <w:rPr>
          <w:color w:val="984806" w:themeColor="accent6" w:themeShade="80"/>
        </w:rPr>
      </w:pPr>
      <w:r w:rsidRPr="005F4B66">
        <w:rPr>
          <w:color w:val="984806" w:themeColor="accent6" w:themeShade="80"/>
        </w:rPr>
        <w:tab/>
        <w:t xml:space="preserve">RTIO-HSE-0049638 Isolation Work Practice </w:t>
      </w:r>
    </w:p>
    <w:p w14:paraId="3AFE235F" w14:textId="77777777" w:rsidR="0087166E" w:rsidRPr="005F4B66" w:rsidRDefault="0087166E" w:rsidP="00CC7F8B">
      <w:pPr>
        <w:pStyle w:val="Heading4Text"/>
        <w:spacing w:after="0"/>
        <w:ind w:left="1440" w:firstLine="720"/>
        <w:jc w:val="both"/>
        <w:rPr>
          <w:color w:val="984806" w:themeColor="accent6" w:themeShade="80"/>
        </w:rPr>
      </w:pPr>
      <w:r w:rsidRPr="005F4B66">
        <w:rPr>
          <w:color w:val="984806" w:themeColor="accent6" w:themeShade="80"/>
        </w:rPr>
        <w:t>RTIO-HSE-0049676 Electrical Appliances, RCD’s and Earth Continuity Relays</w:t>
      </w:r>
    </w:p>
    <w:p w14:paraId="61EFEB89" w14:textId="0EDFC686" w:rsidR="0087166E" w:rsidRPr="005F4B66" w:rsidRDefault="0087166E" w:rsidP="00CC7F8B">
      <w:pPr>
        <w:pStyle w:val="Heading4Text"/>
        <w:spacing w:after="0"/>
        <w:ind w:left="1440" w:firstLine="720"/>
        <w:jc w:val="both"/>
        <w:rPr>
          <w:color w:val="984806" w:themeColor="accent6" w:themeShade="80"/>
        </w:rPr>
      </w:pPr>
      <w:r w:rsidRPr="005F4B66">
        <w:rPr>
          <w:color w:val="984806" w:themeColor="accent6" w:themeShade="80"/>
        </w:rPr>
        <w:t>RTIO-HSE-0049677 Iron Ore (WA) High Voltage Installation Work Practice</w:t>
      </w:r>
    </w:p>
    <w:p w14:paraId="39CFCA9D" w14:textId="218389B8" w:rsidR="00F82F39" w:rsidRPr="005F4B66" w:rsidRDefault="00F82F39" w:rsidP="00CC7F8B">
      <w:pPr>
        <w:pStyle w:val="Heading4Text"/>
        <w:spacing w:after="0"/>
        <w:ind w:left="1440" w:firstLine="720"/>
        <w:jc w:val="both"/>
        <w:rPr>
          <w:color w:val="984806" w:themeColor="accent6" w:themeShade="80"/>
        </w:rPr>
      </w:pPr>
      <w:r w:rsidRPr="005F4B66">
        <w:rPr>
          <w:color w:val="984806" w:themeColor="accent6" w:themeShade="80"/>
        </w:rPr>
        <w:t>RTIO-HSE-0248195 Safe Electrical Work Practice</w:t>
      </w:r>
    </w:p>
    <w:p w14:paraId="7A7E9A33" w14:textId="0EE4E4FB" w:rsidR="004E0B70" w:rsidRPr="005F4B66" w:rsidRDefault="004E0B70" w:rsidP="00CC7F8B">
      <w:pPr>
        <w:pStyle w:val="Heading3"/>
        <w:jc w:val="both"/>
      </w:pPr>
      <w:bookmarkStart w:id="2544" w:name="_Toc403631660"/>
      <w:bookmarkStart w:id="2545" w:name="_Toc403632563"/>
      <w:bookmarkStart w:id="2546" w:name="_Toc403645611"/>
      <w:bookmarkStart w:id="2547" w:name="_Toc403646059"/>
      <w:bookmarkStart w:id="2548" w:name="_Toc403646848"/>
      <w:bookmarkStart w:id="2549" w:name="_Toc403647621"/>
      <w:bookmarkStart w:id="2550" w:name="_Toc403648069"/>
      <w:bookmarkStart w:id="2551" w:name="_Toc404088239"/>
      <w:bookmarkStart w:id="2552" w:name="_Toc404325841"/>
      <w:bookmarkStart w:id="2553" w:name="_Toc404343928"/>
      <w:bookmarkStart w:id="2554" w:name="_Toc404346041"/>
      <w:bookmarkStart w:id="2555" w:name="_Toc227062833"/>
      <w:bookmarkEnd w:id="2544"/>
      <w:bookmarkEnd w:id="2545"/>
      <w:bookmarkEnd w:id="2546"/>
      <w:bookmarkEnd w:id="2547"/>
      <w:bookmarkEnd w:id="2548"/>
      <w:bookmarkEnd w:id="2549"/>
      <w:bookmarkEnd w:id="2550"/>
      <w:bookmarkEnd w:id="2551"/>
      <w:bookmarkEnd w:id="2552"/>
      <w:bookmarkEnd w:id="2553"/>
      <w:bookmarkEnd w:id="2554"/>
      <w:r w:rsidRPr="005F4B66">
        <w:t>Electrical Isolations</w:t>
      </w:r>
      <w:bookmarkEnd w:id="2555"/>
    </w:p>
    <w:p w14:paraId="2505BDE2" w14:textId="619C1F9D" w:rsidR="004E0B70" w:rsidRPr="005F4B66" w:rsidRDefault="004E0B70" w:rsidP="00402C13">
      <w:pPr>
        <w:spacing w:line="240" w:lineRule="auto"/>
        <w:ind w:left="1440"/>
        <w:jc w:val="both"/>
      </w:pPr>
      <w:r w:rsidRPr="005F4B66">
        <w:t xml:space="preserve">When a circuit or equipment has been isolated by an Authorised person to enable work to be carried out on or adjacent to such equipment, an approved isolation lock is to be attached to the approved isolation device, danger tag attached to the lock signed and dated by the </w:t>
      </w:r>
      <w:r w:rsidR="00144202">
        <w:t>worker</w:t>
      </w:r>
      <w:r w:rsidRPr="005F4B66">
        <w:t xml:space="preserve"> carrying out the isolation. If multiple persons are to work on the isolated equipment, an approved multi-lock device with individual locks and tags attached by each person shall be used.</w:t>
      </w:r>
    </w:p>
    <w:p w14:paraId="68524C7C" w14:textId="7E72F295" w:rsidR="004E0B70" w:rsidRPr="005F4B66" w:rsidRDefault="004E0B70" w:rsidP="00EB6B6E">
      <w:pPr>
        <w:pStyle w:val="ListParagraph"/>
        <w:numPr>
          <w:ilvl w:val="0"/>
          <w:numId w:val="26"/>
        </w:numPr>
        <w:spacing w:after="0"/>
        <w:ind w:left="1800"/>
        <w:jc w:val="both"/>
      </w:pPr>
      <w:r w:rsidRPr="005F4B66">
        <w:lastRenderedPageBreak/>
        <w:t>Danger tags and locks are to be securely fixed to the operating handle or button of the equipment so that there is no risk of their being accidentally dislodged or of an operator being able to operate the equipment without seeing the tag.</w:t>
      </w:r>
    </w:p>
    <w:p w14:paraId="384D1288" w14:textId="565E65C4" w:rsidR="004E0B70" w:rsidRPr="005F4B66" w:rsidRDefault="004E0B70" w:rsidP="00EB6B6E">
      <w:pPr>
        <w:pStyle w:val="ListParagraph"/>
        <w:numPr>
          <w:ilvl w:val="0"/>
          <w:numId w:val="26"/>
        </w:numPr>
        <w:ind w:left="1800"/>
        <w:jc w:val="both"/>
      </w:pPr>
      <w:r w:rsidRPr="005F4B66">
        <w:t>No switch may be operated whilst a lockout device and danger tag is attached.</w:t>
      </w:r>
    </w:p>
    <w:p w14:paraId="7FCCAAF1" w14:textId="77777777" w:rsidR="004E0B70" w:rsidRPr="005F4B66" w:rsidRDefault="004E0B70" w:rsidP="00402C13">
      <w:pPr>
        <w:spacing w:line="240" w:lineRule="auto"/>
        <w:ind w:left="1440"/>
        <w:jc w:val="both"/>
      </w:pPr>
      <w:r w:rsidRPr="005F4B66">
        <w:t xml:space="preserve">All electrical isolations shall be achieved by a physical air gap or </w:t>
      </w:r>
      <w:proofErr w:type="gramStart"/>
      <w:r w:rsidRPr="005F4B66">
        <w:t>by the use of</w:t>
      </w:r>
      <w:proofErr w:type="gramEnd"/>
      <w:r w:rsidRPr="005F4B66">
        <w:t xml:space="preserve"> a suitable locking device.</w:t>
      </w:r>
    </w:p>
    <w:p w14:paraId="69C6E0F3" w14:textId="77777777" w:rsidR="004E0B70" w:rsidRPr="005F4B66" w:rsidRDefault="004E0B70" w:rsidP="00402C13">
      <w:pPr>
        <w:spacing w:line="240" w:lineRule="auto"/>
        <w:ind w:left="1440"/>
        <w:jc w:val="both"/>
      </w:pPr>
      <w:r w:rsidRPr="005F4B66">
        <w:t xml:space="preserve">Prior to commencing work on any electrical </w:t>
      </w:r>
      <w:proofErr w:type="gramStart"/>
      <w:r w:rsidRPr="005F4B66">
        <w:t>equipment</w:t>
      </w:r>
      <w:proofErr w:type="gramEnd"/>
      <w:r w:rsidRPr="005F4B66">
        <w:t xml:space="preserve"> a test for dead shall be completed with a suitably calibrated device.</w:t>
      </w:r>
    </w:p>
    <w:p w14:paraId="0DB0BECB" w14:textId="77777777" w:rsidR="004E0B70" w:rsidRPr="005F4B66" w:rsidRDefault="004E0B70" w:rsidP="00402C13">
      <w:pPr>
        <w:spacing w:line="240" w:lineRule="auto"/>
        <w:ind w:left="1440"/>
        <w:jc w:val="both"/>
      </w:pPr>
      <w:r w:rsidRPr="005F4B66">
        <w:t>After any break in work or change of conditions a re-test for dead shall be completed prior to recommencing any electrical work.</w:t>
      </w:r>
    </w:p>
    <w:p w14:paraId="50943688" w14:textId="77777777" w:rsidR="004E0B70" w:rsidRPr="005F4B66" w:rsidRDefault="004E0B70" w:rsidP="00402C13">
      <w:pPr>
        <w:spacing w:line="240" w:lineRule="auto"/>
        <w:ind w:left="1440"/>
        <w:jc w:val="both"/>
      </w:pPr>
      <w:r w:rsidRPr="005F4B66">
        <w:t>A lock and danger tag may only be removed by the person whose signature appears on it, except that in the circumstances where the owner of the danger tag and lock is unavailable due to leave, illness or other cause, the Authorised Person or the delegate and appropriate client authority may remove the lock and tag, but only after complying with the following conditions:</w:t>
      </w:r>
    </w:p>
    <w:p w14:paraId="60FCCF81" w14:textId="77777777" w:rsidR="004E0B70" w:rsidRPr="005F4B66" w:rsidRDefault="004E0B70" w:rsidP="00402C13">
      <w:pPr>
        <w:spacing w:after="0" w:line="240" w:lineRule="auto"/>
        <w:ind w:left="1710" w:hanging="270"/>
        <w:jc w:val="both"/>
      </w:pPr>
      <w:r w:rsidRPr="005F4B66">
        <w:t>•</w:t>
      </w:r>
      <w:r w:rsidRPr="005F4B66">
        <w:tab/>
        <w:t xml:space="preserve">They shall acquaint themselves with the reasons for the lock and tag being </w:t>
      </w:r>
      <w:proofErr w:type="gramStart"/>
      <w:r w:rsidRPr="005F4B66">
        <w:t>attached;</w:t>
      </w:r>
      <w:proofErr w:type="gramEnd"/>
    </w:p>
    <w:p w14:paraId="5DB1685F" w14:textId="77777777" w:rsidR="004E0B70" w:rsidRPr="005F4B66" w:rsidRDefault="004E0B70" w:rsidP="00402C13">
      <w:pPr>
        <w:spacing w:after="0" w:line="240" w:lineRule="auto"/>
        <w:ind w:left="1710" w:hanging="270"/>
        <w:jc w:val="both"/>
      </w:pPr>
      <w:r w:rsidRPr="005F4B66">
        <w:t>•</w:t>
      </w:r>
      <w:r w:rsidRPr="005F4B66">
        <w:tab/>
        <w:t xml:space="preserve">They shall carry out all necessary inspections and tests on the circuits/equipment to make certain that such may be operated without danger to person or </w:t>
      </w:r>
      <w:proofErr w:type="gramStart"/>
      <w:r w:rsidRPr="005F4B66">
        <w:t>equipment;</w:t>
      </w:r>
      <w:proofErr w:type="gramEnd"/>
    </w:p>
    <w:p w14:paraId="79FDDC8D" w14:textId="77777777" w:rsidR="004E0B70" w:rsidRPr="005F4B66" w:rsidRDefault="004E0B70" w:rsidP="00402C13">
      <w:pPr>
        <w:spacing w:after="0" w:line="240" w:lineRule="auto"/>
        <w:ind w:left="1710" w:hanging="270"/>
        <w:jc w:val="both"/>
      </w:pPr>
      <w:r w:rsidRPr="005F4B66">
        <w:t>•</w:t>
      </w:r>
      <w:r w:rsidRPr="005F4B66">
        <w:tab/>
        <w:t xml:space="preserve">They shall ensure that all persons associated with the work are informed of their </w:t>
      </w:r>
      <w:proofErr w:type="gramStart"/>
      <w:r w:rsidRPr="005F4B66">
        <w:t>action;</w:t>
      </w:r>
      <w:proofErr w:type="gramEnd"/>
    </w:p>
    <w:p w14:paraId="5B0D4345" w14:textId="1B02F779" w:rsidR="004E0B70" w:rsidRPr="005F4B66" w:rsidRDefault="004E0B70" w:rsidP="00402C13">
      <w:pPr>
        <w:spacing w:after="0" w:line="240" w:lineRule="auto"/>
        <w:ind w:left="1710" w:hanging="270"/>
        <w:jc w:val="both"/>
      </w:pPr>
      <w:r w:rsidRPr="005F4B66">
        <w:t>•</w:t>
      </w:r>
      <w:r w:rsidRPr="005F4B66">
        <w:tab/>
        <w:t>Incident report shall be completed</w:t>
      </w:r>
    </w:p>
    <w:p w14:paraId="26DA84E9" w14:textId="77777777" w:rsidR="004E0B70" w:rsidRPr="005F4B66" w:rsidRDefault="004E0B70" w:rsidP="00402C13">
      <w:pPr>
        <w:spacing w:after="0" w:line="240" w:lineRule="auto"/>
        <w:jc w:val="both"/>
      </w:pPr>
    </w:p>
    <w:p w14:paraId="3B6CEC7C" w14:textId="131867B9" w:rsidR="004E0B70" w:rsidRPr="005F4B66" w:rsidRDefault="004E0B70" w:rsidP="00402C13">
      <w:pPr>
        <w:spacing w:line="240" w:lineRule="auto"/>
        <w:ind w:left="1440"/>
        <w:jc w:val="both"/>
      </w:pPr>
      <w:r w:rsidRPr="005F4B66">
        <w:t>No live work shall be undertaken. At all times equipment is to be isolated prior to conducting work in accordance with the site isolation procedures.  In addition to this:</w:t>
      </w:r>
    </w:p>
    <w:p w14:paraId="5CB91621" w14:textId="5BE3DD67" w:rsidR="004E0B70" w:rsidRPr="005F4B66" w:rsidRDefault="004E0B70" w:rsidP="00402C13">
      <w:pPr>
        <w:spacing w:after="0" w:line="240" w:lineRule="auto"/>
        <w:ind w:left="1710" w:hanging="270"/>
        <w:jc w:val="both"/>
      </w:pPr>
      <w:r w:rsidRPr="005F4B66">
        <w:t>•</w:t>
      </w:r>
      <w:r w:rsidRPr="005F4B66">
        <w:tab/>
        <w:t>All electrical equipment must be treated as live, until proven de-energised.</w:t>
      </w:r>
    </w:p>
    <w:p w14:paraId="4392DBF6" w14:textId="343D1C43" w:rsidR="004E0B70" w:rsidRPr="005F4B66" w:rsidRDefault="004E0B70" w:rsidP="00402C13">
      <w:pPr>
        <w:spacing w:after="0" w:line="240" w:lineRule="auto"/>
        <w:ind w:left="1710" w:hanging="270"/>
        <w:jc w:val="both"/>
      </w:pPr>
      <w:r w:rsidRPr="005F4B66">
        <w:t>•</w:t>
      </w:r>
      <w:r w:rsidRPr="005F4B66">
        <w:tab/>
        <w:t xml:space="preserve">A “Test Before You Touch” in accordance with isolation regulations shall be performed to confirm there are no live exposed parts prior to commencing the work, and prior to recommencing the work where the work has been paused for any </w:t>
      </w:r>
      <w:proofErr w:type="gramStart"/>
      <w:r w:rsidRPr="005F4B66">
        <w:t>period of time</w:t>
      </w:r>
      <w:proofErr w:type="gramEnd"/>
      <w:r w:rsidRPr="005F4B66">
        <w:t>.</w:t>
      </w:r>
    </w:p>
    <w:p w14:paraId="740D3C63" w14:textId="57B7542B" w:rsidR="004E0B70" w:rsidRPr="005F4B66" w:rsidRDefault="004E0B70" w:rsidP="00402C13">
      <w:pPr>
        <w:spacing w:after="0" w:line="240" w:lineRule="auto"/>
        <w:ind w:left="1701" w:hanging="261"/>
        <w:jc w:val="both"/>
      </w:pPr>
      <w:r w:rsidRPr="005F4B66">
        <w:t>•</w:t>
      </w:r>
      <w:r w:rsidRPr="005F4B66">
        <w:tab/>
        <w:t>All electrical isolations shall be locked out and performed by an authorised isolation officer.</w:t>
      </w:r>
    </w:p>
    <w:p w14:paraId="3AD2A1DE" w14:textId="77777777" w:rsidR="004E0B70" w:rsidRPr="005F4B66" w:rsidRDefault="004E0B70" w:rsidP="00402C13">
      <w:pPr>
        <w:spacing w:after="0" w:line="240" w:lineRule="auto"/>
        <w:ind w:left="1701" w:hanging="261"/>
        <w:jc w:val="both"/>
      </w:pPr>
      <w:r w:rsidRPr="005F4B66">
        <w:t>•</w:t>
      </w:r>
      <w:r w:rsidRPr="005F4B66">
        <w:tab/>
        <w:t xml:space="preserve">Certified voltage testers shall be tested for correct operation before use and after use to confirm it is operating effectively. </w:t>
      </w:r>
    </w:p>
    <w:p w14:paraId="3D989DE3" w14:textId="77777777" w:rsidR="004E0B70" w:rsidRPr="005F4B66" w:rsidRDefault="004E0B70" w:rsidP="00402C13">
      <w:pPr>
        <w:spacing w:after="0" w:line="240" w:lineRule="auto"/>
        <w:ind w:left="1701" w:hanging="261"/>
        <w:jc w:val="both"/>
      </w:pPr>
      <w:r w:rsidRPr="005F4B66">
        <w:t>•</w:t>
      </w:r>
      <w:r w:rsidRPr="005F4B66">
        <w:tab/>
        <w:t xml:space="preserve">Proximity Testers shall not be used to confirm the presence of live </w:t>
      </w:r>
      <w:proofErr w:type="gramStart"/>
      <w:r w:rsidRPr="005F4B66">
        <w:t>voltage;</w:t>
      </w:r>
      <w:proofErr w:type="gramEnd"/>
    </w:p>
    <w:p w14:paraId="52C9E698" w14:textId="68CD742B" w:rsidR="004E0B70" w:rsidRPr="005F4B66" w:rsidRDefault="004E0B70" w:rsidP="00402C13">
      <w:pPr>
        <w:spacing w:line="240" w:lineRule="auto"/>
        <w:ind w:left="1701" w:hanging="261"/>
        <w:jc w:val="both"/>
      </w:pPr>
      <w:r w:rsidRPr="005F4B66">
        <w:t>•</w:t>
      </w:r>
      <w:r w:rsidRPr="005F4B66">
        <w:tab/>
        <w:t>Panel Volt Meters shall not be relied on to confirm an electrical part is de-energised.</w:t>
      </w:r>
    </w:p>
    <w:p w14:paraId="6B52FEF1" w14:textId="7799CFCA" w:rsidR="00736CCB" w:rsidRPr="005F4B66" w:rsidRDefault="00736CCB" w:rsidP="00F60A40">
      <w:pPr>
        <w:pStyle w:val="Heading4Text"/>
        <w:spacing w:after="0"/>
        <w:ind w:left="720" w:firstLine="720"/>
        <w:jc w:val="both"/>
        <w:rPr>
          <w:color w:val="984806" w:themeColor="accent6" w:themeShade="80"/>
        </w:rPr>
      </w:pPr>
      <w:r w:rsidRPr="005F4B66">
        <w:rPr>
          <w:color w:val="984806" w:themeColor="accent6" w:themeShade="80"/>
        </w:rPr>
        <w:t>Refer:</w:t>
      </w:r>
      <w:r w:rsidR="00402C13" w:rsidRPr="005F4B66">
        <w:rPr>
          <w:color w:val="984806" w:themeColor="accent6" w:themeShade="80"/>
        </w:rPr>
        <w:tab/>
      </w:r>
      <w:r w:rsidRPr="005F4B66">
        <w:rPr>
          <w:color w:val="984806" w:themeColor="accent6" w:themeShade="80"/>
        </w:rPr>
        <w:t>SCEE-BS-HS-PRO-0005 Electrical Isolation and Tag Out</w:t>
      </w:r>
    </w:p>
    <w:p w14:paraId="5F17B3E4" w14:textId="22AC5683" w:rsidR="0087166E" w:rsidRPr="005F4B66" w:rsidRDefault="0087166E" w:rsidP="00402C13">
      <w:pPr>
        <w:pStyle w:val="Heading4Text"/>
        <w:spacing w:after="0"/>
        <w:ind w:left="1440" w:firstLine="317"/>
        <w:jc w:val="both"/>
        <w:rPr>
          <w:color w:val="984806" w:themeColor="accent6" w:themeShade="80"/>
        </w:rPr>
      </w:pPr>
      <w:r w:rsidRPr="005F4B66">
        <w:rPr>
          <w:color w:val="984806" w:themeColor="accent6" w:themeShade="80"/>
        </w:rPr>
        <w:tab/>
        <w:t xml:space="preserve">RTIO-HSE-0049638 Isolation Work Practice </w:t>
      </w:r>
    </w:p>
    <w:p w14:paraId="2B5D26B8" w14:textId="77777777" w:rsidR="0087166E" w:rsidRPr="005F4B66" w:rsidRDefault="0087166E" w:rsidP="00402C13">
      <w:pPr>
        <w:pStyle w:val="Heading4Text"/>
        <w:spacing w:after="0"/>
        <w:ind w:left="1440" w:firstLine="720"/>
        <w:jc w:val="both"/>
        <w:rPr>
          <w:color w:val="984806" w:themeColor="accent6" w:themeShade="80"/>
        </w:rPr>
      </w:pPr>
      <w:r w:rsidRPr="005F4B66">
        <w:rPr>
          <w:color w:val="984806" w:themeColor="accent6" w:themeShade="80"/>
        </w:rPr>
        <w:t>RTIO-HSE-0049676 Electrical Appliances, RCD’s and Earth Continuity Relays</w:t>
      </w:r>
    </w:p>
    <w:p w14:paraId="046A6D3C" w14:textId="6E806E39" w:rsidR="0087166E" w:rsidRPr="005F4B66" w:rsidRDefault="0087166E" w:rsidP="00402C13">
      <w:pPr>
        <w:pStyle w:val="Heading4Text"/>
        <w:spacing w:after="0"/>
        <w:ind w:left="1526" w:firstLine="634"/>
        <w:jc w:val="both"/>
        <w:rPr>
          <w:color w:val="984806" w:themeColor="accent6" w:themeShade="80"/>
        </w:rPr>
      </w:pPr>
      <w:r w:rsidRPr="005F4B66">
        <w:rPr>
          <w:color w:val="984806" w:themeColor="accent6" w:themeShade="80"/>
        </w:rPr>
        <w:t>RTIO-HSE-0049677 Iron Ore (WA) High Voltage Installation Work Practice</w:t>
      </w:r>
    </w:p>
    <w:p w14:paraId="50117D76" w14:textId="0030D130" w:rsidR="00C66217" w:rsidRPr="005F4B66" w:rsidRDefault="00C66217" w:rsidP="00402C13">
      <w:pPr>
        <w:pStyle w:val="Heading4Text"/>
        <w:spacing w:after="0"/>
        <w:ind w:left="1526" w:firstLine="634"/>
        <w:jc w:val="both"/>
        <w:rPr>
          <w:color w:val="984806" w:themeColor="accent6" w:themeShade="80"/>
        </w:rPr>
      </w:pPr>
      <w:r w:rsidRPr="005F4B66">
        <w:rPr>
          <w:color w:val="984806" w:themeColor="accent6" w:themeShade="80"/>
        </w:rPr>
        <w:t>RTIO-HSE-0248195 Safe Electrical Work Practice</w:t>
      </w:r>
    </w:p>
    <w:p w14:paraId="4AFBE036" w14:textId="7BCA44F6" w:rsidR="00C86B2F" w:rsidRPr="005F4B66" w:rsidRDefault="00C86B2F" w:rsidP="008F1FD5">
      <w:pPr>
        <w:pStyle w:val="Heading3"/>
      </w:pPr>
      <w:bookmarkStart w:id="2556" w:name="_Toc227062834"/>
      <w:r w:rsidRPr="005F4B66">
        <w:lastRenderedPageBreak/>
        <w:t>High Voltage Work</w:t>
      </w:r>
      <w:bookmarkEnd w:id="2556"/>
    </w:p>
    <w:p w14:paraId="28D7488C" w14:textId="77777777" w:rsidR="00F569D1" w:rsidRPr="005F4B66" w:rsidRDefault="00F569D1" w:rsidP="00402C13">
      <w:pPr>
        <w:spacing w:after="0" w:line="240" w:lineRule="auto"/>
        <w:ind w:left="1440"/>
        <w:jc w:val="both"/>
      </w:pPr>
      <w:r w:rsidRPr="005F4B66">
        <w:t xml:space="preserve">High voltage works, isolation and switching must be performed as per RTIO’s High Voltage Installations Work Practice. High voltage equipment must be installed and operated, and accessed, by personnel authorised by the EPCM’s Construction Manager.  </w:t>
      </w:r>
    </w:p>
    <w:p w14:paraId="6606DBE1" w14:textId="77777777" w:rsidR="00F569D1" w:rsidRPr="005F4B66" w:rsidRDefault="00F569D1" w:rsidP="00402C13">
      <w:pPr>
        <w:spacing w:after="0" w:line="240" w:lineRule="auto"/>
        <w:ind w:left="1440"/>
        <w:jc w:val="both"/>
      </w:pPr>
    </w:p>
    <w:p w14:paraId="302E2958" w14:textId="77777777" w:rsidR="00F569D1" w:rsidRPr="005F4B66" w:rsidRDefault="00F569D1" w:rsidP="00402C13">
      <w:pPr>
        <w:spacing w:after="0" w:line="240" w:lineRule="auto"/>
        <w:ind w:left="1440"/>
        <w:jc w:val="both"/>
      </w:pPr>
      <w:r w:rsidRPr="005F4B66">
        <w:t>High Voltage is defined as voltage exceeding 1000 volts AV or 1500 volts DC.</w:t>
      </w:r>
    </w:p>
    <w:p w14:paraId="75F4F04E" w14:textId="77777777" w:rsidR="00F569D1" w:rsidRPr="005F4B66" w:rsidRDefault="00F569D1" w:rsidP="00402C13">
      <w:pPr>
        <w:spacing w:after="0" w:line="240" w:lineRule="auto"/>
        <w:ind w:left="1440"/>
        <w:jc w:val="both"/>
      </w:pPr>
    </w:p>
    <w:p w14:paraId="50B3CA49" w14:textId="77777777" w:rsidR="00F569D1" w:rsidRPr="005F4B66" w:rsidRDefault="00F569D1" w:rsidP="00402C13">
      <w:pPr>
        <w:spacing w:after="0" w:line="240" w:lineRule="auto"/>
        <w:ind w:left="1440"/>
        <w:jc w:val="both"/>
      </w:pPr>
      <w:r w:rsidRPr="005F4B66">
        <w:t xml:space="preserve">People working within 10 metres of a powerline must be authorised by a Vicinity Permit. Warning signs and barricading must be erected to prevent unauthorised entry. Safe working distances for people and equipment must be assessed against the requirements of the High Voltage Installations Work Practice.  </w:t>
      </w:r>
    </w:p>
    <w:p w14:paraId="1C64265E" w14:textId="77777777" w:rsidR="00F569D1" w:rsidRPr="005F4B66" w:rsidRDefault="00F569D1" w:rsidP="00F569D1">
      <w:pPr>
        <w:spacing w:after="0" w:line="240" w:lineRule="auto"/>
        <w:ind w:left="2160"/>
        <w:jc w:val="both"/>
      </w:pPr>
    </w:p>
    <w:p w14:paraId="4920A171" w14:textId="7B52DA81" w:rsidR="00F569D1" w:rsidRDefault="00F569D1" w:rsidP="00402C13">
      <w:pPr>
        <w:spacing w:after="0" w:line="240" w:lineRule="auto"/>
        <w:ind w:left="1440"/>
        <w:jc w:val="both"/>
      </w:pPr>
      <w:r w:rsidRPr="005F4B66">
        <w:t xml:space="preserve">Minimum safe approach and working distances to exposed high voltage equipment shall be maintained as </w:t>
      </w:r>
      <w:proofErr w:type="gramStart"/>
      <w:r w:rsidRPr="005F4B66">
        <w:t>follows;</w:t>
      </w:r>
      <w:proofErr w:type="gramEnd"/>
    </w:p>
    <w:p w14:paraId="47E254A7" w14:textId="77777777" w:rsidR="00A564F9" w:rsidRPr="005F4B66" w:rsidRDefault="00A564F9" w:rsidP="00402C13">
      <w:pPr>
        <w:spacing w:after="0" w:line="240" w:lineRule="auto"/>
        <w:ind w:left="1440"/>
        <w:jc w:val="both"/>
      </w:pPr>
    </w:p>
    <w:tbl>
      <w:tblPr>
        <w:tblStyle w:val="GridTable5Dark-Accent1"/>
        <w:tblpPr w:leftFromText="180" w:rightFromText="180" w:vertAnchor="text" w:horzAnchor="margin" w:tblpXSpec="right" w:tblpY="-46"/>
        <w:tblW w:w="7531" w:type="dxa"/>
        <w:tblLook w:val="04A0" w:firstRow="1" w:lastRow="0" w:firstColumn="1" w:lastColumn="0" w:noHBand="0" w:noVBand="1"/>
      </w:tblPr>
      <w:tblGrid>
        <w:gridCol w:w="1095"/>
        <w:gridCol w:w="1531"/>
        <w:gridCol w:w="1531"/>
        <w:gridCol w:w="1531"/>
        <w:gridCol w:w="1843"/>
      </w:tblGrid>
      <w:tr w:rsidR="00896B4D" w:rsidRPr="005F4B66" w14:paraId="1A6AC031" w14:textId="77777777" w:rsidTr="00896B4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95" w:type="dxa"/>
            <w:tcBorders>
              <w:right w:val="single" w:sz="4" w:space="0" w:color="FFFFFF" w:themeColor="background1"/>
            </w:tcBorders>
            <w:vAlign w:val="center"/>
          </w:tcPr>
          <w:p w14:paraId="37A48D21" w14:textId="77777777" w:rsidR="00896B4D" w:rsidRPr="005F4B66" w:rsidRDefault="00896B4D" w:rsidP="00896B4D">
            <w:pPr>
              <w:jc w:val="center"/>
              <w:rPr>
                <w:sz w:val="16"/>
                <w:szCs w:val="16"/>
              </w:rPr>
            </w:pPr>
            <w:r w:rsidRPr="005F4B66">
              <w:rPr>
                <w:sz w:val="16"/>
                <w:szCs w:val="16"/>
              </w:rPr>
              <w:t>Voltage</w:t>
            </w:r>
          </w:p>
        </w:tc>
        <w:tc>
          <w:tcPr>
            <w:tcW w:w="1531" w:type="dxa"/>
            <w:tcBorders>
              <w:left w:val="single" w:sz="4" w:space="0" w:color="FFFFFF" w:themeColor="background1"/>
              <w:right w:val="single" w:sz="4" w:space="0" w:color="FFFFFF" w:themeColor="background1"/>
            </w:tcBorders>
            <w:vAlign w:val="center"/>
          </w:tcPr>
          <w:p w14:paraId="3EC6EE6D" w14:textId="77777777" w:rsidR="00896B4D" w:rsidRPr="005F4B66" w:rsidRDefault="00896B4D" w:rsidP="00896B4D">
            <w:pPr>
              <w:jc w:val="center"/>
              <w:cnfStyle w:val="100000000000" w:firstRow="1" w:lastRow="0" w:firstColumn="0" w:lastColumn="0" w:oddVBand="0" w:evenVBand="0" w:oddHBand="0" w:evenHBand="0" w:firstRowFirstColumn="0" w:firstRowLastColumn="0" w:lastRowFirstColumn="0" w:lastRowLastColumn="0"/>
              <w:rPr>
                <w:sz w:val="16"/>
                <w:szCs w:val="16"/>
              </w:rPr>
            </w:pPr>
            <w:r w:rsidRPr="005F4B66">
              <w:rPr>
                <w:sz w:val="16"/>
                <w:szCs w:val="16"/>
              </w:rPr>
              <w:t>Ordinary Person (mm)</w:t>
            </w:r>
          </w:p>
        </w:tc>
        <w:tc>
          <w:tcPr>
            <w:tcW w:w="1531" w:type="dxa"/>
            <w:tcBorders>
              <w:left w:val="single" w:sz="4" w:space="0" w:color="FFFFFF" w:themeColor="background1"/>
              <w:right w:val="single" w:sz="4" w:space="0" w:color="FFFFFF" w:themeColor="background1"/>
            </w:tcBorders>
            <w:vAlign w:val="center"/>
          </w:tcPr>
          <w:p w14:paraId="70B5915A" w14:textId="77777777" w:rsidR="00896B4D" w:rsidRPr="005F4B66" w:rsidRDefault="00896B4D" w:rsidP="00896B4D">
            <w:pPr>
              <w:jc w:val="center"/>
              <w:cnfStyle w:val="100000000000" w:firstRow="1" w:lastRow="0" w:firstColumn="0" w:lastColumn="0" w:oddVBand="0" w:evenVBand="0" w:oddHBand="0" w:evenHBand="0" w:firstRowFirstColumn="0" w:firstRowLastColumn="0" w:lastRowFirstColumn="0" w:lastRowLastColumn="0"/>
              <w:rPr>
                <w:sz w:val="16"/>
                <w:szCs w:val="16"/>
              </w:rPr>
            </w:pPr>
            <w:r w:rsidRPr="005F4B66">
              <w:rPr>
                <w:sz w:val="16"/>
                <w:szCs w:val="16"/>
              </w:rPr>
              <w:t>Ordinary Person with a Safety Observer (mm)</w:t>
            </w:r>
          </w:p>
        </w:tc>
        <w:tc>
          <w:tcPr>
            <w:tcW w:w="1531" w:type="dxa"/>
            <w:tcBorders>
              <w:left w:val="single" w:sz="4" w:space="0" w:color="FFFFFF" w:themeColor="background1"/>
              <w:right w:val="single" w:sz="4" w:space="0" w:color="FFFFFF" w:themeColor="background1"/>
            </w:tcBorders>
            <w:vAlign w:val="center"/>
          </w:tcPr>
          <w:p w14:paraId="00962E06" w14:textId="77777777" w:rsidR="00896B4D" w:rsidRPr="005F4B66" w:rsidRDefault="00896B4D" w:rsidP="00896B4D">
            <w:pPr>
              <w:jc w:val="center"/>
              <w:cnfStyle w:val="100000000000" w:firstRow="1" w:lastRow="0" w:firstColumn="0" w:lastColumn="0" w:oddVBand="0" w:evenVBand="0" w:oddHBand="0" w:evenHBand="0" w:firstRowFirstColumn="0" w:firstRowLastColumn="0" w:lastRowFirstColumn="0" w:lastRowLastColumn="0"/>
              <w:rPr>
                <w:sz w:val="16"/>
                <w:szCs w:val="16"/>
              </w:rPr>
            </w:pPr>
            <w:r w:rsidRPr="005F4B66">
              <w:rPr>
                <w:sz w:val="16"/>
                <w:szCs w:val="16"/>
              </w:rPr>
              <w:t>Instructed or Authorised Person (mm)</w:t>
            </w:r>
          </w:p>
        </w:tc>
        <w:tc>
          <w:tcPr>
            <w:tcW w:w="1843" w:type="dxa"/>
            <w:tcBorders>
              <w:left w:val="single" w:sz="4" w:space="0" w:color="FFFFFF" w:themeColor="background1"/>
            </w:tcBorders>
            <w:vAlign w:val="center"/>
          </w:tcPr>
          <w:p w14:paraId="1C704744" w14:textId="77777777" w:rsidR="00896B4D" w:rsidRPr="005F4B66" w:rsidRDefault="00896B4D" w:rsidP="00896B4D">
            <w:pPr>
              <w:jc w:val="center"/>
              <w:cnfStyle w:val="100000000000" w:firstRow="1" w:lastRow="0" w:firstColumn="0" w:lastColumn="0" w:oddVBand="0" w:evenVBand="0" w:oddHBand="0" w:evenHBand="0" w:firstRowFirstColumn="0" w:firstRowLastColumn="0" w:lastRowFirstColumn="0" w:lastRowLastColumn="0"/>
              <w:rPr>
                <w:sz w:val="16"/>
                <w:szCs w:val="16"/>
              </w:rPr>
            </w:pPr>
            <w:r w:rsidRPr="005F4B66">
              <w:rPr>
                <w:sz w:val="16"/>
                <w:szCs w:val="16"/>
              </w:rPr>
              <w:t>Mobile Plant Operated By: Instructed or Authorised Person (mm)</w:t>
            </w:r>
          </w:p>
        </w:tc>
      </w:tr>
      <w:tr w:rsidR="00896B4D" w:rsidRPr="005F4B66" w14:paraId="5D5439E2" w14:textId="77777777" w:rsidTr="00896B4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95" w:type="dxa"/>
            <w:vAlign w:val="center"/>
          </w:tcPr>
          <w:p w14:paraId="0C5BD788" w14:textId="77777777" w:rsidR="00896B4D" w:rsidRPr="005F4B66" w:rsidRDefault="00896B4D" w:rsidP="00896B4D">
            <w:pPr>
              <w:jc w:val="center"/>
              <w:rPr>
                <w:sz w:val="16"/>
                <w:szCs w:val="16"/>
              </w:rPr>
            </w:pPr>
            <w:r w:rsidRPr="005F4B66">
              <w:rPr>
                <w:sz w:val="16"/>
                <w:szCs w:val="16"/>
              </w:rPr>
              <w:t>Up to and including 33kV</w:t>
            </w:r>
          </w:p>
        </w:tc>
        <w:tc>
          <w:tcPr>
            <w:tcW w:w="1531" w:type="dxa"/>
            <w:vAlign w:val="center"/>
          </w:tcPr>
          <w:p w14:paraId="3A682F52" w14:textId="77777777" w:rsidR="00896B4D" w:rsidRPr="005F4B66" w:rsidRDefault="00896B4D" w:rsidP="00896B4D">
            <w:pPr>
              <w:jc w:val="center"/>
              <w:cnfStyle w:val="000000100000" w:firstRow="0" w:lastRow="0" w:firstColumn="0" w:lastColumn="0" w:oddVBand="0" w:evenVBand="0" w:oddHBand="1" w:evenHBand="0" w:firstRowFirstColumn="0" w:firstRowLastColumn="0" w:lastRowFirstColumn="0" w:lastRowLastColumn="0"/>
              <w:rPr>
                <w:sz w:val="16"/>
                <w:szCs w:val="16"/>
              </w:rPr>
            </w:pPr>
            <w:r w:rsidRPr="005F4B66">
              <w:rPr>
                <w:sz w:val="16"/>
                <w:szCs w:val="16"/>
              </w:rPr>
              <w:t>6400</w:t>
            </w:r>
          </w:p>
        </w:tc>
        <w:tc>
          <w:tcPr>
            <w:tcW w:w="1531" w:type="dxa"/>
            <w:vAlign w:val="center"/>
          </w:tcPr>
          <w:p w14:paraId="49EC33BE" w14:textId="77777777" w:rsidR="00896B4D" w:rsidRPr="005F4B66" w:rsidRDefault="00896B4D" w:rsidP="00896B4D">
            <w:pPr>
              <w:jc w:val="center"/>
              <w:cnfStyle w:val="000000100000" w:firstRow="0" w:lastRow="0" w:firstColumn="0" w:lastColumn="0" w:oddVBand="0" w:evenVBand="0" w:oddHBand="1" w:evenHBand="0" w:firstRowFirstColumn="0" w:firstRowLastColumn="0" w:lastRowFirstColumn="0" w:lastRowLastColumn="0"/>
              <w:rPr>
                <w:sz w:val="16"/>
                <w:szCs w:val="16"/>
              </w:rPr>
            </w:pPr>
            <w:r w:rsidRPr="005F4B66">
              <w:rPr>
                <w:sz w:val="16"/>
                <w:szCs w:val="16"/>
              </w:rPr>
              <w:t>3000</w:t>
            </w:r>
          </w:p>
        </w:tc>
        <w:tc>
          <w:tcPr>
            <w:tcW w:w="1531" w:type="dxa"/>
            <w:vAlign w:val="center"/>
          </w:tcPr>
          <w:p w14:paraId="0589E52E" w14:textId="77777777" w:rsidR="00896B4D" w:rsidRPr="005F4B66" w:rsidRDefault="00896B4D" w:rsidP="00896B4D">
            <w:pPr>
              <w:jc w:val="center"/>
              <w:cnfStyle w:val="000000100000" w:firstRow="0" w:lastRow="0" w:firstColumn="0" w:lastColumn="0" w:oddVBand="0" w:evenVBand="0" w:oddHBand="1" w:evenHBand="0" w:firstRowFirstColumn="0" w:firstRowLastColumn="0" w:lastRowFirstColumn="0" w:lastRowLastColumn="0"/>
              <w:rPr>
                <w:sz w:val="16"/>
                <w:szCs w:val="16"/>
              </w:rPr>
            </w:pPr>
            <w:r w:rsidRPr="005F4B66">
              <w:rPr>
                <w:sz w:val="16"/>
                <w:szCs w:val="16"/>
              </w:rPr>
              <w:t>700</w:t>
            </w:r>
          </w:p>
        </w:tc>
        <w:tc>
          <w:tcPr>
            <w:tcW w:w="1843" w:type="dxa"/>
            <w:vAlign w:val="center"/>
          </w:tcPr>
          <w:p w14:paraId="1629D16F" w14:textId="77777777" w:rsidR="00896B4D" w:rsidRPr="005F4B66" w:rsidRDefault="00896B4D" w:rsidP="00896B4D">
            <w:pPr>
              <w:jc w:val="center"/>
              <w:cnfStyle w:val="000000100000" w:firstRow="0" w:lastRow="0" w:firstColumn="0" w:lastColumn="0" w:oddVBand="0" w:evenVBand="0" w:oddHBand="1" w:evenHBand="0" w:firstRowFirstColumn="0" w:firstRowLastColumn="0" w:lastRowFirstColumn="0" w:lastRowLastColumn="0"/>
              <w:rPr>
                <w:sz w:val="16"/>
                <w:szCs w:val="16"/>
              </w:rPr>
            </w:pPr>
            <w:r w:rsidRPr="005F4B66">
              <w:rPr>
                <w:sz w:val="16"/>
                <w:szCs w:val="16"/>
              </w:rPr>
              <w:t>1200</w:t>
            </w:r>
          </w:p>
        </w:tc>
      </w:tr>
      <w:tr w:rsidR="00896B4D" w:rsidRPr="005F4B66" w14:paraId="57A0C851" w14:textId="77777777" w:rsidTr="00896B4D">
        <w:trPr>
          <w:trHeight w:val="439"/>
        </w:trPr>
        <w:tc>
          <w:tcPr>
            <w:cnfStyle w:val="001000000000" w:firstRow="0" w:lastRow="0" w:firstColumn="1" w:lastColumn="0" w:oddVBand="0" w:evenVBand="0" w:oddHBand="0" w:evenHBand="0" w:firstRowFirstColumn="0" w:firstRowLastColumn="0" w:lastRowFirstColumn="0" w:lastRowLastColumn="0"/>
            <w:tcW w:w="1095" w:type="dxa"/>
            <w:vAlign w:val="center"/>
          </w:tcPr>
          <w:p w14:paraId="033D738A" w14:textId="77777777" w:rsidR="00896B4D" w:rsidRPr="005F4B66" w:rsidRDefault="00896B4D" w:rsidP="00896B4D">
            <w:pPr>
              <w:jc w:val="center"/>
              <w:rPr>
                <w:sz w:val="16"/>
                <w:szCs w:val="16"/>
              </w:rPr>
            </w:pPr>
            <w:r w:rsidRPr="005F4B66">
              <w:rPr>
                <w:sz w:val="16"/>
                <w:szCs w:val="16"/>
              </w:rPr>
              <w:t>132kV</w:t>
            </w:r>
          </w:p>
        </w:tc>
        <w:tc>
          <w:tcPr>
            <w:tcW w:w="1531" w:type="dxa"/>
            <w:vAlign w:val="center"/>
          </w:tcPr>
          <w:p w14:paraId="67861FD7" w14:textId="77777777" w:rsidR="00896B4D" w:rsidRPr="005F4B66" w:rsidRDefault="00896B4D" w:rsidP="00896B4D">
            <w:pPr>
              <w:jc w:val="center"/>
              <w:cnfStyle w:val="000000000000" w:firstRow="0" w:lastRow="0" w:firstColumn="0" w:lastColumn="0" w:oddVBand="0" w:evenVBand="0" w:oddHBand="0" w:evenHBand="0" w:firstRowFirstColumn="0" w:firstRowLastColumn="0" w:lastRowFirstColumn="0" w:lastRowLastColumn="0"/>
              <w:rPr>
                <w:sz w:val="16"/>
                <w:szCs w:val="16"/>
              </w:rPr>
            </w:pPr>
            <w:r w:rsidRPr="005F4B66">
              <w:rPr>
                <w:sz w:val="16"/>
                <w:szCs w:val="16"/>
              </w:rPr>
              <w:t>8000 (v) 10000 (h)</w:t>
            </w:r>
          </w:p>
        </w:tc>
        <w:tc>
          <w:tcPr>
            <w:tcW w:w="1531" w:type="dxa"/>
            <w:vAlign w:val="center"/>
          </w:tcPr>
          <w:p w14:paraId="1F80697B" w14:textId="77777777" w:rsidR="00896B4D" w:rsidRPr="005F4B66" w:rsidRDefault="00896B4D" w:rsidP="00896B4D">
            <w:pPr>
              <w:jc w:val="center"/>
              <w:cnfStyle w:val="000000000000" w:firstRow="0" w:lastRow="0" w:firstColumn="0" w:lastColumn="0" w:oddVBand="0" w:evenVBand="0" w:oddHBand="0" w:evenHBand="0" w:firstRowFirstColumn="0" w:firstRowLastColumn="0" w:lastRowFirstColumn="0" w:lastRowLastColumn="0"/>
              <w:rPr>
                <w:sz w:val="16"/>
                <w:szCs w:val="16"/>
              </w:rPr>
            </w:pPr>
            <w:r w:rsidRPr="005F4B66">
              <w:rPr>
                <w:sz w:val="16"/>
                <w:szCs w:val="16"/>
              </w:rPr>
              <w:t>8000</w:t>
            </w:r>
          </w:p>
        </w:tc>
        <w:tc>
          <w:tcPr>
            <w:tcW w:w="1531" w:type="dxa"/>
            <w:vAlign w:val="center"/>
          </w:tcPr>
          <w:p w14:paraId="1C5B4D28" w14:textId="77777777" w:rsidR="00896B4D" w:rsidRPr="005F4B66" w:rsidRDefault="00896B4D" w:rsidP="00896B4D">
            <w:pPr>
              <w:jc w:val="center"/>
              <w:cnfStyle w:val="000000000000" w:firstRow="0" w:lastRow="0" w:firstColumn="0" w:lastColumn="0" w:oddVBand="0" w:evenVBand="0" w:oddHBand="0" w:evenHBand="0" w:firstRowFirstColumn="0" w:firstRowLastColumn="0" w:lastRowFirstColumn="0" w:lastRowLastColumn="0"/>
              <w:rPr>
                <w:sz w:val="16"/>
                <w:szCs w:val="16"/>
              </w:rPr>
            </w:pPr>
            <w:r w:rsidRPr="005F4B66">
              <w:rPr>
                <w:sz w:val="16"/>
                <w:szCs w:val="16"/>
              </w:rPr>
              <w:t>1200</w:t>
            </w:r>
          </w:p>
        </w:tc>
        <w:tc>
          <w:tcPr>
            <w:tcW w:w="1843" w:type="dxa"/>
            <w:vAlign w:val="center"/>
          </w:tcPr>
          <w:p w14:paraId="75ABB738" w14:textId="77777777" w:rsidR="00896B4D" w:rsidRPr="005F4B66" w:rsidRDefault="00896B4D" w:rsidP="00896B4D">
            <w:pPr>
              <w:jc w:val="center"/>
              <w:cnfStyle w:val="000000000000" w:firstRow="0" w:lastRow="0" w:firstColumn="0" w:lastColumn="0" w:oddVBand="0" w:evenVBand="0" w:oddHBand="0" w:evenHBand="0" w:firstRowFirstColumn="0" w:firstRowLastColumn="0" w:lastRowFirstColumn="0" w:lastRowLastColumn="0"/>
              <w:rPr>
                <w:sz w:val="16"/>
                <w:szCs w:val="16"/>
              </w:rPr>
            </w:pPr>
            <w:r w:rsidRPr="005F4B66">
              <w:rPr>
                <w:sz w:val="16"/>
                <w:szCs w:val="16"/>
              </w:rPr>
              <w:t>1800</w:t>
            </w:r>
          </w:p>
        </w:tc>
      </w:tr>
      <w:tr w:rsidR="00896B4D" w:rsidRPr="005F4B66" w14:paraId="6131EFAF" w14:textId="77777777" w:rsidTr="00896B4D">
        <w:trPr>
          <w:cnfStyle w:val="000000100000" w:firstRow="0" w:lastRow="0" w:firstColumn="0" w:lastColumn="0" w:oddVBand="0" w:evenVBand="0" w:oddHBand="1" w:evenHBand="0" w:firstRowFirstColumn="0" w:firstRowLastColumn="0" w:lastRowFirstColumn="0" w:lastRowLastColumn="0"/>
          <w:trHeight w:val="417"/>
        </w:trPr>
        <w:tc>
          <w:tcPr>
            <w:cnfStyle w:val="001000000000" w:firstRow="0" w:lastRow="0" w:firstColumn="1" w:lastColumn="0" w:oddVBand="0" w:evenVBand="0" w:oddHBand="0" w:evenHBand="0" w:firstRowFirstColumn="0" w:firstRowLastColumn="0" w:lastRowFirstColumn="0" w:lastRowLastColumn="0"/>
            <w:tcW w:w="1095" w:type="dxa"/>
            <w:vAlign w:val="center"/>
          </w:tcPr>
          <w:p w14:paraId="4E31B7B2" w14:textId="77777777" w:rsidR="00896B4D" w:rsidRPr="005F4B66" w:rsidRDefault="00896B4D" w:rsidP="00896B4D">
            <w:pPr>
              <w:jc w:val="center"/>
              <w:rPr>
                <w:sz w:val="16"/>
                <w:szCs w:val="16"/>
              </w:rPr>
            </w:pPr>
            <w:r w:rsidRPr="005F4B66">
              <w:rPr>
                <w:sz w:val="16"/>
                <w:szCs w:val="16"/>
              </w:rPr>
              <w:t>220kV</w:t>
            </w:r>
          </w:p>
        </w:tc>
        <w:tc>
          <w:tcPr>
            <w:tcW w:w="1531" w:type="dxa"/>
            <w:vAlign w:val="center"/>
          </w:tcPr>
          <w:p w14:paraId="6461138F" w14:textId="77777777" w:rsidR="00896B4D" w:rsidRPr="005F4B66" w:rsidRDefault="00896B4D" w:rsidP="00896B4D">
            <w:pPr>
              <w:jc w:val="center"/>
              <w:cnfStyle w:val="000000100000" w:firstRow="0" w:lastRow="0" w:firstColumn="0" w:lastColumn="0" w:oddVBand="0" w:evenVBand="0" w:oddHBand="1" w:evenHBand="0" w:firstRowFirstColumn="0" w:firstRowLastColumn="0" w:lastRowFirstColumn="0" w:lastRowLastColumn="0"/>
              <w:rPr>
                <w:sz w:val="16"/>
                <w:szCs w:val="16"/>
              </w:rPr>
            </w:pPr>
            <w:r w:rsidRPr="005F4B66">
              <w:rPr>
                <w:sz w:val="16"/>
                <w:szCs w:val="16"/>
              </w:rPr>
              <w:t>8000 (v) 10000 (v)</w:t>
            </w:r>
          </w:p>
        </w:tc>
        <w:tc>
          <w:tcPr>
            <w:tcW w:w="1531" w:type="dxa"/>
            <w:vAlign w:val="center"/>
          </w:tcPr>
          <w:p w14:paraId="7B38445D" w14:textId="77777777" w:rsidR="00896B4D" w:rsidRPr="005F4B66" w:rsidRDefault="00896B4D" w:rsidP="00896B4D">
            <w:pPr>
              <w:jc w:val="center"/>
              <w:cnfStyle w:val="000000100000" w:firstRow="0" w:lastRow="0" w:firstColumn="0" w:lastColumn="0" w:oddVBand="0" w:evenVBand="0" w:oddHBand="1" w:evenHBand="0" w:firstRowFirstColumn="0" w:firstRowLastColumn="0" w:lastRowFirstColumn="0" w:lastRowLastColumn="0"/>
              <w:rPr>
                <w:sz w:val="16"/>
                <w:szCs w:val="16"/>
              </w:rPr>
            </w:pPr>
            <w:r w:rsidRPr="005F4B66">
              <w:rPr>
                <w:sz w:val="16"/>
                <w:szCs w:val="16"/>
              </w:rPr>
              <w:t>8000</w:t>
            </w:r>
          </w:p>
        </w:tc>
        <w:tc>
          <w:tcPr>
            <w:tcW w:w="1531" w:type="dxa"/>
            <w:vAlign w:val="center"/>
          </w:tcPr>
          <w:p w14:paraId="38A3A7CF" w14:textId="77777777" w:rsidR="00896B4D" w:rsidRPr="005F4B66" w:rsidRDefault="00896B4D" w:rsidP="00896B4D">
            <w:pPr>
              <w:jc w:val="center"/>
              <w:cnfStyle w:val="000000100000" w:firstRow="0" w:lastRow="0" w:firstColumn="0" w:lastColumn="0" w:oddVBand="0" w:evenVBand="0" w:oddHBand="1" w:evenHBand="0" w:firstRowFirstColumn="0" w:firstRowLastColumn="0" w:lastRowFirstColumn="0" w:lastRowLastColumn="0"/>
              <w:rPr>
                <w:sz w:val="16"/>
                <w:szCs w:val="16"/>
              </w:rPr>
            </w:pPr>
            <w:r w:rsidRPr="005F4B66">
              <w:rPr>
                <w:sz w:val="16"/>
                <w:szCs w:val="16"/>
              </w:rPr>
              <w:t>1800</w:t>
            </w:r>
          </w:p>
        </w:tc>
        <w:tc>
          <w:tcPr>
            <w:tcW w:w="1843" w:type="dxa"/>
            <w:vAlign w:val="center"/>
          </w:tcPr>
          <w:p w14:paraId="79698C22" w14:textId="77777777" w:rsidR="00896B4D" w:rsidRPr="005F4B66" w:rsidRDefault="00896B4D" w:rsidP="00896B4D">
            <w:pPr>
              <w:jc w:val="center"/>
              <w:cnfStyle w:val="000000100000" w:firstRow="0" w:lastRow="0" w:firstColumn="0" w:lastColumn="0" w:oddVBand="0" w:evenVBand="0" w:oddHBand="1" w:evenHBand="0" w:firstRowFirstColumn="0" w:firstRowLastColumn="0" w:lastRowFirstColumn="0" w:lastRowLastColumn="0"/>
              <w:rPr>
                <w:sz w:val="16"/>
                <w:szCs w:val="16"/>
              </w:rPr>
            </w:pPr>
            <w:r w:rsidRPr="005F4B66">
              <w:rPr>
                <w:sz w:val="16"/>
                <w:szCs w:val="16"/>
              </w:rPr>
              <w:t>2400</w:t>
            </w:r>
          </w:p>
        </w:tc>
      </w:tr>
    </w:tbl>
    <w:p w14:paraId="03DE35DC" w14:textId="77777777" w:rsidR="00F569D1" w:rsidRPr="005F4B66" w:rsidRDefault="00F569D1" w:rsidP="00F569D1">
      <w:pPr>
        <w:spacing w:after="0" w:line="240" w:lineRule="auto"/>
        <w:ind w:left="2160"/>
        <w:jc w:val="both"/>
      </w:pPr>
    </w:p>
    <w:p w14:paraId="5447A317" w14:textId="77777777" w:rsidR="00F569D1" w:rsidRPr="005F4B66" w:rsidRDefault="00F569D1" w:rsidP="00402C13">
      <w:pPr>
        <w:spacing w:line="240" w:lineRule="auto"/>
        <w:ind w:left="1393"/>
        <w:jc w:val="both"/>
      </w:pPr>
      <w:r w:rsidRPr="005F4B66">
        <w:t xml:space="preserve">HV work may include the removal and de-termination of existing cable and re-installation and termination of new HV cable. Isolations shall occur at the relevant switch room and switch gear prior to any HV work. </w:t>
      </w:r>
    </w:p>
    <w:p w14:paraId="5B4879C1" w14:textId="77777777" w:rsidR="00F569D1" w:rsidRPr="005F4B66" w:rsidRDefault="00F569D1" w:rsidP="00402C13">
      <w:pPr>
        <w:spacing w:line="240" w:lineRule="auto"/>
        <w:ind w:left="1393"/>
        <w:jc w:val="both"/>
      </w:pPr>
      <w:r w:rsidRPr="005F4B66">
        <w:t xml:space="preserve">Permits shall be used whenever access or isolations to switch room equipment is required. </w:t>
      </w:r>
    </w:p>
    <w:p w14:paraId="0673B723" w14:textId="77777777" w:rsidR="00F569D1" w:rsidRPr="005F4B66" w:rsidRDefault="00F569D1" w:rsidP="00402C13">
      <w:pPr>
        <w:spacing w:line="240" w:lineRule="auto"/>
        <w:ind w:left="673" w:firstLine="720"/>
        <w:jc w:val="both"/>
      </w:pPr>
      <w:r w:rsidRPr="005F4B66">
        <w:t>For all High Voltage work:</w:t>
      </w:r>
    </w:p>
    <w:p w14:paraId="20455AE9" w14:textId="77777777" w:rsidR="00F569D1" w:rsidRPr="005F4B66" w:rsidRDefault="00F569D1" w:rsidP="004B577F">
      <w:pPr>
        <w:pStyle w:val="ListParagraph"/>
        <w:numPr>
          <w:ilvl w:val="0"/>
          <w:numId w:val="25"/>
        </w:numPr>
        <w:spacing w:after="0" w:line="240" w:lineRule="auto"/>
        <w:ind w:left="1843" w:hanging="425"/>
        <w:jc w:val="both"/>
      </w:pPr>
      <w:r w:rsidRPr="005F4B66">
        <w:t xml:space="preserve">The permit recipient will be appropriately </w:t>
      </w:r>
      <w:proofErr w:type="gramStart"/>
      <w:r w:rsidRPr="005F4B66">
        <w:t>trained;</w:t>
      </w:r>
      <w:proofErr w:type="gramEnd"/>
    </w:p>
    <w:p w14:paraId="1FBD6208" w14:textId="77777777" w:rsidR="00F569D1" w:rsidRPr="005F4B66" w:rsidRDefault="00F569D1" w:rsidP="004B577F">
      <w:pPr>
        <w:pStyle w:val="ListParagraph"/>
        <w:numPr>
          <w:ilvl w:val="0"/>
          <w:numId w:val="25"/>
        </w:numPr>
        <w:spacing w:after="0" w:line="240" w:lineRule="auto"/>
        <w:ind w:left="1843" w:hanging="425"/>
        <w:jc w:val="both"/>
      </w:pPr>
      <w:r w:rsidRPr="005F4B66">
        <w:t xml:space="preserve">A permit shall be </w:t>
      </w:r>
      <w:proofErr w:type="gramStart"/>
      <w:r w:rsidRPr="005F4B66">
        <w:t>raised;</w:t>
      </w:r>
      <w:proofErr w:type="gramEnd"/>
    </w:p>
    <w:p w14:paraId="3F668806" w14:textId="77777777" w:rsidR="00F569D1" w:rsidRPr="005F4B66" w:rsidRDefault="00F569D1" w:rsidP="004B577F">
      <w:pPr>
        <w:pStyle w:val="ListParagraph"/>
        <w:numPr>
          <w:ilvl w:val="0"/>
          <w:numId w:val="25"/>
        </w:numPr>
        <w:spacing w:after="0" w:line="240" w:lineRule="auto"/>
        <w:ind w:left="1843" w:hanging="425"/>
        <w:jc w:val="both"/>
      </w:pPr>
      <w:r w:rsidRPr="005F4B66">
        <w:t>The circuit shall be isolated to confirm the circuit is de-energised and earthing interlocks, where fitted, are engaged.</w:t>
      </w:r>
    </w:p>
    <w:p w14:paraId="0A8FB284" w14:textId="77777777" w:rsidR="00F569D1" w:rsidRPr="005F4B66" w:rsidRDefault="00F569D1" w:rsidP="00402C13">
      <w:pPr>
        <w:spacing w:after="0" w:line="240" w:lineRule="auto"/>
        <w:ind w:left="1440"/>
        <w:jc w:val="both"/>
        <w:rPr>
          <w:color w:val="984806" w:themeColor="accent6" w:themeShade="80"/>
        </w:rPr>
      </w:pPr>
    </w:p>
    <w:p w14:paraId="6659921B" w14:textId="1425D601" w:rsidR="00F569D1" w:rsidRPr="005F4B66" w:rsidRDefault="00F569D1" w:rsidP="00402C13">
      <w:pPr>
        <w:spacing w:after="0" w:line="240" w:lineRule="auto"/>
        <w:ind w:left="1440"/>
        <w:jc w:val="both"/>
        <w:rPr>
          <w:color w:val="984806" w:themeColor="accent6" w:themeShade="80"/>
        </w:rPr>
      </w:pPr>
      <w:r w:rsidRPr="005F4B66">
        <w:rPr>
          <w:color w:val="984806" w:themeColor="accent6" w:themeShade="80"/>
        </w:rPr>
        <w:t>Refer:</w:t>
      </w:r>
      <w:r w:rsidRPr="005F4B66">
        <w:rPr>
          <w:color w:val="984806" w:themeColor="accent6" w:themeShade="80"/>
        </w:rPr>
        <w:tab/>
        <w:t>RTIO-HSE-0049677 High Voltage Installations Work Practice</w:t>
      </w:r>
    </w:p>
    <w:p w14:paraId="1546F3B2" w14:textId="77777777" w:rsidR="00F569D1" w:rsidRPr="005F4B66" w:rsidRDefault="00F569D1" w:rsidP="00402C13">
      <w:pPr>
        <w:spacing w:after="0" w:line="240" w:lineRule="auto"/>
        <w:ind w:left="1440"/>
        <w:jc w:val="both"/>
        <w:rPr>
          <w:color w:val="984806" w:themeColor="accent6" w:themeShade="80"/>
        </w:rPr>
      </w:pPr>
      <w:r w:rsidRPr="005F4B66">
        <w:rPr>
          <w:color w:val="984806" w:themeColor="accent6" w:themeShade="80"/>
        </w:rPr>
        <w:tab/>
        <w:t xml:space="preserve">RTIO-HSE-0240073 High Voltage Isolation Safety Work Practice </w:t>
      </w:r>
    </w:p>
    <w:p w14:paraId="3E2A0AD0" w14:textId="77777777" w:rsidR="009D2215" w:rsidRPr="005F4B66" w:rsidRDefault="009D2215" w:rsidP="008F1FD5">
      <w:pPr>
        <w:pStyle w:val="Heading3"/>
      </w:pPr>
      <w:bookmarkStart w:id="2557" w:name="_Toc227062835"/>
      <w:r w:rsidRPr="005F4B66">
        <w:t>Electric Shock</w:t>
      </w:r>
      <w:r w:rsidR="000F61ED" w:rsidRPr="005F4B66">
        <w:t>s</w:t>
      </w:r>
      <w:r w:rsidRPr="005F4B66">
        <w:t xml:space="preserve"> and </w:t>
      </w:r>
      <w:r w:rsidR="006D130A" w:rsidRPr="005F4B66">
        <w:t>Event</w:t>
      </w:r>
      <w:r w:rsidRPr="005F4B66">
        <w:t>s</w:t>
      </w:r>
      <w:bookmarkEnd w:id="2557"/>
    </w:p>
    <w:p w14:paraId="3E2A0AD1" w14:textId="77777777" w:rsidR="000F61ED" w:rsidRPr="005F4B66" w:rsidRDefault="009D2215" w:rsidP="00402C13">
      <w:pPr>
        <w:ind w:left="1440"/>
      </w:pPr>
      <w:r w:rsidRPr="005F4B66">
        <w:t xml:space="preserve">All electrical shocks and </w:t>
      </w:r>
      <w:r w:rsidR="006D130A" w:rsidRPr="005F4B66">
        <w:t>event</w:t>
      </w:r>
      <w:r w:rsidRPr="005F4B66">
        <w:t>s require immediate attendance at the medical centre</w:t>
      </w:r>
      <w:r w:rsidR="000F61ED" w:rsidRPr="005F4B66">
        <w:t xml:space="preserve">. </w:t>
      </w:r>
      <w:r w:rsidRPr="005F4B66">
        <w:t xml:space="preserve"> </w:t>
      </w:r>
    </w:p>
    <w:p w14:paraId="3E2A0AD2" w14:textId="77777777" w:rsidR="009D2215" w:rsidRPr="005F4B66" w:rsidRDefault="000F61ED" w:rsidP="00402C13">
      <w:pPr>
        <w:spacing w:line="240" w:lineRule="auto"/>
        <w:ind w:left="1440"/>
      </w:pPr>
      <w:r w:rsidRPr="005F4B66">
        <w:rPr>
          <w:rFonts w:ascii="Calibri" w:hAnsi="Calibri" w:cs="Calibri"/>
          <w:color w:val="000000"/>
        </w:rPr>
        <w:t xml:space="preserve">Electric shock events </w:t>
      </w:r>
      <w:r w:rsidRPr="005F4B66">
        <w:t xml:space="preserve">must be reported to the SCEE Site Manager, Project Manager, HSE Advisor, the Nominated Client Electrical Supervisor and the Client HSE Manager </w:t>
      </w:r>
      <w:r w:rsidRPr="005F4B66">
        <w:lastRenderedPageBreak/>
        <w:t xml:space="preserve">immediately regardless of the severity. </w:t>
      </w:r>
      <w:r w:rsidRPr="005F4B66">
        <w:rPr>
          <w:rFonts w:ascii="Calibri" w:hAnsi="Calibri" w:cs="Calibri"/>
          <w:color w:val="000000"/>
        </w:rPr>
        <w:t xml:space="preserve">The nominated SCEE electrical representative for all suspected electric shock events is the SCEE Training Manager. The Training Manager is to be notified following all actual or suspected electric shock events and will participate in the incident investigation. </w:t>
      </w:r>
      <w:r w:rsidR="009D2215" w:rsidRPr="005F4B66">
        <w:t xml:space="preserve">All notifiable incidents will be reported to </w:t>
      </w:r>
      <w:r w:rsidR="00A62D58" w:rsidRPr="005F4B66">
        <w:t xml:space="preserve">the applicable regulator </w:t>
      </w:r>
      <w:r w:rsidR="009D2215" w:rsidRPr="005F4B66">
        <w:t xml:space="preserve">through the Client </w:t>
      </w:r>
      <w:r w:rsidR="0037051D" w:rsidRPr="005F4B66">
        <w:t xml:space="preserve">HSE </w:t>
      </w:r>
      <w:r w:rsidR="009D2215" w:rsidRPr="005F4B66">
        <w:t xml:space="preserve">Manager </w:t>
      </w:r>
      <w:r w:rsidR="0037051D" w:rsidRPr="005F4B66">
        <w:t xml:space="preserve">or SCEE Electrical Representative </w:t>
      </w:r>
      <w:r w:rsidR="009D2215" w:rsidRPr="005F4B66">
        <w:t xml:space="preserve">within the </w:t>
      </w:r>
      <w:r w:rsidR="00A62D58" w:rsidRPr="005F4B66">
        <w:t xml:space="preserve">required </w:t>
      </w:r>
      <w:r w:rsidR="009D2215" w:rsidRPr="005F4B66">
        <w:t xml:space="preserve">time frames. </w:t>
      </w:r>
    </w:p>
    <w:p w14:paraId="3E2A0AD3" w14:textId="77777777" w:rsidR="009D2215" w:rsidRPr="005F4B66" w:rsidRDefault="009D2215" w:rsidP="00402C13">
      <w:pPr>
        <w:pStyle w:val="Heading4Text"/>
        <w:ind w:left="1123" w:firstLine="284"/>
      </w:pPr>
      <w:r w:rsidRPr="005F4B66">
        <w:t>If you come across a person receiving an electric shock:</w:t>
      </w:r>
    </w:p>
    <w:p w14:paraId="3E2A0AD4" w14:textId="77777777" w:rsidR="009D2215" w:rsidRPr="005F4B66" w:rsidRDefault="009D2215" w:rsidP="00402C13">
      <w:pPr>
        <w:pStyle w:val="Heading4Bulletts"/>
        <w:tabs>
          <w:tab w:val="clear" w:pos="1211"/>
        </w:tabs>
        <w:ind w:left="1710" w:hanging="284"/>
      </w:pPr>
      <w:r w:rsidRPr="005F4B66">
        <w:t>Assess the situati</w:t>
      </w:r>
      <w:r w:rsidR="00D97311" w:rsidRPr="005F4B66">
        <w:t>on – never put yourself at risk</w:t>
      </w:r>
    </w:p>
    <w:p w14:paraId="3E2A0AD5" w14:textId="77777777" w:rsidR="009D2215" w:rsidRPr="005F4B66" w:rsidRDefault="009D2215" w:rsidP="00402C13">
      <w:pPr>
        <w:pStyle w:val="Heading4Bulletts"/>
        <w:tabs>
          <w:tab w:val="clear" w:pos="1211"/>
        </w:tabs>
        <w:ind w:left="1710" w:hanging="284"/>
      </w:pPr>
      <w:r w:rsidRPr="005F4B66">
        <w:t xml:space="preserve">Take precautions to protect yourself </w:t>
      </w:r>
      <w:r w:rsidR="00D97311" w:rsidRPr="005F4B66">
        <w:t>and anyone else in the vicinity</w:t>
      </w:r>
    </w:p>
    <w:p w14:paraId="3E2A0AD6" w14:textId="77777777" w:rsidR="009D2215" w:rsidRPr="005F4B66" w:rsidRDefault="009D2215" w:rsidP="00402C13">
      <w:pPr>
        <w:pStyle w:val="Heading4Bulletts"/>
        <w:tabs>
          <w:tab w:val="clear" w:pos="1211"/>
        </w:tabs>
        <w:ind w:left="1710" w:hanging="284"/>
      </w:pPr>
      <w:r w:rsidRPr="005F4B66">
        <w:t>Have someone report the incident to the supervisor</w:t>
      </w:r>
      <w:r w:rsidR="00D97311" w:rsidRPr="005F4B66">
        <w:t xml:space="preserve"> and contact emergency services</w:t>
      </w:r>
    </w:p>
    <w:p w14:paraId="3E2A0AD7" w14:textId="77777777" w:rsidR="009D2215" w:rsidRPr="005F4B66" w:rsidRDefault="009D2215" w:rsidP="00402C13">
      <w:pPr>
        <w:pStyle w:val="Heading4Bulletts"/>
        <w:tabs>
          <w:tab w:val="clear" w:pos="1211"/>
        </w:tabs>
        <w:ind w:left="1710" w:hanging="284"/>
      </w:pPr>
      <w:r w:rsidRPr="005F4B66">
        <w:t>If possible, disconnect the s</w:t>
      </w:r>
      <w:r w:rsidR="00D97311" w:rsidRPr="005F4B66">
        <w:t>upply</w:t>
      </w:r>
    </w:p>
    <w:p w14:paraId="3E2A0AD8" w14:textId="77777777" w:rsidR="009D2215" w:rsidRPr="005F4B66" w:rsidRDefault="009D2215" w:rsidP="00402C13">
      <w:pPr>
        <w:pStyle w:val="Heading4Bulletts"/>
        <w:tabs>
          <w:tab w:val="clear" w:pos="1211"/>
        </w:tabs>
        <w:ind w:left="1710" w:hanging="284"/>
      </w:pPr>
      <w:r w:rsidRPr="005F4B66">
        <w:t>Assess the injuries and if safe to do so, m</w:t>
      </w:r>
      <w:r w:rsidR="00D97311" w:rsidRPr="005F4B66">
        <w:t>ove the casualty to a safe area</w:t>
      </w:r>
    </w:p>
    <w:p w14:paraId="3E2A0AD9" w14:textId="77777777" w:rsidR="009D2215" w:rsidRPr="005F4B66" w:rsidRDefault="00A62D58" w:rsidP="00402C13">
      <w:pPr>
        <w:pStyle w:val="Heading4Bulletts"/>
        <w:tabs>
          <w:tab w:val="clear" w:pos="1211"/>
        </w:tabs>
        <w:ind w:left="1710" w:hanging="284"/>
      </w:pPr>
      <w:r w:rsidRPr="005F4B66">
        <w:t>A</w:t>
      </w:r>
      <w:r w:rsidR="009D2215" w:rsidRPr="005F4B66">
        <w:t>dmi</w:t>
      </w:r>
      <w:r w:rsidR="00D97311" w:rsidRPr="005F4B66">
        <w:t>nister first aid if trained</w:t>
      </w:r>
    </w:p>
    <w:p w14:paraId="3E2A0ADA" w14:textId="77777777" w:rsidR="009D2215" w:rsidRPr="005F4B66" w:rsidRDefault="009D2215" w:rsidP="00402C13">
      <w:pPr>
        <w:pStyle w:val="Heading4Bulletts"/>
        <w:tabs>
          <w:tab w:val="clear" w:pos="1211"/>
        </w:tabs>
        <w:ind w:left="1710" w:hanging="284"/>
      </w:pPr>
      <w:r w:rsidRPr="005F4B66">
        <w:t xml:space="preserve">Ensure the </w:t>
      </w:r>
      <w:r w:rsidR="003A4EFC" w:rsidRPr="005F4B66">
        <w:t xml:space="preserve">incident </w:t>
      </w:r>
      <w:r w:rsidR="00D97311" w:rsidRPr="005F4B66">
        <w:t>scene is not disturbed</w:t>
      </w:r>
    </w:p>
    <w:p w14:paraId="3E2A0ADB" w14:textId="77777777" w:rsidR="009D2215" w:rsidRPr="005F4B66" w:rsidRDefault="003A4EFC" w:rsidP="00402C13">
      <w:pPr>
        <w:pStyle w:val="Heading4Text"/>
        <w:spacing w:before="200"/>
        <w:ind w:left="1426"/>
      </w:pPr>
      <w:r w:rsidRPr="005F4B66">
        <w:t>Any</w:t>
      </w:r>
      <w:r w:rsidR="009D2215" w:rsidRPr="005F4B66">
        <w:t xml:space="preserve"> person who has received a</w:t>
      </w:r>
      <w:r w:rsidRPr="005F4B66">
        <w:t>n</w:t>
      </w:r>
      <w:r w:rsidR="009D2215" w:rsidRPr="005F4B66">
        <w:t xml:space="preserve"> </w:t>
      </w:r>
      <w:r w:rsidRPr="005F4B66">
        <w:t xml:space="preserve">actual or potential </w:t>
      </w:r>
      <w:r w:rsidR="009D2215" w:rsidRPr="005F4B66">
        <w:t xml:space="preserve">shock </w:t>
      </w:r>
      <w:r w:rsidRPr="005F4B66">
        <w:t>is to attend</w:t>
      </w:r>
      <w:r w:rsidR="009D2215" w:rsidRPr="005F4B66">
        <w:t xml:space="preserve"> the </w:t>
      </w:r>
      <w:r w:rsidRPr="005F4B66">
        <w:t xml:space="preserve">medic or </w:t>
      </w:r>
      <w:r w:rsidR="009D2215" w:rsidRPr="005F4B66">
        <w:t>hospital for an ECG to monitor heartbeat rhythm.</w:t>
      </w:r>
    </w:p>
    <w:p w14:paraId="3E2A0ADC" w14:textId="42891688" w:rsidR="00A92D6E" w:rsidRPr="005F4B66" w:rsidRDefault="00A92D6E" w:rsidP="00402C13">
      <w:pPr>
        <w:pStyle w:val="Heading4Reference"/>
        <w:ind w:left="1123" w:firstLine="303"/>
      </w:pPr>
      <w:r w:rsidRPr="005F4B66">
        <w:t>Refer:</w:t>
      </w:r>
      <w:r w:rsidRPr="005F4B66">
        <w:tab/>
      </w:r>
      <w:r w:rsidR="004D1F69" w:rsidRPr="005F4B66">
        <w:t>SCEE-BS-HS-PRO-0004</w:t>
      </w:r>
      <w:r w:rsidRPr="005F4B66">
        <w:t xml:space="preserve"> </w:t>
      </w:r>
      <w:r w:rsidR="00736CCB" w:rsidRPr="005F4B66">
        <w:t>Event Management and Investigation</w:t>
      </w:r>
    </w:p>
    <w:p w14:paraId="3E2A0ADD" w14:textId="77777777" w:rsidR="00A92D6E" w:rsidRPr="005F4B66" w:rsidRDefault="00A92D6E" w:rsidP="00402C13">
      <w:pPr>
        <w:pStyle w:val="Heading4Text"/>
        <w:spacing w:after="0"/>
        <w:ind w:left="1123"/>
        <w:rPr>
          <w:color w:val="984806" w:themeColor="accent6" w:themeShade="80"/>
        </w:rPr>
      </w:pPr>
      <w:r w:rsidRPr="005F4B66">
        <w:tab/>
      </w:r>
      <w:r w:rsidRPr="005F4B66">
        <w:tab/>
      </w:r>
      <w:r w:rsidR="004D1F69" w:rsidRPr="005F4B66">
        <w:rPr>
          <w:color w:val="984806" w:themeColor="accent6" w:themeShade="80"/>
        </w:rPr>
        <w:t>SCEE-BS-HS-WIN-0006</w:t>
      </w:r>
      <w:r w:rsidRPr="005F4B66">
        <w:rPr>
          <w:color w:val="984806" w:themeColor="accent6" w:themeShade="80"/>
        </w:rPr>
        <w:t xml:space="preserve"> Event Reporting</w:t>
      </w:r>
    </w:p>
    <w:p w14:paraId="657E13B4" w14:textId="77777777" w:rsidR="0087166E" w:rsidRPr="005F4B66" w:rsidRDefault="00A92D6E" w:rsidP="00402C13">
      <w:pPr>
        <w:pStyle w:val="Heading4Text"/>
        <w:spacing w:after="0"/>
        <w:ind w:left="1123"/>
        <w:rPr>
          <w:color w:val="984806" w:themeColor="accent6" w:themeShade="80"/>
        </w:rPr>
      </w:pPr>
      <w:r w:rsidRPr="005F4B66">
        <w:rPr>
          <w:color w:val="984806" w:themeColor="accent6" w:themeShade="80"/>
        </w:rPr>
        <w:tab/>
      </w:r>
      <w:r w:rsidRPr="005F4B66">
        <w:rPr>
          <w:color w:val="984806" w:themeColor="accent6" w:themeShade="80"/>
        </w:rPr>
        <w:tab/>
      </w:r>
      <w:r w:rsidR="00D0466D" w:rsidRPr="005F4B66">
        <w:rPr>
          <w:color w:val="984806" w:themeColor="accent6" w:themeShade="80"/>
        </w:rPr>
        <w:t>SCEE-BS-HS-GUI-0001</w:t>
      </w:r>
      <w:r w:rsidRPr="005F4B66">
        <w:rPr>
          <w:color w:val="984806" w:themeColor="accent6" w:themeShade="80"/>
        </w:rPr>
        <w:t xml:space="preserve"> Event Notification Guide</w:t>
      </w:r>
    </w:p>
    <w:p w14:paraId="3E2A0ADF" w14:textId="3DCB7774" w:rsidR="00A92D6E" w:rsidRPr="005F4B66" w:rsidRDefault="0087166E" w:rsidP="00402C13">
      <w:pPr>
        <w:pStyle w:val="Heading4Text"/>
        <w:spacing w:after="0"/>
        <w:ind w:left="1123"/>
      </w:pPr>
      <w:r w:rsidRPr="005F4B66">
        <w:rPr>
          <w:color w:val="984806" w:themeColor="accent6" w:themeShade="80"/>
        </w:rPr>
        <w:tab/>
      </w:r>
      <w:r w:rsidRPr="005F4B66">
        <w:rPr>
          <w:color w:val="984806" w:themeColor="accent6" w:themeShade="80"/>
        </w:rPr>
        <w:tab/>
        <w:t>RTIO-HSE-0063098 Non-Conformance, Incident and Action Management</w:t>
      </w:r>
    </w:p>
    <w:p w14:paraId="3E2A0AE0" w14:textId="09B8A268" w:rsidR="009D2215" w:rsidRPr="005F4B66" w:rsidRDefault="009D2215" w:rsidP="008F1FD5">
      <w:pPr>
        <w:pStyle w:val="Heading3"/>
      </w:pPr>
      <w:bookmarkStart w:id="2558" w:name="_Toc227062836"/>
      <w:r w:rsidRPr="005F4B66">
        <w:t>Electrical Fires</w:t>
      </w:r>
      <w:bookmarkEnd w:id="2558"/>
    </w:p>
    <w:p w14:paraId="3E2A0AE1" w14:textId="77777777" w:rsidR="009D2215" w:rsidRPr="005F4B66" w:rsidRDefault="009D2215" w:rsidP="00402C13">
      <w:pPr>
        <w:pStyle w:val="Heading4Text"/>
        <w:ind w:left="720" w:firstLine="699"/>
        <w:jc w:val="both"/>
      </w:pPr>
      <w:r w:rsidRPr="005F4B66">
        <w:t>Electrical fires may result from:</w:t>
      </w:r>
    </w:p>
    <w:p w14:paraId="3E2A0AE2" w14:textId="77777777" w:rsidR="009D2215" w:rsidRPr="005F4B66" w:rsidRDefault="00D97311" w:rsidP="00402C13">
      <w:pPr>
        <w:pStyle w:val="Heading4Bulletts"/>
        <w:tabs>
          <w:tab w:val="clear" w:pos="1211"/>
          <w:tab w:val="num" w:pos="470"/>
        </w:tabs>
        <w:ind w:left="1689" w:hanging="270"/>
        <w:jc w:val="both"/>
      </w:pPr>
      <w:r w:rsidRPr="005F4B66">
        <w:t xml:space="preserve">The overheating of circuits </w:t>
      </w:r>
    </w:p>
    <w:p w14:paraId="3E2A0AE3" w14:textId="47FF4421" w:rsidR="0051040E" w:rsidRPr="005F4B66" w:rsidRDefault="009D2215" w:rsidP="00402C13">
      <w:pPr>
        <w:pStyle w:val="Heading4Bulletts"/>
        <w:tabs>
          <w:tab w:val="clear" w:pos="1211"/>
          <w:tab w:val="num" w:pos="470"/>
        </w:tabs>
        <w:ind w:left="1689" w:hanging="270"/>
        <w:jc w:val="both"/>
      </w:pPr>
      <w:r w:rsidRPr="005F4B66">
        <w:t>Machines running too slowly for long periods due t</w:t>
      </w:r>
      <w:r w:rsidR="00D97311" w:rsidRPr="005F4B66">
        <w:t xml:space="preserve">o insufficient </w:t>
      </w:r>
      <w:r w:rsidR="004C1BE4" w:rsidRPr="005F4B66">
        <w:t>electrical power</w:t>
      </w:r>
    </w:p>
    <w:p w14:paraId="3E2A0AE5" w14:textId="77777777" w:rsidR="009D2215" w:rsidRPr="005F4B66" w:rsidRDefault="009D2215" w:rsidP="00402C13">
      <w:pPr>
        <w:pStyle w:val="Heading4Bulletts"/>
        <w:tabs>
          <w:tab w:val="clear" w:pos="1211"/>
          <w:tab w:val="num" w:pos="470"/>
        </w:tabs>
        <w:ind w:left="1689" w:hanging="270"/>
        <w:jc w:val="both"/>
      </w:pPr>
      <w:r w:rsidRPr="005F4B66">
        <w:t>Machines driven beyond their intended capa</w:t>
      </w:r>
      <w:r w:rsidR="00D97311" w:rsidRPr="005F4B66">
        <w:t>city</w:t>
      </w:r>
    </w:p>
    <w:p w14:paraId="3E2A0AE6" w14:textId="77777777" w:rsidR="009D2215" w:rsidRPr="005F4B66" w:rsidRDefault="009D2215" w:rsidP="00402C13">
      <w:pPr>
        <w:pStyle w:val="Heading4Bulletts"/>
        <w:tabs>
          <w:tab w:val="clear" w:pos="1211"/>
          <w:tab w:val="num" w:pos="470"/>
        </w:tabs>
        <w:ind w:left="1689" w:hanging="270"/>
      </w:pPr>
      <w:r w:rsidRPr="005F4B66">
        <w:t>Oil and dust being allow</w:t>
      </w:r>
      <w:r w:rsidR="00D97311" w:rsidRPr="005F4B66">
        <w:t xml:space="preserve">ed to accumulate on motors </w:t>
      </w:r>
      <w:r w:rsidR="003A4EFC" w:rsidRPr="005F4B66">
        <w:t>etc.</w:t>
      </w:r>
    </w:p>
    <w:p w14:paraId="3E2A0AE7" w14:textId="77777777" w:rsidR="009D2215" w:rsidRPr="005F4B66" w:rsidRDefault="009D2215" w:rsidP="00402C13">
      <w:pPr>
        <w:pStyle w:val="Heading4Bulletts"/>
        <w:tabs>
          <w:tab w:val="clear" w:pos="1211"/>
          <w:tab w:val="num" w:pos="470"/>
        </w:tabs>
        <w:ind w:left="1689" w:hanging="270"/>
      </w:pPr>
      <w:r w:rsidRPr="005F4B66">
        <w:t>Overheating of equipment by:</w:t>
      </w:r>
    </w:p>
    <w:p w14:paraId="3E2A0AE8" w14:textId="77777777" w:rsidR="009D2215" w:rsidRPr="005F4B66" w:rsidRDefault="009D2215" w:rsidP="000A5ADF">
      <w:pPr>
        <w:pStyle w:val="Heading4Bulletts"/>
        <w:numPr>
          <w:ilvl w:val="1"/>
          <w:numId w:val="2"/>
        </w:numPr>
        <w:tabs>
          <w:tab w:val="clear" w:pos="1931"/>
        </w:tabs>
        <w:ind w:left="1710" w:hanging="270"/>
      </w:pPr>
      <w:r w:rsidRPr="005F4B66">
        <w:t>Too much eq</w:t>
      </w:r>
      <w:r w:rsidR="00D97311" w:rsidRPr="005F4B66">
        <w:t>uipment on the same circuit</w:t>
      </w:r>
    </w:p>
    <w:p w14:paraId="3E2A0AE9" w14:textId="77777777" w:rsidR="009D2215" w:rsidRPr="005F4B66" w:rsidRDefault="009D2215" w:rsidP="000A5ADF">
      <w:pPr>
        <w:pStyle w:val="Heading4Bulletts"/>
        <w:numPr>
          <w:ilvl w:val="1"/>
          <w:numId w:val="2"/>
        </w:numPr>
        <w:tabs>
          <w:tab w:val="clear" w:pos="1931"/>
        </w:tabs>
        <w:ind w:left="1710" w:hanging="270"/>
      </w:pPr>
      <w:r w:rsidRPr="005F4B66">
        <w:t>Too large</w:t>
      </w:r>
      <w:r w:rsidR="00D97311" w:rsidRPr="005F4B66">
        <w:t xml:space="preserve"> a fuse being used in a circuit</w:t>
      </w:r>
    </w:p>
    <w:p w14:paraId="3E2A0AEA" w14:textId="77777777" w:rsidR="00242F49" w:rsidRPr="005F4B66" w:rsidRDefault="00242F49" w:rsidP="000A5ADF">
      <w:pPr>
        <w:pStyle w:val="Heading4Bulletts"/>
        <w:numPr>
          <w:ilvl w:val="0"/>
          <w:numId w:val="0"/>
        </w:numPr>
        <w:ind w:left="428"/>
      </w:pPr>
    </w:p>
    <w:p w14:paraId="3E2A0AEB" w14:textId="624487FB" w:rsidR="009D2215" w:rsidRPr="005F4B66" w:rsidRDefault="009D2215" w:rsidP="004D6C42">
      <w:pPr>
        <w:pStyle w:val="Heading4Text"/>
        <w:ind w:left="1418"/>
      </w:pPr>
      <w:r w:rsidRPr="005F4B66">
        <w:t xml:space="preserve">Only use a CO2 or dry chemical extinguisher on an electrical fire. </w:t>
      </w:r>
      <w:r w:rsidR="003A4EFC" w:rsidRPr="005F4B66">
        <w:t>F</w:t>
      </w:r>
      <w:r w:rsidRPr="005F4B66">
        <w:t>ire extinguishers must be kept near main switchboards and substations as a minimum.</w:t>
      </w:r>
    </w:p>
    <w:p w14:paraId="7A218564" w14:textId="3C52E41C" w:rsidR="00F569D1" w:rsidRPr="005F4B66" w:rsidRDefault="00F569D1" w:rsidP="004D6C42">
      <w:pPr>
        <w:pStyle w:val="Heading4Text"/>
        <w:ind w:left="1418"/>
      </w:pPr>
      <w:proofErr w:type="gramStart"/>
      <w:r w:rsidRPr="005F4B66">
        <w:t>Generally</w:t>
      </w:r>
      <w:proofErr w:type="gramEnd"/>
      <w:r w:rsidRPr="005F4B66">
        <w:t xml:space="preserve"> CO2 is not used on RTIO sites due to the asphyxiation risks.</w:t>
      </w:r>
    </w:p>
    <w:p w14:paraId="3E2A0AEC" w14:textId="2497B6D6" w:rsidR="009D2215" w:rsidRPr="005F4B66" w:rsidRDefault="009D2215" w:rsidP="000A5ADF">
      <w:pPr>
        <w:pStyle w:val="Heading3"/>
        <w:ind w:left="0"/>
      </w:pPr>
      <w:bookmarkStart w:id="2559" w:name="_Toc227062837"/>
      <w:r w:rsidRPr="005F4B66">
        <w:t>Controlling Electrical Hazards</w:t>
      </w:r>
      <w:bookmarkEnd w:id="2559"/>
    </w:p>
    <w:p w14:paraId="3E2A0AED" w14:textId="6A24601B" w:rsidR="009D2215" w:rsidRPr="005F4B66" w:rsidRDefault="009D2215" w:rsidP="000A5ADF">
      <w:pPr>
        <w:pStyle w:val="Heading4Text"/>
        <w:ind w:left="1440"/>
      </w:pPr>
      <w:r w:rsidRPr="005F4B66">
        <w:t>SCEE management shall regularly discuss the controlling of electrical hazards in the workplace</w:t>
      </w:r>
      <w:r w:rsidR="003A4EFC" w:rsidRPr="005F4B66">
        <w:t xml:space="preserve"> commencing</w:t>
      </w:r>
      <w:r w:rsidRPr="005F4B66">
        <w:t xml:space="preserve"> with the SCEE Site Induction and continuing throughout the project </w:t>
      </w:r>
      <w:r w:rsidRPr="005F4B66">
        <w:lastRenderedPageBreak/>
        <w:t xml:space="preserve">in Prestart and Toolbox Meetings. </w:t>
      </w:r>
      <w:r w:rsidR="00144202">
        <w:t>Worker</w:t>
      </w:r>
      <w:r w:rsidRPr="005F4B66">
        <w:t>s will be advised of the following controls that can be used in the workplace:</w:t>
      </w:r>
    </w:p>
    <w:p w14:paraId="3E2A0AEE" w14:textId="77777777" w:rsidR="009D2215" w:rsidRPr="005F4B66" w:rsidRDefault="009D2215" w:rsidP="000A5ADF">
      <w:pPr>
        <w:pStyle w:val="Heading4Bulletts"/>
        <w:tabs>
          <w:tab w:val="clear" w:pos="1211"/>
        </w:tabs>
        <w:ind w:left="1710" w:hanging="270"/>
      </w:pPr>
      <w:r w:rsidRPr="005F4B66">
        <w:t>Visually inspect all electrical equipment to ensure it is c</w:t>
      </w:r>
      <w:r w:rsidR="00D97311" w:rsidRPr="005F4B66">
        <w:t>orrectly tagged for the quarter</w:t>
      </w:r>
    </w:p>
    <w:p w14:paraId="3E2A0AEF" w14:textId="77777777" w:rsidR="009D2215" w:rsidRPr="005F4B66" w:rsidRDefault="009D2215" w:rsidP="000A5ADF">
      <w:pPr>
        <w:pStyle w:val="Heading4Bulletts"/>
        <w:tabs>
          <w:tab w:val="clear" w:pos="1211"/>
        </w:tabs>
        <w:ind w:left="1710" w:hanging="270"/>
      </w:pPr>
      <w:r w:rsidRPr="005F4B66">
        <w:t>All portable electrical equipment shall be used in conju</w:t>
      </w:r>
      <w:r w:rsidR="00D97311" w:rsidRPr="005F4B66">
        <w:t>nction with a portable RCD unit</w:t>
      </w:r>
    </w:p>
    <w:p w14:paraId="3E2A0AF0" w14:textId="77777777" w:rsidR="009D2215" w:rsidRPr="005F4B66" w:rsidRDefault="009D2215" w:rsidP="000A5ADF">
      <w:pPr>
        <w:pStyle w:val="Heading4Bulletts"/>
        <w:tabs>
          <w:tab w:val="clear" w:pos="1211"/>
        </w:tabs>
        <w:ind w:left="1710" w:hanging="270"/>
      </w:pPr>
      <w:r w:rsidRPr="005F4B66">
        <w:t>Do not us</w:t>
      </w:r>
      <w:r w:rsidR="00D97311" w:rsidRPr="005F4B66">
        <w:t>e electrical devices near water</w:t>
      </w:r>
    </w:p>
    <w:p w14:paraId="3E2A0AF1" w14:textId="77777777" w:rsidR="009D2215" w:rsidRPr="005F4B66" w:rsidRDefault="009D2215" w:rsidP="000A5ADF">
      <w:pPr>
        <w:pStyle w:val="Heading4Bulletts"/>
        <w:tabs>
          <w:tab w:val="clear" w:pos="1211"/>
        </w:tabs>
        <w:ind w:left="1710" w:hanging="270"/>
      </w:pPr>
      <w:r w:rsidRPr="005F4B66">
        <w:t>Unplug equipmen</w:t>
      </w:r>
      <w:r w:rsidR="00D97311" w:rsidRPr="005F4B66">
        <w:t>t correctly (do not pull cord!)</w:t>
      </w:r>
    </w:p>
    <w:p w14:paraId="3E2A0AF2" w14:textId="77777777" w:rsidR="009D2215" w:rsidRPr="005F4B66" w:rsidRDefault="009D2215" w:rsidP="000A5ADF">
      <w:pPr>
        <w:pStyle w:val="Heading4Bulletts"/>
        <w:tabs>
          <w:tab w:val="clear" w:pos="1211"/>
        </w:tabs>
        <w:ind w:left="1710" w:hanging="270"/>
      </w:pPr>
      <w:r w:rsidRPr="005F4B66">
        <w:t>If a circuit breaker has tripped, only reset it once, after which the supervisor s</w:t>
      </w:r>
      <w:r w:rsidR="00D97311" w:rsidRPr="005F4B66">
        <w:t>hould be advised</w:t>
      </w:r>
    </w:p>
    <w:p w14:paraId="3E2A0AF3" w14:textId="77777777" w:rsidR="009D2215" w:rsidRPr="005F4B66" w:rsidRDefault="009D2215" w:rsidP="000A5ADF">
      <w:pPr>
        <w:pStyle w:val="Heading4Bulletts"/>
        <w:tabs>
          <w:tab w:val="clear" w:pos="1211"/>
        </w:tabs>
        <w:ind w:left="1710" w:hanging="270"/>
      </w:pPr>
      <w:r w:rsidRPr="005F4B66">
        <w:t>Use ‘out-of-service’ t</w:t>
      </w:r>
      <w:r w:rsidR="00D97311" w:rsidRPr="005F4B66">
        <w:t>ags and report faulty equipment</w:t>
      </w:r>
    </w:p>
    <w:p w14:paraId="3E2A0AF4" w14:textId="77777777" w:rsidR="009D2215" w:rsidRPr="005F4B66" w:rsidRDefault="009D2215" w:rsidP="000A5ADF">
      <w:pPr>
        <w:pStyle w:val="Heading4Bulletts"/>
        <w:tabs>
          <w:tab w:val="clear" w:pos="1211"/>
        </w:tabs>
        <w:ind w:left="1710" w:hanging="270"/>
      </w:pPr>
      <w:r w:rsidRPr="005F4B66">
        <w:t>Us</w:t>
      </w:r>
      <w:r w:rsidR="00D97311" w:rsidRPr="005F4B66">
        <w:t>e the right equipment and fuses</w:t>
      </w:r>
    </w:p>
    <w:p w14:paraId="3E2A0AF5" w14:textId="77777777" w:rsidR="009D2215" w:rsidRPr="005F4B66" w:rsidRDefault="009D2215" w:rsidP="000A5ADF">
      <w:pPr>
        <w:pStyle w:val="Heading4Bulletts"/>
        <w:tabs>
          <w:tab w:val="clear" w:pos="1211"/>
        </w:tabs>
        <w:ind w:left="1710" w:hanging="270"/>
      </w:pPr>
      <w:r w:rsidRPr="005F4B66">
        <w:t>Adhere to isolation r</w:t>
      </w:r>
      <w:r w:rsidR="00D97311" w:rsidRPr="005F4B66">
        <w:t>equirements and work procedures</w:t>
      </w:r>
    </w:p>
    <w:p w14:paraId="3E2A0AF6" w14:textId="77777777" w:rsidR="009D2215" w:rsidRPr="005F4B66" w:rsidRDefault="00D97311" w:rsidP="000A5ADF">
      <w:pPr>
        <w:pStyle w:val="Heading4Bulletts"/>
        <w:tabs>
          <w:tab w:val="clear" w:pos="1211"/>
        </w:tabs>
        <w:ind w:left="1710" w:hanging="270"/>
      </w:pPr>
      <w:r w:rsidRPr="005F4B66">
        <w:t>Read and heed warnings</w:t>
      </w:r>
    </w:p>
    <w:p w14:paraId="3E2A0AF7" w14:textId="21B7D88D" w:rsidR="009D2215" w:rsidRPr="005F4B66" w:rsidRDefault="009D2215" w:rsidP="000A5ADF">
      <w:pPr>
        <w:pStyle w:val="Heading4Bulletts"/>
        <w:tabs>
          <w:tab w:val="clear" w:pos="1211"/>
          <w:tab w:val="num" w:pos="491"/>
        </w:tabs>
        <w:ind w:left="1710" w:hanging="270"/>
      </w:pPr>
      <w:r w:rsidRPr="005F4B66">
        <w:t>Increase your resistance to shock by wearing the issued safety boots. Higher resistance leads to lower current.</w:t>
      </w:r>
    </w:p>
    <w:p w14:paraId="24FB5CF6" w14:textId="5A2A04A2" w:rsidR="00F569D1" w:rsidRPr="005F4B66" w:rsidRDefault="00F569D1" w:rsidP="000A5ADF">
      <w:pPr>
        <w:pStyle w:val="Heading4Bulletts"/>
        <w:numPr>
          <w:ilvl w:val="0"/>
          <w:numId w:val="0"/>
        </w:numPr>
        <w:ind w:left="1440"/>
      </w:pPr>
    </w:p>
    <w:p w14:paraId="1900AEB2" w14:textId="5AFEC12B" w:rsidR="00F569D1" w:rsidRPr="005F4B66" w:rsidRDefault="00F569D1" w:rsidP="000A5ADF">
      <w:pPr>
        <w:pStyle w:val="Heading4Bulletts"/>
        <w:numPr>
          <w:ilvl w:val="0"/>
          <w:numId w:val="0"/>
        </w:numPr>
        <w:ind w:left="1440"/>
        <w:rPr>
          <w:color w:val="984806" w:themeColor="accent6" w:themeShade="80"/>
        </w:rPr>
      </w:pPr>
      <w:r w:rsidRPr="005F4B66">
        <w:rPr>
          <w:color w:val="984806" w:themeColor="accent6" w:themeShade="80"/>
        </w:rPr>
        <w:t>Refer:</w:t>
      </w:r>
      <w:r>
        <w:tab/>
      </w:r>
      <w:r w:rsidRPr="005F4B66">
        <w:rPr>
          <w:color w:val="984806" w:themeColor="accent6" w:themeShade="80"/>
        </w:rPr>
        <w:t>RTIO-HSE-0248195 Safe Electrical Work Practice</w:t>
      </w:r>
    </w:p>
    <w:p w14:paraId="3E2A0AFC" w14:textId="4A83FA61" w:rsidR="009D2215" w:rsidRPr="005F4B66" w:rsidRDefault="009D2215" w:rsidP="00724E1B">
      <w:pPr>
        <w:pStyle w:val="Heading2"/>
      </w:pPr>
      <w:bookmarkStart w:id="2560" w:name="_Toc227062838"/>
      <w:r w:rsidRPr="005F4B66">
        <w:t>Substations</w:t>
      </w:r>
      <w:bookmarkEnd w:id="2560"/>
    </w:p>
    <w:p w14:paraId="3E2A0AFD" w14:textId="045C617A" w:rsidR="009D2215" w:rsidRPr="005F4B66" w:rsidRDefault="009D2215" w:rsidP="00D82851">
      <w:pPr>
        <w:pStyle w:val="Heading4Text"/>
        <w:ind w:left="1440"/>
        <w:jc w:val="both"/>
      </w:pPr>
      <w:r w:rsidRPr="005F4B66">
        <w:t>Only authorised persons will enter and work inside a substation. Substations must always be left locked when unattended and clear safety glasses must be worn when inside substations</w:t>
      </w:r>
      <w:r w:rsidR="00F569D1" w:rsidRPr="005F4B66">
        <w:t xml:space="preserve"> with a minimum of CAT 0 clothing being worn</w:t>
      </w:r>
    </w:p>
    <w:p w14:paraId="3E2A0AFE" w14:textId="0AD22575" w:rsidR="009D2215" w:rsidRPr="005F4B66" w:rsidRDefault="009D2215" w:rsidP="00D82851">
      <w:pPr>
        <w:pStyle w:val="Heading4Text"/>
        <w:ind w:left="1440"/>
        <w:jc w:val="both"/>
      </w:pPr>
      <w:r w:rsidRPr="005F4B66">
        <w:t>No</w:t>
      </w:r>
      <w:r w:rsidR="00724E1B" w:rsidRPr="005F4B66">
        <w:t xml:space="preserve"> persons are</w:t>
      </w:r>
      <w:r w:rsidRPr="005F4B66">
        <w:t xml:space="preserve"> to work alone inside an energized switch room</w:t>
      </w:r>
      <w:r w:rsidR="00F569D1" w:rsidRPr="005F4B66">
        <w:t xml:space="preserve"> and shall have the RTIO Sub </w:t>
      </w:r>
      <w:r w:rsidR="00817190" w:rsidRPr="005F4B66">
        <w:t>Station</w:t>
      </w:r>
      <w:r w:rsidR="00F569D1" w:rsidRPr="005F4B66">
        <w:t xml:space="preserve"> Entry Induction.</w:t>
      </w:r>
    </w:p>
    <w:p w14:paraId="3E2A0AFF" w14:textId="0D921BBB" w:rsidR="009D2215" w:rsidRDefault="009D2215" w:rsidP="00D82851">
      <w:pPr>
        <w:pStyle w:val="Heading4Text"/>
        <w:ind w:left="1440"/>
        <w:jc w:val="both"/>
      </w:pPr>
      <w:r w:rsidRPr="005F4B66">
        <w:t xml:space="preserve">All electrical work required to be recorded must be entered into the Electrical Record Book and the appropriate </w:t>
      </w:r>
      <w:r w:rsidR="00A92D6E" w:rsidRPr="005F4B66">
        <w:t xml:space="preserve">Client </w:t>
      </w:r>
      <w:r w:rsidRPr="005F4B66">
        <w:t>Electrical Supervisor informed.</w:t>
      </w:r>
    </w:p>
    <w:p w14:paraId="3E2A0B00" w14:textId="29945478" w:rsidR="009D2215" w:rsidRPr="005F4B66" w:rsidRDefault="009D2215" w:rsidP="00724E1B">
      <w:pPr>
        <w:pStyle w:val="Heading2"/>
      </w:pPr>
      <w:bookmarkStart w:id="2561" w:name="_Toc227062839"/>
      <w:r w:rsidRPr="005F4B66">
        <w:t>Noise Control and Occupational Hygiene Monitoring</w:t>
      </w:r>
      <w:bookmarkEnd w:id="2561"/>
    </w:p>
    <w:p w14:paraId="3E2A0B01" w14:textId="01F57640" w:rsidR="009D2215" w:rsidRPr="005F4B66" w:rsidRDefault="009D2215" w:rsidP="00D82851">
      <w:pPr>
        <w:pStyle w:val="Heading4Text"/>
        <w:ind w:left="1440"/>
        <w:jc w:val="both"/>
      </w:pPr>
      <w:r w:rsidRPr="005F4B66">
        <w:t xml:space="preserve">On the project the use of </w:t>
      </w:r>
      <w:proofErr w:type="spellStart"/>
      <w:r w:rsidR="00817190" w:rsidRPr="005F4B66">
        <w:t>IPod’s</w:t>
      </w:r>
      <w:proofErr w:type="spellEnd"/>
      <w:r w:rsidRPr="005F4B66">
        <w:t xml:space="preserve">, MP3’s and similar devises fitted with </w:t>
      </w:r>
      <w:proofErr w:type="gramStart"/>
      <w:r w:rsidRPr="005F4B66">
        <w:t>ear phones</w:t>
      </w:r>
      <w:proofErr w:type="gramEnd"/>
      <w:r w:rsidRPr="005F4B66">
        <w:t>/pieces are not permitted.  The use of mobile telephones is restricted to management and supervision in areas other than crib areas</w:t>
      </w:r>
      <w:r w:rsidR="004177EB" w:rsidRPr="005F4B66">
        <w:t>, unless approved by the Project Manager</w:t>
      </w:r>
      <w:r w:rsidRPr="005F4B66">
        <w:t>.</w:t>
      </w:r>
      <w:r w:rsidR="00D55D2C" w:rsidRPr="005F4B66">
        <w:t xml:space="preserve"> </w:t>
      </w:r>
    </w:p>
    <w:p w14:paraId="3E2A0B02" w14:textId="48ACC9D0" w:rsidR="00D55D2C" w:rsidRPr="005F4B66" w:rsidRDefault="00D55D2C" w:rsidP="00D82851">
      <w:pPr>
        <w:pStyle w:val="Heading4Text"/>
        <w:ind w:left="1440"/>
        <w:jc w:val="both"/>
      </w:pPr>
      <w:r w:rsidRPr="005F4B66">
        <w:t xml:space="preserve">The continuing assessment of </w:t>
      </w:r>
      <w:r w:rsidR="00144202">
        <w:t>worker</w:t>
      </w:r>
      <w:r w:rsidRPr="005F4B66">
        <w:t xml:space="preserve"> noise exposure levels will be an ongoing process throughout the project.  Project </w:t>
      </w:r>
      <w:r w:rsidR="009D2215" w:rsidRPr="005F4B66">
        <w:t xml:space="preserve">management shall ensure that all plant </w:t>
      </w:r>
      <w:r w:rsidRPr="005F4B66">
        <w:t xml:space="preserve">or equipment </w:t>
      </w:r>
      <w:r w:rsidR="009D2215" w:rsidRPr="005F4B66">
        <w:t xml:space="preserve">identified as generating </w:t>
      </w:r>
      <w:r w:rsidR="00A92D6E" w:rsidRPr="005F4B66">
        <w:t xml:space="preserve">excessive </w:t>
      </w:r>
      <w:r w:rsidR="009D2215" w:rsidRPr="005F4B66">
        <w:t xml:space="preserve">noise above </w:t>
      </w:r>
      <w:r w:rsidR="00A92D6E" w:rsidRPr="005F4B66">
        <w:t>prescribed</w:t>
      </w:r>
      <w:r w:rsidR="009D2215" w:rsidRPr="005F4B66">
        <w:t xml:space="preserve"> level</w:t>
      </w:r>
      <w:r w:rsidR="00A92D6E" w:rsidRPr="005F4B66">
        <w:t>s</w:t>
      </w:r>
      <w:r w:rsidR="009D2215" w:rsidRPr="005F4B66">
        <w:t xml:space="preserve"> will be properly identified and signposted. Exposure times and or time weighted averages shall be discussed at prestart and toolbox meetings along with the appropriate protective hearing devices and instructions on their use. </w:t>
      </w:r>
      <w:r w:rsidRPr="005F4B66">
        <w:t xml:space="preserve"> </w:t>
      </w:r>
    </w:p>
    <w:p w14:paraId="3E2A0B03" w14:textId="1CD24178" w:rsidR="009D2215" w:rsidRPr="005F4B66" w:rsidRDefault="00144202" w:rsidP="00D82851">
      <w:pPr>
        <w:pStyle w:val="Heading4Text"/>
        <w:ind w:left="1440"/>
        <w:jc w:val="both"/>
      </w:pPr>
      <w:r>
        <w:t>Worker</w:t>
      </w:r>
      <w:r w:rsidR="009D2215" w:rsidRPr="005F4B66">
        <w:t xml:space="preserve"> awareness and monitoring of </w:t>
      </w:r>
      <w:r w:rsidR="001147CD" w:rsidRPr="005F4B66">
        <w:t>occupational stressors</w:t>
      </w:r>
      <w:r w:rsidR="009D2215" w:rsidRPr="005F4B66">
        <w:t xml:space="preserve"> </w:t>
      </w:r>
      <w:r w:rsidR="001147CD" w:rsidRPr="005F4B66">
        <w:t xml:space="preserve">including vibration, dust, fibrous materials, chemical exposure, ergonomics and manual handling </w:t>
      </w:r>
      <w:r w:rsidR="009D2215" w:rsidRPr="005F4B66">
        <w:t xml:space="preserve">will be undertaken by SCEE Project Management. </w:t>
      </w:r>
    </w:p>
    <w:p w14:paraId="70830CD2" w14:textId="77777777" w:rsidR="00736CCB" w:rsidRPr="005F4B66" w:rsidRDefault="00736CCB" w:rsidP="00D82851">
      <w:pPr>
        <w:pStyle w:val="Heading4Text"/>
        <w:ind w:left="1440"/>
        <w:jc w:val="both"/>
        <w:rPr>
          <w:color w:val="984806" w:themeColor="accent6" w:themeShade="80"/>
        </w:rPr>
      </w:pPr>
      <w:r w:rsidRPr="005F4B66">
        <w:rPr>
          <w:color w:val="984806" w:themeColor="accent6" w:themeShade="80"/>
        </w:rPr>
        <w:t>Refer:</w:t>
      </w:r>
      <w:r w:rsidRPr="005F4B66">
        <w:rPr>
          <w:color w:val="984806" w:themeColor="accent6" w:themeShade="80"/>
        </w:rPr>
        <w:tab/>
        <w:t>SCEE-BS-HS-PRO-0009 Noise Control and Hearing Protection Procedure</w:t>
      </w:r>
    </w:p>
    <w:p w14:paraId="3E2A0B04" w14:textId="100F9478" w:rsidR="00003971" w:rsidRPr="005F4B66" w:rsidRDefault="00003971" w:rsidP="00724E1B">
      <w:pPr>
        <w:pStyle w:val="Heading2"/>
      </w:pPr>
      <w:bookmarkStart w:id="2562" w:name="_Toc227062840"/>
      <w:r w:rsidRPr="005F4B66">
        <w:lastRenderedPageBreak/>
        <w:t>Health Surveillance</w:t>
      </w:r>
      <w:bookmarkEnd w:id="2562"/>
    </w:p>
    <w:p w14:paraId="3E2A0B05" w14:textId="2C238C63" w:rsidR="00003971" w:rsidRPr="005F4B66" w:rsidRDefault="00003971" w:rsidP="00A42791">
      <w:pPr>
        <w:spacing w:line="240" w:lineRule="auto"/>
        <w:ind w:left="1440"/>
        <w:jc w:val="both"/>
      </w:pPr>
      <w:r w:rsidRPr="005F4B66">
        <w:t xml:space="preserve">Health surveillance may be required in the event personnel </w:t>
      </w:r>
      <w:proofErr w:type="gramStart"/>
      <w:r w:rsidRPr="005F4B66">
        <w:t>are considered to be</w:t>
      </w:r>
      <w:proofErr w:type="gramEnd"/>
      <w:r w:rsidRPr="005F4B66">
        <w:t xml:space="preserve"> at risk </w:t>
      </w:r>
      <w:proofErr w:type="gramStart"/>
      <w:r w:rsidRPr="005F4B66">
        <w:t>as a result of</w:t>
      </w:r>
      <w:proofErr w:type="gramEnd"/>
      <w:r w:rsidRPr="005F4B66">
        <w:t xml:space="preserve"> exposure in the workplace to a hazardous substance as outlined in applicable legislation. </w:t>
      </w:r>
      <w:r w:rsidR="00A42791" w:rsidRPr="005F4B66">
        <w:t xml:space="preserve">All personnel </w:t>
      </w:r>
      <w:proofErr w:type="gramStart"/>
      <w:r w:rsidR="00A42791" w:rsidRPr="005F4B66">
        <w:t>have the opportunity to</w:t>
      </w:r>
      <w:proofErr w:type="gramEnd"/>
      <w:r w:rsidR="00A42791" w:rsidRPr="005F4B66">
        <w:t xml:space="preserve"> undergo a health risk assessment every twelve (12) months if requested.  </w:t>
      </w:r>
      <w:r w:rsidRPr="005F4B66">
        <w:t>The risk of exposure to harmful substances shall be identified and assessed using appropriate control measures in the project risk assessment.</w:t>
      </w:r>
    </w:p>
    <w:p w14:paraId="3E2A0B06" w14:textId="5D975C54" w:rsidR="00003971" w:rsidRDefault="00003971" w:rsidP="00D82851">
      <w:pPr>
        <w:spacing w:line="240" w:lineRule="auto"/>
        <w:ind w:left="1440"/>
        <w:jc w:val="both"/>
      </w:pPr>
      <w:r w:rsidRPr="005F4B66">
        <w:t xml:space="preserve">If the outcome of the project risk assessment determines surveillance is required health surveillance records shall be maintained confidentially in </w:t>
      </w:r>
      <w:r w:rsidR="00144202">
        <w:t>worker</w:t>
      </w:r>
      <w:r w:rsidRPr="005F4B66">
        <w:t>’s personnel files, with ongoing surveillance coordinated by the Human Resources department.</w:t>
      </w:r>
    </w:p>
    <w:p w14:paraId="3E2A0B07" w14:textId="7BC12087" w:rsidR="009D2215" w:rsidRPr="005F4B66" w:rsidRDefault="009D2215" w:rsidP="004C1BE4">
      <w:pPr>
        <w:pStyle w:val="Heading2"/>
      </w:pPr>
      <w:bookmarkStart w:id="2563" w:name="_Toc403630182"/>
      <w:bookmarkStart w:id="2564" w:name="_Toc403630883"/>
      <w:bookmarkStart w:id="2565" w:name="_Toc403631667"/>
      <w:bookmarkStart w:id="2566" w:name="_Toc403632570"/>
      <w:bookmarkStart w:id="2567" w:name="_Toc403645618"/>
      <w:bookmarkStart w:id="2568" w:name="_Toc403646066"/>
      <w:bookmarkStart w:id="2569" w:name="_Toc403646855"/>
      <w:bookmarkStart w:id="2570" w:name="_Toc403647628"/>
      <w:bookmarkStart w:id="2571" w:name="_Toc403648076"/>
      <w:bookmarkStart w:id="2572" w:name="_Toc404088246"/>
      <w:bookmarkStart w:id="2573" w:name="_Toc404325848"/>
      <w:bookmarkStart w:id="2574" w:name="_Toc404343935"/>
      <w:bookmarkStart w:id="2575" w:name="_Toc404346048"/>
      <w:bookmarkStart w:id="2576" w:name="_Toc227062841"/>
      <w:bookmarkEnd w:id="2563"/>
      <w:bookmarkEnd w:id="2564"/>
      <w:bookmarkEnd w:id="2565"/>
      <w:bookmarkEnd w:id="2566"/>
      <w:bookmarkEnd w:id="2567"/>
      <w:bookmarkEnd w:id="2568"/>
      <w:bookmarkEnd w:id="2569"/>
      <w:bookmarkEnd w:id="2570"/>
      <w:bookmarkEnd w:id="2571"/>
      <w:bookmarkEnd w:id="2572"/>
      <w:bookmarkEnd w:id="2573"/>
      <w:bookmarkEnd w:id="2574"/>
      <w:bookmarkEnd w:id="2575"/>
      <w:r w:rsidRPr="005F4B66">
        <w:t>Fibrous Materials</w:t>
      </w:r>
      <w:bookmarkEnd w:id="2576"/>
    </w:p>
    <w:p w14:paraId="3E2A0B08" w14:textId="77777777" w:rsidR="009D2215" w:rsidRPr="005F4B66" w:rsidRDefault="009D2215" w:rsidP="00D82851">
      <w:pPr>
        <w:pStyle w:val="Heading4Text"/>
        <w:ind w:left="1440"/>
        <w:jc w:val="both"/>
      </w:pPr>
      <w:r w:rsidRPr="005F4B66">
        <w:t xml:space="preserve">Whilst fibrous materials occur naturally within geological formations in certain regions, no naturally occurring fibrous materials are likely to be encountered during the project works. </w:t>
      </w:r>
    </w:p>
    <w:p w14:paraId="3E2A0B09" w14:textId="77777777" w:rsidR="009D2215" w:rsidRPr="005F4B66" w:rsidRDefault="009D2215" w:rsidP="00D82851">
      <w:pPr>
        <w:pStyle w:val="Heading4Text"/>
        <w:ind w:left="1440"/>
        <w:jc w:val="both"/>
      </w:pPr>
      <w:r w:rsidRPr="005F4B66">
        <w:t>Mineral fibres often occur in large visible bundles, but individual fibres and fibrils are not visible to the naked eye. Mineral fibres under the category of ‘asbestos’ fall into th</w:t>
      </w:r>
      <w:r w:rsidR="00246CAE" w:rsidRPr="005F4B66">
        <w:t>e</w:t>
      </w:r>
      <w:r w:rsidRPr="005F4B66">
        <w:t xml:space="preserve"> classification of fibrous minerals. </w:t>
      </w:r>
      <w:r w:rsidR="008F4F26" w:rsidRPr="005F4B66">
        <w:t>Asbestos is a hazardous material that poses a risk to health by inhalation if the asbestos fibres become airborne and personnel are exposed to airborne fibres. The</w:t>
      </w:r>
      <w:r w:rsidRPr="005F4B66">
        <w:t xml:space="preserve"> definition of an asbestos fibre i</w:t>
      </w:r>
      <w:r w:rsidR="008F4F26" w:rsidRPr="005F4B66">
        <w:t>s a fibre</w:t>
      </w:r>
      <w:r w:rsidRPr="005F4B66">
        <w:t xml:space="preserve"> with a diameter (width) less than 3 microns, a length greater than 5 microns and a length to width ratio greater than 3:1.  </w:t>
      </w:r>
    </w:p>
    <w:p w14:paraId="3E2A0B0A" w14:textId="77777777" w:rsidR="009D2215" w:rsidRPr="005F4B66" w:rsidRDefault="008F4F26" w:rsidP="00D82851">
      <w:pPr>
        <w:pStyle w:val="Heading4Text"/>
        <w:ind w:left="1440"/>
        <w:jc w:val="both"/>
      </w:pPr>
      <w:r w:rsidRPr="005F4B66">
        <w:t xml:space="preserve">Exposure to asbestos fibres is known to cause mesothelioma, asbestosis and lung cancer. </w:t>
      </w:r>
      <w:r w:rsidR="009D2215" w:rsidRPr="005F4B66">
        <w:t xml:space="preserve">It should be stressed however, that risk of health impact from fibre inhalation is dose related, </w:t>
      </w:r>
      <w:r w:rsidR="00A22D11" w:rsidRPr="005F4B66">
        <w:t>i.e.</w:t>
      </w:r>
      <w:r w:rsidR="009D2215" w:rsidRPr="005F4B66">
        <w:t xml:space="preserve"> the greater the dose the greater the risk of disease (other factors such as smoking will increase the risk). The onset of disease usually occurs many years after exposure (chronic health effects). </w:t>
      </w:r>
    </w:p>
    <w:p w14:paraId="3E2A0B0B" w14:textId="30B83B74" w:rsidR="009D2215" w:rsidRPr="005F4B66" w:rsidRDefault="009D2215" w:rsidP="00D82851">
      <w:pPr>
        <w:pStyle w:val="Heading4Text"/>
        <w:ind w:left="1440"/>
        <w:jc w:val="both"/>
      </w:pPr>
      <w:r w:rsidRPr="005F4B66">
        <w:t xml:space="preserve">It should also be stressed that not all fibres, because of their size and dimension </w:t>
      </w:r>
      <w:proofErr w:type="gramStart"/>
      <w:r w:rsidRPr="005F4B66">
        <w:t>have the ability to</w:t>
      </w:r>
      <w:proofErr w:type="gramEnd"/>
      <w:r w:rsidRPr="005F4B66">
        <w:t xml:space="preserve"> enter the lungs. Large fibres are trapped within the upper respiratory tract where they are removed by natural body processes. </w:t>
      </w:r>
    </w:p>
    <w:p w14:paraId="26CD922E" w14:textId="04ADD232" w:rsidR="00F569D1" w:rsidRPr="005F4B66" w:rsidRDefault="00F569D1" w:rsidP="00F569D1">
      <w:pPr>
        <w:pStyle w:val="Heading4Text"/>
        <w:ind w:left="1440"/>
        <w:jc w:val="both"/>
      </w:pPr>
      <w:r w:rsidRPr="005F4B66">
        <w:t>The Safe Work Australia Code of Practice - How to Safely Remove Asbestos (2011) should be referred to whenever removal is identified as the best control measure.</w:t>
      </w:r>
    </w:p>
    <w:p w14:paraId="3E2A0B0C" w14:textId="1D222E0A" w:rsidR="009D2215" w:rsidRPr="005F4B66" w:rsidRDefault="009D2215" w:rsidP="00D82851">
      <w:pPr>
        <w:pStyle w:val="Heading4Text"/>
        <w:ind w:left="1440"/>
        <w:jc w:val="both"/>
      </w:pPr>
      <w:r w:rsidRPr="005F4B66">
        <w:t xml:space="preserve">SCEE Project Management shall ensure that all </w:t>
      </w:r>
      <w:r w:rsidR="00144202">
        <w:t>worker</w:t>
      </w:r>
      <w:r w:rsidRPr="005F4B66">
        <w:t xml:space="preserve">s are made aware of the risks associated with fibrous materials, the risk control measures and their role within that procedure, during the SCEE Induction. </w:t>
      </w:r>
    </w:p>
    <w:p w14:paraId="52DF2654" w14:textId="5968DCD9" w:rsidR="0087166E" w:rsidRPr="005F4B66" w:rsidRDefault="009D2215" w:rsidP="00D82851">
      <w:pPr>
        <w:pStyle w:val="Heading4Reference"/>
        <w:ind w:left="707" w:firstLine="720"/>
      </w:pPr>
      <w:r w:rsidRPr="005F4B66">
        <w:t>Refer:</w:t>
      </w:r>
      <w:r w:rsidRPr="005F4B66">
        <w:tab/>
      </w:r>
      <w:r w:rsidR="0087166E" w:rsidRPr="005F4B66">
        <w:t>RTIO-PDE-0062061 Fibrous Materials Management Plan for RTIO</w:t>
      </w:r>
    </w:p>
    <w:p w14:paraId="0F57CA53" w14:textId="5D24B2AA" w:rsidR="00F569D1" w:rsidRPr="005F4B66" w:rsidRDefault="00F569D1" w:rsidP="00F569D1">
      <w:pPr>
        <w:pStyle w:val="Heading4Reference"/>
        <w:ind w:left="707" w:firstLine="720"/>
      </w:pPr>
      <w:r w:rsidRPr="005F4B66">
        <w:tab/>
      </w:r>
      <w:r w:rsidRPr="005F4B66">
        <w:tab/>
        <w:t xml:space="preserve">RTIO-HSE-0138640 Asbestos Management Work Practice </w:t>
      </w:r>
    </w:p>
    <w:p w14:paraId="6F1995BD" w14:textId="1BF52C9C" w:rsidR="004C0876" w:rsidRDefault="00F416D0" w:rsidP="004C0876">
      <w:pPr>
        <w:pStyle w:val="Heading3"/>
      </w:pPr>
      <w:bookmarkStart w:id="2577" w:name="_Toc227062842"/>
      <w:r>
        <w:t>Hazardous Paint Removal</w:t>
      </w:r>
      <w:bookmarkEnd w:id="2577"/>
    </w:p>
    <w:p w14:paraId="0A5E6166" w14:textId="3A1AAE1A" w:rsidR="00F40E24" w:rsidRDefault="00F40E24" w:rsidP="00F40E24">
      <w:pPr>
        <w:spacing w:line="240" w:lineRule="auto"/>
        <w:ind w:left="1440"/>
        <w:jc w:val="both"/>
      </w:pPr>
      <w:r>
        <w:t xml:space="preserve">SCEE is aware that the paints on old structures may contain hazardous substances such as lead, arsenic, cadmium, chromium and asbestos. Any Works requiring the original surface treatment to be disturbed (removal of flaking paint and coatings, or other similar activities </w:t>
      </w:r>
      <w:r>
        <w:lastRenderedPageBreak/>
        <w:t>which may result in the creation of dust and/or debris) should be considered hazardous and managed accordingly.</w:t>
      </w:r>
    </w:p>
    <w:p w14:paraId="7297F7BC" w14:textId="6AFA8B99" w:rsidR="00F40E24" w:rsidRDefault="00F40E24" w:rsidP="00F40E24">
      <w:pPr>
        <w:spacing w:line="240" w:lineRule="auto"/>
        <w:ind w:left="1440"/>
        <w:jc w:val="both"/>
      </w:pPr>
      <w:r>
        <w:t>Depending on the extent of Works, the SCEE must take five (5) to ten (10) random paint samples from each asset and test for hazardous substances. The testing must be conducted by a NATA certified test facility. Testing must be completed within eight (8) weeks from the Commencement Date to establish which assets will require hazardous paint removal.</w:t>
      </w:r>
    </w:p>
    <w:p w14:paraId="4B07E2C7" w14:textId="0FB365E9" w:rsidR="00F40E24" w:rsidRDefault="00F40E24" w:rsidP="00F40E24">
      <w:pPr>
        <w:spacing w:line="240" w:lineRule="auto"/>
        <w:ind w:left="1440"/>
        <w:jc w:val="both"/>
      </w:pPr>
      <w:r>
        <w:t xml:space="preserve">If identified hazardous paint removal must be performed by suitably </w:t>
      </w:r>
      <w:r w:rsidR="000E5FDA">
        <w:t>qualified workers</w:t>
      </w:r>
      <w:r>
        <w:t xml:space="preserve"> (using appropriate PPE and exercising the skill expected of a professional contractors) and otherwise in accordance </w:t>
      </w:r>
      <w:proofErr w:type="gramStart"/>
      <w:r>
        <w:t>with;</w:t>
      </w:r>
      <w:proofErr w:type="gramEnd"/>
    </w:p>
    <w:p w14:paraId="0893D353" w14:textId="1217D5FD" w:rsidR="00F40E24" w:rsidRDefault="00F40E24" w:rsidP="004D6C42">
      <w:pPr>
        <w:pStyle w:val="ListParagraph"/>
        <w:numPr>
          <w:ilvl w:val="1"/>
          <w:numId w:val="47"/>
        </w:numPr>
        <w:spacing w:line="240" w:lineRule="auto"/>
        <w:ind w:left="1985"/>
        <w:jc w:val="both"/>
      </w:pPr>
      <w:r>
        <w:t xml:space="preserve">[AS4361] Guide to Hazardous Paint Management Lead and other hazardous metallic pigments in industrial </w:t>
      </w:r>
      <w:proofErr w:type="gramStart"/>
      <w:r>
        <w:t>applications;</w:t>
      </w:r>
      <w:proofErr w:type="gramEnd"/>
    </w:p>
    <w:p w14:paraId="2A1EC144" w14:textId="68993DC6" w:rsidR="00F40E24" w:rsidRDefault="00F40E24" w:rsidP="004D6C42">
      <w:pPr>
        <w:pStyle w:val="ListParagraph"/>
        <w:numPr>
          <w:ilvl w:val="1"/>
          <w:numId w:val="47"/>
        </w:numPr>
        <w:spacing w:line="240" w:lineRule="auto"/>
        <w:ind w:left="1985"/>
        <w:jc w:val="both"/>
      </w:pPr>
      <w:r>
        <w:t xml:space="preserve">[NOHSC: 2015(1994)] National Code of Practice for the Control and Safe Use of Inorganic Lead at </w:t>
      </w:r>
      <w:proofErr w:type="gramStart"/>
      <w:r>
        <w:t>Work;</w:t>
      </w:r>
      <w:proofErr w:type="gramEnd"/>
    </w:p>
    <w:p w14:paraId="78E90453" w14:textId="7A734F5F" w:rsidR="00F40E24" w:rsidRDefault="00F40E24" w:rsidP="004D6C42">
      <w:pPr>
        <w:pStyle w:val="ListParagraph"/>
        <w:numPr>
          <w:ilvl w:val="1"/>
          <w:numId w:val="47"/>
        </w:numPr>
        <w:spacing w:line="240" w:lineRule="auto"/>
        <w:ind w:left="1985"/>
        <w:jc w:val="both"/>
      </w:pPr>
      <w:r>
        <w:t xml:space="preserve">[P-0000000-0000-H-GUI-00001] H01 RTIO Lead Management Guidance </w:t>
      </w:r>
      <w:proofErr w:type="gramStart"/>
      <w:r>
        <w:t>Note;</w:t>
      </w:r>
      <w:proofErr w:type="gramEnd"/>
    </w:p>
    <w:p w14:paraId="1E57CDF4" w14:textId="76CC7A43" w:rsidR="00F40E24" w:rsidRDefault="00F40E24" w:rsidP="004D6C42">
      <w:pPr>
        <w:pStyle w:val="ListParagraph"/>
        <w:numPr>
          <w:ilvl w:val="1"/>
          <w:numId w:val="47"/>
        </w:numPr>
        <w:spacing w:line="240" w:lineRule="auto"/>
        <w:ind w:left="1985"/>
        <w:jc w:val="both"/>
      </w:pPr>
      <w:r>
        <w:t>the Contractor’s approved Hazardous Paint Management Plan; and</w:t>
      </w:r>
    </w:p>
    <w:p w14:paraId="2984CF67" w14:textId="370EB635" w:rsidR="00F40E24" w:rsidRDefault="00F40E24" w:rsidP="004D6C42">
      <w:pPr>
        <w:pStyle w:val="ListParagraph"/>
        <w:numPr>
          <w:ilvl w:val="1"/>
          <w:numId w:val="47"/>
        </w:numPr>
        <w:spacing w:line="240" w:lineRule="auto"/>
        <w:ind w:left="1985"/>
        <w:jc w:val="both"/>
      </w:pPr>
      <w:r>
        <w:t>applicable Laws.</w:t>
      </w:r>
    </w:p>
    <w:p w14:paraId="67155A03" w14:textId="0550720B" w:rsidR="00F40E24" w:rsidRDefault="00F40E24" w:rsidP="00F40E24">
      <w:pPr>
        <w:spacing w:line="240" w:lineRule="auto"/>
        <w:ind w:left="1440"/>
        <w:jc w:val="both"/>
      </w:pPr>
      <w:r>
        <w:t xml:space="preserve">All waste and debris generated from </w:t>
      </w:r>
      <w:r w:rsidR="00BB2202">
        <w:t>SCEE’s</w:t>
      </w:r>
      <w:r>
        <w:t xml:space="preserve"> </w:t>
      </w:r>
      <w:r w:rsidR="00BB2202">
        <w:t>w</w:t>
      </w:r>
      <w:r>
        <w:t xml:space="preserve">orks and activities involving hazardous paint must be prevented from leaving the relevant </w:t>
      </w:r>
      <w:r w:rsidR="00BB2202">
        <w:t>w</w:t>
      </w:r>
      <w:r>
        <w:t>orks area by suitable physical barriers or mechanical means.</w:t>
      </w:r>
    </w:p>
    <w:p w14:paraId="392B1CC0" w14:textId="1DA8EA65" w:rsidR="00F40E24" w:rsidRDefault="00BB2202" w:rsidP="00F40E24">
      <w:pPr>
        <w:spacing w:line="240" w:lineRule="auto"/>
        <w:ind w:left="1440"/>
        <w:jc w:val="both"/>
      </w:pPr>
      <w:r>
        <w:t>SCEE shall</w:t>
      </w:r>
      <w:r w:rsidR="00F40E24">
        <w:t xml:space="preserve"> not remove the encapsulation until it has collected, removed and disposed of all dust and/or debris in accordance with AS4361 and the manufacturer’s recommendations (where applicable) and otherwise to </w:t>
      </w:r>
      <w:r w:rsidR="00340932">
        <w:t>RTIO’s</w:t>
      </w:r>
      <w:r w:rsidR="00F40E24">
        <w:t xml:space="preserve"> </w:t>
      </w:r>
      <w:r w:rsidR="00340932">
        <w:t>r</w:t>
      </w:r>
      <w:r w:rsidR="00F40E24">
        <w:t>epresentative’s satisfaction.</w:t>
      </w:r>
    </w:p>
    <w:p w14:paraId="45FACEA9" w14:textId="21A616C3" w:rsidR="00F40E24" w:rsidRDefault="00340932" w:rsidP="00F40E24">
      <w:pPr>
        <w:spacing w:line="240" w:lineRule="auto"/>
        <w:ind w:left="1440"/>
        <w:jc w:val="both"/>
      </w:pPr>
      <w:r>
        <w:t>SCEE will</w:t>
      </w:r>
      <w:r w:rsidR="00F40E24">
        <w:t xml:space="preserve"> ensure that all surfaces are wiped down, inspected and cleared and left in a suitable condition, before applying any new protective coating, paint or both. </w:t>
      </w:r>
      <w:r>
        <w:t>SCEE will</w:t>
      </w:r>
      <w:r w:rsidR="00F40E24">
        <w:t xml:space="preserve"> prepare and maintain waste tracking documentation for all hazardous materials (including hazardous paint waste) created and disposed of during the </w:t>
      </w:r>
      <w:r>
        <w:t>project</w:t>
      </w:r>
      <w:r w:rsidR="00F40E24">
        <w:t>.</w:t>
      </w:r>
    </w:p>
    <w:p w14:paraId="1D071D9F" w14:textId="641AAD33" w:rsidR="00F416D0" w:rsidRPr="00F416D0" w:rsidRDefault="00F40E24" w:rsidP="00F40E24">
      <w:pPr>
        <w:spacing w:line="240" w:lineRule="auto"/>
        <w:ind w:left="1440"/>
        <w:jc w:val="both"/>
      </w:pPr>
      <w:r>
        <w:t xml:space="preserve">Upon </w:t>
      </w:r>
      <w:r w:rsidR="00002910">
        <w:t>SCEE</w:t>
      </w:r>
      <w:r>
        <w:t xml:space="preserve"> providing the </w:t>
      </w:r>
      <w:r w:rsidR="00002910">
        <w:t>RTIO</w:t>
      </w:r>
      <w:r>
        <w:t xml:space="preserve"> five (5) business days’ notice that the relevant </w:t>
      </w:r>
      <w:r w:rsidR="00002910">
        <w:t>w</w:t>
      </w:r>
      <w:r>
        <w:t xml:space="preserve">orks or activities are complete, </w:t>
      </w:r>
      <w:r w:rsidR="00002910">
        <w:t>RTIO</w:t>
      </w:r>
      <w:r>
        <w:t xml:space="preserve"> will engage an independent certified occupational hygienist to complete clearance inspections on all surfaces where hazardous materials (including hazardous paint) have been removed by </w:t>
      </w:r>
      <w:r w:rsidR="00002910">
        <w:t>SCEE</w:t>
      </w:r>
      <w:r>
        <w:t>, including a detailed visual inspection and verification (through swab or similar methods) of all the relevant surfaces.</w:t>
      </w:r>
    </w:p>
    <w:p w14:paraId="3E2A0B11" w14:textId="3A266C68" w:rsidR="009D2215" w:rsidRPr="005F4B66" w:rsidRDefault="009D2215" w:rsidP="00724E1B">
      <w:pPr>
        <w:pStyle w:val="Heading2"/>
      </w:pPr>
      <w:bookmarkStart w:id="2578" w:name="_Toc227062843"/>
      <w:r w:rsidRPr="005F4B66">
        <w:t>Working Alone</w:t>
      </w:r>
      <w:bookmarkEnd w:id="2578"/>
    </w:p>
    <w:p w14:paraId="3E2A0B12" w14:textId="77777777" w:rsidR="00981CCB" w:rsidRPr="005F4B66" w:rsidRDefault="009D2215" w:rsidP="00981CCB">
      <w:pPr>
        <w:pStyle w:val="Heading4Text"/>
        <w:ind w:left="1418"/>
      </w:pPr>
      <w:r w:rsidRPr="005F4B66">
        <w:t xml:space="preserve">A person is “working alone” when they are </w:t>
      </w:r>
      <w:r w:rsidR="004177EB" w:rsidRPr="005F4B66">
        <w:t xml:space="preserve">physically </w:t>
      </w:r>
      <w:r w:rsidRPr="005F4B66">
        <w:t xml:space="preserve">on their own, when they cannot be seen or heard by another </w:t>
      </w:r>
      <w:r w:rsidR="00CF73DC" w:rsidRPr="005F4B66">
        <w:t>person or</w:t>
      </w:r>
      <w:r w:rsidRPr="005F4B66">
        <w:t xml:space="preserve"> when they cannot expect a visit from another worker or member of the public for some time. </w:t>
      </w:r>
    </w:p>
    <w:p w14:paraId="3E2A0B13" w14:textId="77E570DC" w:rsidR="009D2215" w:rsidRPr="005F4B66" w:rsidRDefault="009D2215" w:rsidP="00981CCB">
      <w:pPr>
        <w:pStyle w:val="Heading4Text"/>
        <w:ind w:left="1418"/>
      </w:pPr>
      <w:r w:rsidRPr="005F4B66">
        <w:t xml:space="preserve">The following examples indicate situations where </w:t>
      </w:r>
      <w:r w:rsidR="00144202">
        <w:t>worker</w:t>
      </w:r>
      <w:r w:rsidRPr="005F4B66">
        <w:t>s may be exposed to working alone:</w:t>
      </w:r>
    </w:p>
    <w:p w14:paraId="3E2A0B14" w14:textId="77777777" w:rsidR="009D2215" w:rsidRPr="005F4B66" w:rsidRDefault="009D2215" w:rsidP="00D82851">
      <w:pPr>
        <w:pStyle w:val="Heading4Bulletts"/>
        <w:tabs>
          <w:tab w:val="clear" w:pos="1211"/>
        </w:tabs>
        <w:ind w:left="1800"/>
      </w:pPr>
      <w:r w:rsidRPr="005F4B66">
        <w:t>A person wh</w:t>
      </w:r>
      <w:r w:rsidR="00D97311" w:rsidRPr="005F4B66">
        <w:t>o is working alone in an office</w:t>
      </w:r>
    </w:p>
    <w:p w14:paraId="3E2A0B15" w14:textId="77777777" w:rsidR="009D2215" w:rsidRPr="005F4B66" w:rsidRDefault="009D2215" w:rsidP="00D82851">
      <w:pPr>
        <w:pStyle w:val="Heading4Bulletts"/>
        <w:tabs>
          <w:tab w:val="clear" w:pos="1211"/>
        </w:tabs>
        <w:ind w:left="1800"/>
      </w:pPr>
      <w:r w:rsidRPr="005F4B66">
        <w:t>A person work</w:t>
      </w:r>
      <w:r w:rsidR="00D97311" w:rsidRPr="005F4B66">
        <w:t>ing after others have gone home</w:t>
      </w:r>
    </w:p>
    <w:p w14:paraId="3E2A0B16" w14:textId="77777777" w:rsidR="009D2215" w:rsidRPr="005F4B66" w:rsidRDefault="009D2215" w:rsidP="00D82851">
      <w:pPr>
        <w:pStyle w:val="Heading4Bulletts"/>
        <w:tabs>
          <w:tab w:val="clear" w:pos="1211"/>
        </w:tabs>
        <w:ind w:left="1800"/>
      </w:pPr>
      <w:r w:rsidRPr="005F4B66">
        <w:lastRenderedPageBreak/>
        <w:t>A supervisor assessing a futu</w:t>
      </w:r>
      <w:r w:rsidR="00D97311" w:rsidRPr="005F4B66">
        <w:t>re job site/scope by themselves</w:t>
      </w:r>
    </w:p>
    <w:p w14:paraId="3E2A0B17" w14:textId="62643CA6" w:rsidR="009D2215" w:rsidRPr="005F4B66" w:rsidRDefault="009D2215" w:rsidP="00D82851">
      <w:pPr>
        <w:pStyle w:val="Heading4Bulletts"/>
        <w:tabs>
          <w:tab w:val="clear" w:pos="1211"/>
        </w:tabs>
        <w:ind w:left="1800"/>
      </w:pPr>
      <w:proofErr w:type="gramStart"/>
      <w:r w:rsidRPr="005F4B66">
        <w:t>An</w:t>
      </w:r>
      <w:proofErr w:type="gramEnd"/>
      <w:r w:rsidRPr="005F4B66">
        <w:t xml:space="preserve"> </w:t>
      </w:r>
      <w:r w:rsidR="00144202">
        <w:t>worker</w:t>
      </w:r>
      <w:r w:rsidRPr="005F4B66">
        <w:t xml:space="preserve"> working by themselves in a r</w:t>
      </w:r>
      <w:r w:rsidR="00D97311" w:rsidRPr="005F4B66">
        <w:t>emote area of a conveyor system</w:t>
      </w:r>
    </w:p>
    <w:p w14:paraId="3E2A0B18" w14:textId="77777777" w:rsidR="009D2215" w:rsidRPr="005F4B66" w:rsidRDefault="009D2215" w:rsidP="00D82851">
      <w:pPr>
        <w:pStyle w:val="Heading4Bulletts"/>
        <w:tabs>
          <w:tab w:val="clear" w:pos="1211"/>
        </w:tabs>
        <w:ind w:left="1800"/>
      </w:pPr>
      <w:r w:rsidRPr="005F4B66">
        <w:t>Trave</w:t>
      </w:r>
      <w:r w:rsidR="00981CCB" w:rsidRPr="005F4B66">
        <w:t>l</w:t>
      </w:r>
      <w:r w:rsidRPr="005F4B66">
        <w:t>l</w:t>
      </w:r>
      <w:r w:rsidR="00981CCB" w:rsidRPr="005F4B66">
        <w:t>ing</w:t>
      </w:r>
      <w:r w:rsidRPr="005F4B66">
        <w:t xml:space="preserve"> alone in company vehicl</w:t>
      </w:r>
      <w:r w:rsidR="00D97311" w:rsidRPr="005F4B66">
        <w:t>es for extended periods of time</w:t>
      </w:r>
    </w:p>
    <w:p w14:paraId="3E2A0B19" w14:textId="77777777" w:rsidR="0053039C" w:rsidRPr="005F4B66" w:rsidRDefault="0053039C" w:rsidP="0053039C">
      <w:pPr>
        <w:pStyle w:val="Heading4Bulletts"/>
        <w:numPr>
          <w:ilvl w:val="0"/>
          <w:numId w:val="0"/>
        </w:numPr>
        <w:ind w:left="2127"/>
      </w:pPr>
    </w:p>
    <w:p w14:paraId="3E2A0B1A" w14:textId="194A899F" w:rsidR="009D2215" w:rsidRPr="005F4B66" w:rsidRDefault="009D2215" w:rsidP="00981CCB">
      <w:pPr>
        <w:pStyle w:val="Heading4Text"/>
        <w:ind w:left="1418"/>
      </w:pPr>
      <w:r w:rsidRPr="005F4B66">
        <w:t xml:space="preserve">SCEE </w:t>
      </w:r>
      <w:r w:rsidR="00144202">
        <w:t>worker</w:t>
      </w:r>
      <w:r w:rsidRPr="005F4B66">
        <w:t>s who are directly supervised by third parties (e.g. Client personnel) may still be working alone if the person supervising them leaves the direct area of work for long periods of time while the work is being performed.</w:t>
      </w:r>
    </w:p>
    <w:p w14:paraId="3E2A0B1B" w14:textId="77777777" w:rsidR="009D2215" w:rsidRPr="005F4B66" w:rsidRDefault="009D2215" w:rsidP="00981CCB">
      <w:pPr>
        <w:pStyle w:val="Heading4Text"/>
        <w:ind w:left="1418"/>
      </w:pPr>
      <w:r w:rsidRPr="005F4B66">
        <w:t>Requirements to develop systems of work for personnel working alone are outlined in the SCEE Work Instruction on Working Alone.</w:t>
      </w:r>
    </w:p>
    <w:p w14:paraId="3E2A0B1C" w14:textId="77777777" w:rsidR="009D2215" w:rsidRPr="005F4B66" w:rsidRDefault="009D2215" w:rsidP="00724E1B">
      <w:pPr>
        <w:pStyle w:val="Heading4Reference"/>
        <w:ind w:left="1418"/>
      </w:pPr>
      <w:r w:rsidRPr="005F4B66">
        <w:t>Refer:</w:t>
      </w:r>
      <w:r w:rsidRPr="005F4B66">
        <w:tab/>
      </w:r>
      <w:r w:rsidR="00D0466D" w:rsidRPr="005F4B66">
        <w:t>SCEE-BS-HS-PRO-0024</w:t>
      </w:r>
      <w:r w:rsidRPr="005F4B66">
        <w:t xml:space="preserve"> Working Alone </w:t>
      </w:r>
    </w:p>
    <w:p w14:paraId="3E2A0B1D" w14:textId="3670DD42" w:rsidR="009D2215" w:rsidRPr="005F4B66" w:rsidRDefault="009D2215" w:rsidP="00724E1B">
      <w:pPr>
        <w:pStyle w:val="Heading2"/>
      </w:pPr>
      <w:bookmarkStart w:id="2579" w:name="_Toc404088250"/>
      <w:bookmarkStart w:id="2580" w:name="_Toc404325852"/>
      <w:bookmarkStart w:id="2581" w:name="_Toc404343939"/>
      <w:bookmarkStart w:id="2582" w:name="_Toc404346052"/>
      <w:bookmarkStart w:id="2583" w:name="_Toc227062844"/>
      <w:bookmarkEnd w:id="2579"/>
      <w:bookmarkEnd w:id="2580"/>
      <w:bookmarkEnd w:id="2581"/>
      <w:bookmarkEnd w:id="2582"/>
      <w:r w:rsidRPr="005F4B66">
        <w:t>Simultaneous Work Activities</w:t>
      </w:r>
      <w:bookmarkEnd w:id="2583"/>
    </w:p>
    <w:p w14:paraId="3E2A0B1E" w14:textId="77777777" w:rsidR="009D2215" w:rsidRPr="005F4B66" w:rsidRDefault="009D2215" w:rsidP="00D82851">
      <w:pPr>
        <w:pStyle w:val="Heading4Text"/>
        <w:ind w:left="1440"/>
        <w:jc w:val="both"/>
      </w:pPr>
      <w:r w:rsidRPr="005F4B66">
        <w:t xml:space="preserve">At times SCEE </w:t>
      </w:r>
      <w:r w:rsidR="00981CCB" w:rsidRPr="005F4B66">
        <w:t xml:space="preserve">personnel will be working in areas with </w:t>
      </w:r>
      <w:r w:rsidRPr="005F4B66">
        <w:t>simultaneous work activities</w:t>
      </w:r>
      <w:r w:rsidR="00981CCB" w:rsidRPr="005F4B66">
        <w:t xml:space="preserve"> occurring. F</w:t>
      </w:r>
      <w:r w:rsidRPr="005F4B66">
        <w:t xml:space="preserve">or </w:t>
      </w:r>
      <w:proofErr w:type="gramStart"/>
      <w:r w:rsidRPr="005F4B66">
        <w:t>example</w:t>
      </w:r>
      <w:proofErr w:type="gramEnd"/>
      <w:r w:rsidRPr="005F4B66">
        <w:t xml:space="preserve"> shut down operations with other contractors or carrying out installation activities where normal construction works are underway. </w:t>
      </w:r>
      <w:proofErr w:type="gramStart"/>
      <w:r w:rsidRPr="005F4B66">
        <w:t>In order to</w:t>
      </w:r>
      <w:proofErr w:type="gramEnd"/>
      <w:r w:rsidRPr="005F4B66">
        <w:t xml:space="preserve"> assist in the management of simultaneous work activities in such a way as to eliminate or minimise the risk of fatalities, injuries or </w:t>
      </w:r>
      <w:r w:rsidR="006D130A" w:rsidRPr="005F4B66">
        <w:t>event</w:t>
      </w:r>
      <w:r w:rsidRPr="005F4B66">
        <w:t xml:space="preserve">s, the following </w:t>
      </w:r>
      <w:r w:rsidR="00981CCB" w:rsidRPr="005F4B66">
        <w:t xml:space="preserve">should </w:t>
      </w:r>
      <w:r w:rsidRPr="005F4B66">
        <w:t>be discussed and implemented</w:t>
      </w:r>
      <w:r w:rsidR="00981CCB" w:rsidRPr="005F4B66">
        <w:t xml:space="preserve"> where practicable</w:t>
      </w:r>
      <w:r w:rsidRPr="005F4B66">
        <w:t>:</w:t>
      </w:r>
    </w:p>
    <w:p w14:paraId="3E2A0B1F" w14:textId="77777777" w:rsidR="009D2215" w:rsidRPr="005F4B66" w:rsidRDefault="009D2215" w:rsidP="00D82851">
      <w:pPr>
        <w:pStyle w:val="Heading4Bulletts"/>
        <w:tabs>
          <w:tab w:val="clear" w:pos="1211"/>
        </w:tabs>
        <w:ind w:left="1800"/>
        <w:jc w:val="both"/>
      </w:pPr>
      <w:r w:rsidRPr="005F4B66">
        <w:t>Coordination meetings with relevant contractors to discuss work s</w:t>
      </w:r>
      <w:r w:rsidR="00D97311" w:rsidRPr="005F4B66">
        <w:t>chedules</w:t>
      </w:r>
    </w:p>
    <w:p w14:paraId="3E2A0B20" w14:textId="77777777" w:rsidR="009D2215" w:rsidRPr="005F4B66" w:rsidRDefault="009D2215" w:rsidP="00D82851">
      <w:pPr>
        <w:pStyle w:val="Heading4Bulletts"/>
        <w:tabs>
          <w:tab w:val="clear" w:pos="1211"/>
        </w:tabs>
        <w:ind w:left="1800"/>
        <w:jc w:val="both"/>
      </w:pPr>
      <w:r w:rsidRPr="005F4B66">
        <w:t>The Client may be advised of proposed work activities at weekly progress meetin</w:t>
      </w:r>
      <w:r w:rsidR="00D97311" w:rsidRPr="005F4B66">
        <w:t xml:space="preserve">gs </w:t>
      </w:r>
    </w:p>
    <w:p w14:paraId="3E2A0B21" w14:textId="77777777" w:rsidR="009D2215" w:rsidRPr="005F4B66" w:rsidRDefault="009D2215" w:rsidP="00D82851">
      <w:pPr>
        <w:pStyle w:val="Heading4Bulletts"/>
        <w:tabs>
          <w:tab w:val="clear" w:pos="1211"/>
        </w:tabs>
        <w:ind w:left="1800"/>
        <w:jc w:val="both"/>
      </w:pPr>
      <w:r w:rsidRPr="005F4B66">
        <w:t>Field supervision (SCEE and other contractor) may have interface meetings on the work site to delineate work areas and co</w:t>
      </w:r>
      <w:r w:rsidR="00D97311" w:rsidRPr="005F4B66">
        <w:t>ordinate movement</w:t>
      </w:r>
    </w:p>
    <w:p w14:paraId="3E2A0B22" w14:textId="77777777" w:rsidR="009D2215" w:rsidRPr="005F4B66" w:rsidRDefault="009D2215" w:rsidP="00D82851">
      <w:pPr>
        <w:pStyle w:val="Heading4Bulletts"/>
        <w:tabs>
          <w:tab w:val="clear" w:pos="1211"/>
        </w:tabs>
        <w:ind w:left="1800"/>
        <w:jc w:val="both"/>
      </w:pPr>
      <w:r w:rsidRPr="005F4B66">
        <w:t>Traffic Management Plans, crane activity, safety notices and bulletins regarding planned activities are communicated durin</w:t>
      </w:r>
      <w:r w:rsidR="00D97311" w:rsidRPr="005F4B66">
        <w:t>g prestart and toolbox meetings</w:t>
      </w:r>
    </w:p>
    <w:p w14:paraId="3E2A0B23" w14:textId="77777777" w:rsidR="009D2215" w:rsidRPr="005F4B66" w:rsidRDefault="009D2215" w:rsidP="00D82851">
      <w:pPr>
        <w:pStyle w:val="Heading4Bulletts"/>
        <w:tabs>
          <w:tab w:val="clear" w:pos="1211"/>
        </w:tabs>
        <w:ind w:left="1800"/>
        <w:jc w:val="both"/>
      </w:pPr>
      <w:r w:rsidRPr="005F4B66">
        <w:t>Permit and area access</w:t>
      </w:r>
      <w:r w:rsidR="00D97311" w:rsidRPr="005F4B66">
        <w:t xml:space="preserve"> restrictions may be designated</w:t>
      </w:r>
    </w:p>
    <w:p w14:paraId="3E2A0B24" w14:textId="77777777" w:rsidR="009D2215" w:rsidRPr="005F4B66" w:rsidRDefault="009D2215" w:rsidP="00D82851">
      <w:pPr>
        <w:pStyle w:val="Heading4Bulletts"/>
        <w:tabs>
          <w:tab w:val="clear" w:pos="1211"/>
        </w:tabs>
        <w:ind w:left="1800"/>
        <w:jc w:val="both"/>
      </w:pPr>
      <w:r w:rsidRPr="005F4B66">
        <w:t>Barricades, flagging and bunting can be set up and information tags used to comm</w:t>
      </w:r>
      <w:r w:rsidR="00D97311" w:rsidRPr="005F4B66">
        <w:t>unicate work and access details</w:t>
      </w:r>
    </w:p>
    <w:p w14:paraId="3E2A0B26" w14:textId="7E03E6D6" w:rsidR="009D2215" w:rsidRPr="005F4B66" w:rsidRDefault="009D2215" w:rsidP="00D82851">
      <w:pPr>
        <w:pStyle w:val="Heading4Text"/>
        <w:ind w:left="1440"/>
        <w:jc w:val="both"/>
      </w:pPr>
      <w:r w:rsidRPr="005F4B66">
        <w:t xml:space="preserve">Where </w:t>
      </w:r>
      <w:r w:rsidR="00144202">
        <w:t>worker</w:t>
      </w:r>
      <w:r w:rsidRPr="005F4B66">
        <w:t xml:space="preserve">s are working above or below other workers, supervisors shall encourage the communication between work groups and ensure that the separate work areas are appropriately set up. This may include providing overhead protection, erecting a </w:t>
      </w:r>
      <w:r w:rsidR="0081141E" w:rsidRPr="005F4B66">
        <w:t>barricaded drop</w:t>
      </w:r>
      <w:r w:rsidRPr="005F4B66">
        <w:t xml:space="preserve"> zone, using drop sheets and </w:t>
      </w:r>
      <w:r w:rsidR="00981CCB" w:rsidRPr="005F4B66">
        <w:t xml:space="preserve">removing </w:t>
      </w:r>
      <w:r w:rsidRPr="005F4B66">
        <w:t>personnel from potential line-of-fire positions.</w:t>
      </w:r>
    </w:p>
    <w:p w14:paraId="7C8C69A8" w14:textId="76E92599" w:rsidR="00F569D1" w:rsidRPr="005F4B66" w:rsidRDefault="00F569D1" w:rsidP="00D82851">
      <w:pPr>
        <w:pStyle w:val="Heading4Text"/>
        <w:ind w:left="1440"/>
        <w:jc w:val="both"/>
      </w:pPr>
      <w:r w:rsidRPr="005F4B66">
        <w:t>SCEE shall undertake a Critical Risk Management - Critical Control Checklist for any falling object risk prior to commencing work.</w:t>
      </w:r>
    </w:p>
    <w:p w14:paraId="3E2A0B27" w14:textId="77777777" w:rsidR="009D2215" w:rsidRDefault="009D2215" w:rsidP="00D82851">
      <w:pPr>
        <w:pStyle w:val="Heading4Text"/>
        <w:ind w:left="1440"/>
        <w:jc w:val="both"/>
      </w:pPr>
      <w:r w:rsidRPr="005F4B66">
        <w:t xml:space="preserve">The schedule for interface meeting should be agreed between all stakeholders prior to the work commencing. Interface meetings would normally be held fortnightly or monthly but in environments such as shutdowns, work adjacent to operating plant or equipment or in dynamically changing environments; meetings </w:t>
      </w:r>
      <w:r w:rsidR="00981CCB" w:rsidRPr="005F4B66">
        <w:t>will</w:t>
      </w:r>
      <w:r w:rsidRPr="005F4B66">
        <w:t xml:space="preserve"> be more frequent.</w:t>
      </w:r>
    </w:p>
    <w:p w14:paraId="3E2A0B28" w14:textId="22E50971" w:rsidR="0025749E" w:rsidRPr="005F4B66" w:rsidRDefault="0025749E" w:rsidP="00724E1B">
      <w:pPr>
        <w:pStyle w:val="Heading2"/>
      </w:pPr>
      <w:bookmarkStart w:id="2584" w:name="_Toc403630187"/>
      <w:bookmarkStart w:id="2585" w:name="_Toc403630888"/>
      <w:bookmarkStart w:id="2586" w:name="_Toc403631672"/>
      <w:bookmarkStart w:id="2587" w:name="_Toc403632575"/>
      <w:bookmarkStart w:id="2588" w:name="_Toc403645623"/>
      <w:bookmarkStart w:id="2589" w:name="_Toc403646071"/>
      <w:bookmarkStart w:id="2590" w:name="_Toc403646860"/>
      <w:bookmarkStart w:id="2591" w:name="_Toc403647633"/>
      <w:bookmarkStart w:id="2592" w:name="_Toc403648081"/>
      <w:bookmarkStart w:id="2593" w:name="_Toc404088252"/>
      <w:bookmarkStart w:id="2594" w:name="_Toc404325854"/>
      <w:bookmarkStart w:id="2595" w:name="_Toc404343941"/>
      <w:bookmarkStart w:id="2596" w:name="_Toc404346054"/>
      <w:bookmarkStart w:id="2597" w:name="_Toc227062845"/>
      <w:bookmarkEnd w:id="2584"/>
      <w:bookmarkEnd w:id="2585"/>
      <w:bookmarkEnd w:id="2586"/>
      <w:bookmarkEnd w:id="2587"/>
      <w:bookmarkEnd w:id="2588"/>
      <w:bookmarkEnd w:id="2589"/>
      <w:bookmarkEnd w:id="2590"/>
      <w:bookmarkEnd w:id="2591"/>
      <w:bookmarkEnd w:id="2592"/>
      <w:bookmarkEnd w:id="2593"/>
      <w:bookmarkEnd w:id="2594"/>
      <w:bookmarkEnd w:id="2595"/>
      <w:bookmarkEnd w:id="2596"/>
      <w:r w:rsidRPr="005F4B66">
        <w:t>Management of Change (MOC)</w:t>
      </w:r>
      <w:bookmarkEnd w:id="2597"/>
    </w:p>
    <w:p w14:paraId="3E2A0B29" w14:textId="77777777" w:rsidR="007A7A3E" w:rsidRPr="005F4B66" w:rsidRDefault="0025749E" w:rsidP="00D82851">
      <w:pPr>
        <w:autoSpaceDE w:val="0"/>
        <w:autoSpaceDN w:val="0"/>
        <w:adjustRightInd w:val="0"/>
        <w:spacing w:after="0" w:line="240" w:lineRule="auto"/>
        <w:ind w:left="1418" w:firstLine="22"/>
        <w:rPr>
          <w:rFonts w:ascii="Calibri" w:hAnsi="Calibri" w:cs="Calibri"/>
        </w:rPr>
      </w:pPr>
      <w:r w:rsidRPr="005F4B66">
        <w:rPr>
          <w:rFonts w:ascii="Calibri" w:hAnsi="Calibri" w:cs="Calibri"/>
        </w:rPr>
        <w:t>SCEE recognise</w:t>
      </w:r>
      <w:r w:rsidR="007A7A3E" w:rsidRPr="005F4B66">
        <w:rPr>
          <w:rFonts w:ascii="Calibri" w:hAnsi="Calibri" w:cs="Calibri"/>
        </w:rPr>
        <w:t>s uncontrolled change at the work</w:t>
      </w:r>
      <w:r w:rsidR="00A92D6E" w:rsidRPr="005F4B66">
        <w:rPr>
          <w:rFonts w:ascii="Calibri" w:hAnsi="Calibri" w:cs="Calibri"/>
        </w:rPr>
        <w:t xml:space="preserve"> </w:t>
      </w:r>
      <w:r w:rsidR="007A7A3E" w:rsidRPr="005F4B66">
        <w:rPr>
          <w:rFonts w:ascii="Calibri" w:hAnsi="Calibri" w:cs="Calibri"/>
        </w:rPr>
        <w:t xml:space="preserve">front as a significant risk. </w:t>
      </w:r>
    </w:p>
    <w:p w14:paraId="3E2A0B2A" w14:textId="77777777" w:rsidR="007A7A3E" w:rsidRPr="005F4B66" w:rsidRDefault="007A7A3E" w:rsidP="00981CCB">
      <w:pPr>
        <w:autoSpaceDE w:val="0"/>
        <w:autoSpaceDN w:val="0"/>
        <w:adjustRightInd w:val="0"/>
        <w:spacing w:after="0" w:line="240" w:lineRule="auto"/>
        <w:ind w:left="1418"/>
        <w:rPr>
          <w:rFonts w:ascii="Calibri" w:hAnsi="Calibri" w:cs="Calibri"/>
        </w:rPr>
      </w:pPr>
    </w:p>
    <w:p w14:paraId="3E2A0B2B" w14:textId="77777777" w:rsidR="007A7A3E" w:rsidRPr="005F4B66" w:rsidRDefault="009A0434" w:rsidP="00D82851">
      <w:pPr>
        <w:autoSpaceDE w:val="0"/>
        <w:autoSpaceDN w:val="0"/>
        <w:adjustRightInd w:val="0"/>
        <w:spacing w:after="0" w:line="240" w:lineRule="auto"/>
        <w:ind w:left="1440"/>
        <w:rPr>
          <w:rFonts w:ascii="Calibri" w:hAnsi="Calibri" w:cs="Calibri"/>
        </w:rPr>
      </w:pPr>
      <w:r w:rsidRPr="005F4B66">
        <w:rPr>
          <w:rFonts w:ascii="Calibri" w:hAnsi="Calibri" w:cs="Calibri"/>
        </w:rPr>
        <w:lastRenderedPageBreak/>
        <w:t>Measures</w:t>
      </w:r>
      <w:r w:rsidR="007A7A3E" w:rsidRPr="005F4B66">
        <w:rPr>
          <w:rFonts w:ascii="Calibri" w:hAnsi="Calibri" w:cs="Calibri"/>
        </w:rPr>
        <w:t xml:space="preserve"> to reduce the risk of incidents, injury, equipment failures and damage arising from change events </w:t>
      </w:r>
      <w:r w:rsidRPr="005F4B66">
        <w:rPr>
          <w:rFonts w:ascii="Calibri" w:hAnsi="Calibri" w:cs="Calibri"/>
        </w:rPr>
        <w:t xml:space="preserve">must </w:t>
      </w:r>
      <w:r w:rsidR="007A7A3E" w:rsidRPr="005F4B66">
        <w:rPr>
          <w:rFonts w:ascii="Calibri" w:hAnsi="Calibri" w:cs="Calibri"/>
        </w:rPr>
        <w:t>ensure:</w:t>
      </w:r>
    </w:p>
    <w:p w14:paraId="3E2A0B2C" w14:textId="77777777" w:rsidR="007A7A3E" w:rsidRPr="005F4B66" w:rsidRDefault="007A7A3E" w:rsidP="00981CCB">
      <w:pPr>
        <w:autoSpaceDE w:val="0"/>
        <w:autoSpaceDN w:val="0"/>
        <w:adjustRightInd w:val="0"/>
        <w:spacing w:after="0" w:line="240" w:lineRule="auto"/>
        <w:ind w:left="1418"/>
        <w:rPr>
          <w:rFonts w:ascii="Calibri" w:hAnsi="Calibri" w:cs="Calibri"/>
        </w:rPr>
      </w:pPr>
    </w:p>
    <w:p w14:paraId="3E2A0B2D" w14:textId="77777777" w:rsidR="007A7A3E" w:rsidRPr="005F4B66" w:rsidRDefault="007A7A3E" w:rsidP="00D82851">
      <w:pPr>
        <w:pStyle w:val="Heading4Bulletts"/>
        <w:tabs>
          <w:tab w:val="clear" w:pos="1211"/>
        </w:tabs>
        <w:ind w:left="1800"/>
        <w:rPr>
          <w:rFonts w:ascii="Calibri" w:hAnsi="Calibri" w:cs="Calibri"/>
        </w:rPr>
      </w:pPr>
      <w:r w:rsidRPr="005F4B66">
        <w:t>Change is managed in a structured and uniform manner in line with the SCEE and</w:t>
      </w:r>
      <w:r w:rsidRPr="005F4B66">
        <w:rPr>
          <w:rFonts w:ascii="Calibri" w:hAnsi="Calibri" w:cs="Calibri"/>
        </w:rPr>
        <w:t xml:space="preserve"> client </w:t>
      </w:r>
      <w:r w:rsidR="004E2B3E" w:rsidRPr="005F4B66">
        <w:rPr>
          <w:rFonts w:ascii="Calibri" w:hAnsi="Calibri" w:cs="Calibri"/>
        </w:rPr>
        <w:t xml:space="preserve">HSE </w:t>
      </w:r>
      <w:r w:rsidRPr="005F4B66">
        <w:rPr>
          <w:rFonts w:ascii="Calibri" w:hAnsi="Calibri" w:cs="Calibri"/>
        </w:rPr>
        <w:t>management systems.</w:t>
      </w:r>
    </w:p>
    <w:p w14:paraId="3E2A0B2E" w14:textId="77777777" w:rsidR="007A7A3E" w:rsidRPr="005F4B66" w:rsidRDefault="007A7A3E" w:rsidP="00D82851">
      <w:pPr>
        <w:pStyle w:val="Heading4Bulletts"/>
        <w:tabs>
          <w:tab w:val="clear" w:pos="1211"/>
        </w:tabs>
        <w:ind w:left="1800"/>
      </w:pPr>
      <w:r w:rsidRPr="005F4B66">
        <w:t>Work crews are included and have input into the change management process</w:t>
      </w:r>
    </w:p>
    <w:p w14:paraId="3E2A0B2F" w14:textId="77777777" w:rsidR="007A7A3E" w:rsidRPr="005F4B66" w:rsidRDefault="007A7A3E" w:rsidP="00D82851">
      <w:pPr>
        <w:pStyle w:val="Heading4Bulletts"/>
        <w:tabs>
          <w:tab w:val="clear" w:pos="1211"/>
        </w:tabs>
        <w:ind w:left="1800"/>
        <w:rPr>
          <w:rFonts w:ascii="Calibri" w:hAnsi="Calibri" w:cs="Calibri"/>
        </w:rPr>
      </w:pPr>
      <w:r w:rsidRPr="005F4B66">
        <w:rPr>
          <w:rFonts w:ascii="Calibri" w:hAnsi="Calibri" w:cs="Calibri"/>
        </w:rPr>
        <w:t>A Risk Assessment is conducted</w:t>
      </w:r>
    </w:p>
    <w:p w14:paraId="3E2A0B30" w14:textId="77777777" w:rsidR="007A7A3E" w:rsidRPr="005F4B66" w:rsidRDefault="007A7A3E" w:rsidP="00D82851">
      <w:pPr>
        <w:pStyle w:val="Heading4Bulletts"/>
        <w:tabs>
          <w:tab w:val="clear" w:pos="1211"/>
        </w:tabs>
        <w:ind w:left="1800"/>
        <w:rPr>
          <w:rFonts w:ascii="Calibri" w:hAnsi="Calibri" w:cs="Calibri"/>
        </w:rPr>
      </w:pPr>
      <w:r w:rsidRPr="005F4B66">
        <w:rPr>
          <w:rFonts w:ascii="Calibri" w:hAnsi="Calibri" w:cs="Calibri"/>
        </w:rPr>
        <w:t xml:space="preserve">Controls deliver the required </w:t>
      </w:r>
      <w:proofErr w:type="gramStart"/>
      <w:r w:rsidRPr="005F4B66">
        <w:rPr>
          <w:rFonts w:ascii="Calibri" w:hAnsi="Calibri" w:cs="Calibri"/>
        </w:rPr>
        <w:t>outcome</w:t>
      </w:r>
      <w:proofErr w:type="gramEnd"/>
      <w:r w:rsidRPr="005F4B66">
        <w:rPr>
          <w:rFonts w:ascii="Calibri" w:hAnsi="Calibri" w:cs="Calibri"/>
        </w:rPr>
        <w:t xml:space="preserve"> and risk is reduced as low as practicable</w:t>
      </w:r>
    </w:p>
    <w:p w14:paraId="3E2A0B31" w14:textId="77777777" w:rsidR="007A7A3E" w:rsidRPr="005F4B66" w:rsidRDefault="007A7A3E" w:rsidP="00D82851">
      <w:pPr>
        <w:pStyle w:val="Heading4Bulletts"/>
        <w:tabs>
          <w:tab w:val="clear" w:pos="1211"/>
        </w:tabs>
        <w:ind w:left="1800"/>
        <w:rPr>
          <w:rFonts w:ascii="Calibri" w:hAnsi="Calibri" w:cs="Calibri"/>
        </w:rPr>
      </w:pPr>
      <w:r w:rsidRPr="005F4B66">
        <w:rPr>
          <w:rFonts w:ascii="Calibri" w:hAnsi="Calibri" w:cs="Calibri"/>
        </w:rPr>
        <w:t>No new hazards to persons, equipment or the project are introduced</w:t>
      </w:r>
    </w:p>
    <w:p w14:paraId="1D73651B" w14:textId="3B1AF798" w:rsidR="002450E8" w:rsidRDefault="007A7A3E" w:rsidP="002450E8">
      <w:pPr>
        <w:pStyle w:val="Heading4Bulletts"/>
        <w:tabs>
          <w:tab w:val="clear" w:pos="1211"/>
        </w:tabs>
        <w:ind w:left="1800"/>
      </w:pPr>
      <w:r w:rsidRPr="005F4B66">
        <w:rPr>
          <w:rFonts w:ascii="Calibri" w:hAnsi="Calibri" w:cs="Calibri"/>
        </w:rPr>
        <w:t xml:space="preserve">Documents are reviewed and updated </w:t>
      </w:r>
      <w:r w:rsidR="004E2B3E" w:rsidRPr="005F4B66">
        <w:rPr>
          <w:rFonts w:ascii="Calibri" w:hAnsi="Calibri" w:cs="Calibri"/>
        </w:rPr>
        <w:t xml:space="preserve">in line with </w:t>
      </w:r>
      <w:r w:rsidRPr="005F4B66">
        <w:rPr>
          <w:rFonts w:ascii="Calibri" w:hAnsi="Calibri" w:cs="Calibri"/>
        </w:rPr>
        <w:t>the appropriate document control procedure</w:t>
      </w:r>
      <w:r w:rsidR="009A0434" w:rsidRPr="005F4B66">
        <w:rPr>
          <w:rFonts w:ascii="Calibri" w:hAnsi="Calibri" w:cs="Calibri"/>
        </w:rPr>
        <w:t>s</w:t>
      </w:r>
    </w:p>
    <w:p w14:paraId="3E2A0B33" w14:textId="77777777" w:rsidR="00981CCB" w:rsidRPr="005F4B66" w:rsidRDefault="00981CCB" w:rsidP="00724E1B">
      <w:pPr>
        <w:pStyle w:val="Heading4Bulletts"/>
        <w:numPr>
          <w:ilvl w:val="0"/>
          <w:numId w:val="0"/>
        </w:numPr>
        <w:ind w:left="1418"/>
      </w:pPr>
    </w:p>
    <w:p w14:paraId="3E2A0B34" w14:textId="77777777" w:rsidR="009A0434" w:rsidRPr="005F4B66" w:rsidRDefault="009A0434" w:rsidP="00D82851">
      <w:pPr>
        <w:pStyle w:val="Heading2Bulletts"/>
        <w:numPr>
          <w:ilvl w:val="0"/>
          <w:numId w:val="0"/>
        </w:numPr>
        <w:ind w:left="1440"/>
      </w:pPr>
      <w:r w:rsidRPr="005F4B66">
        <w:t>Any permanent or temporary changes to the SCEE work front shall only proceed if:</w:t>
      </w:r>
    </w:p>
    <w:p w14:paraId="6E858450" w14:textId="6733648E" w:rsidR="00D82851" w:rsidRPr="005F4B66" w:rsidRDefault="009A0434" w:rsidP="000E1E80">
      <w:pPr>
        <w:pStyle w:val="Heading4Bulletts"/>
        <w:tabs>
          <w:tab w:val="clear" w:pos="1211"/>
        </w:tabs>
        <w:ind w:left="1800"/>
      </w:pPr>
      <w:r w:rsidRPr="005F4B66">
        <w:t>A Risk Assessment is completed to assess the potential impacts of the change. For minor change, this could be a Take5. If the residual risk rating is high or above work must not proceed until a formal risk assessment has been completed.</w:t>
      </w:r>
    </w:p>
    <w:p w14:paraId="3E2A0B37" w14:textId="77777777" w:rsidR="004E2B3E" w:rsidRPr="005F4B66" w:rsidRDefault="009A0434" w:rsidP="00D82851">
      <w:pPr>
        <w:pStyle w:val="Heading2Bulletts"/>
        <w:ind w:left="1800"/>
      </w:pPr>
      <w:r w:rsidRPr="005F4B66">
        <w:t xml:space="preserve">A plan is developed by supervision and the work crew that clearly specifies the actions and timescale for the change and the control measures to be implemented. This could be a formal risk assessment or an amendment to the Safe Work Method Statement or JHA. </w:t>
      </w:r>
    </w:p>
    <w:p w14:paraId="3E2A0B38" w14:textId="77777777" w:rsidR="004E2B3E" w:rsidRPr="005F4B66" w:rsidRDefault="004E2B3E" w:rsidP="00724E1B">
      <w:pPr>
        <w:pStyle w:val="Heading4Bulletts"/>
        <w:numPr>
          <w:ilvl w:val="0"/>
          <w:numId w:val="0"/>
        </w:numPr>
        <w:ind w:left="1778" w:hanging="360"/>
      </w:pPr>
    </w:p>
    <w:p w14:paraId="3E2A0B39" w14:textId="25DF7B20" w:rsidR="0053039C" w:rsidRPr="005F4B66" w:rsidRDefault="004E2B3E" w:rsidP="00D82851">
      <w:pPr>
        <w:pStyle w:val="Heading4Reference"/>
        <w:ind w:left="1440"/>
      </w:pPr>
      <w:r w:rsidRPr="005F4B66">
        <w:t>Refer:</w:t>
      </w:r>
      <w:r w:rsidRPr="005F4B66">
        <w:tab/>
      </w:r>
      <w:r w:rsidR="00D0466D" w:rsidRPr="005F4B66">
        <w:t>SCEE-BS-HS-WIN-0009</w:t>
      </w:r>
      <w:r w:rsidRPr="005F4B66">
        <w:t xml:space="preserve"> Workfront Management of Change </w:t>
      </w:r>
    </w:p>
    <w:p w14:paraId="09833CA4" w14:textId="0F31D9C6" w:rsidR="00432E6E" w:rsidRPr="005F4B66" w:rsidRDefault="00432E6E" w:rsidP="00432E6E">
      <w:pPr>
        <w:pStyle w:val="Heading4Reference"/>
        <w:ind w:left="2160"/>
      </w:pPr>
      <w:r w:rsidRPr="005F4B66">
        <w:t>RTIO Standard – Element 11 Management of Change Process</w:t>
      </w:r>
    </w:p>
    <w:p w14:paraId="1B30F5B8" w14:textId="48681C51" w:rsidR="007049FE" w:rsidRPr="005F4B66" w:rsidRDefault="007049FE" w:rsidP="007049FE">
      <w:pPr>
        <w:pStyle w:val="Heading2"/>
      </w:pPr>
      <w:bookmarkStart w:id="2598" w:name="_Toc227062846"/>
      <w:r w:rsidRPr="005F4B66">
        <w:t>Hazardous Substances</w:t>
      </w:r>
      <w:bookmarkEnd w:id="2598"/>
    </w:p>
    <w:p w14:paraId="404F5D80" w14:textId="02FB1528" w:rsidR="007049FE" w:rsidRPr="005F4B66" w:rsidRDefault="007049FE" w:rsidP="00D82851">
      <w:pPr>
        <w:pStyle w:val="Heading4Reference"/>
        <w:spacing w:after="200"/>
        <w:ind w:left="1440"/>
        <w:jc w:val="both"/>
        <w:rPr>
          <w:color w:val="auto"/>
        </w:rPr>
      </w:pPr>
      <w:r w:rsidRPr="005F4B66">
        <w:rPr>
          <w:color w:val="auto"/>
        </w:rPr>
        <w:t xml:space="preserve">SCEE shall comply with the relevant Australian Standards and Codes of Practice, SCEE and </w:t>
      </w:r>
      <w:r w:rsidR="0087166E" w:rsidRPr="005F4B66">
        <w:rPr>
          <w:color w:val="auto"/>
        </w:rPr>
        <w:t>RTIO</w:t>
      </w:r>
      <w:r w:rsidRPr="005F4B66">
        <w:rPr>
          <w:color w:val="auto"/>
        </w:rPr>
        <w:t xml:space="preserve"> procedures to ensure the following: </w:t>
      </w:r>
    </w:p>
    <w:p w14:paraId="3FC2C02E" w14:textId="46876ABC" w:rsidR="007049FE" w:rsidRPr="005F4B66" w:rsidRDefault="007049FE" w:rsidP="003F26C0">
      <w:pPr>
        <w:pStyle w:val="Heading4Reference"/>
        <w:numPr>
          <w:ilvl w:val="0"/>
          <w:numId w:val="15"/>
        </w:numPr>
        <w:ind w:left="1800"/>
        <w:jc w:val="both"/>
        <w:rPr>
          <w:color w:val="auto"/>
        </w:rPr>
      </w:pPr>
      <w:r w:rsidRPr="005F4B66">
        <w:rPr>
          <w:color w:val="auto"/>
        </w:rPr>
        <w:t>Transport shall be in accordance with the applicable Transport of Dangerous Goods legislation and shall be performed by licensed contractors</w:t>
      </w:r>
    </w:p>
    <w:p w14:paraId="2D5385E5" w14:textId="0214FA00" w:rsidR="007049FE" w:rsidRPr="005F4B66" w:rsidRDefault="007049FE" w:rsidP="003F26C0">
      <w:pPr>
        <w:pStyle w:val="Heading4Reference"/>
        <w:numPr>
          <w:ilvl w:val="0"/>
          <w:numId w:val="15"/>
        </w:numPr>
        <w:ind w:left="1800"/>
        <w:jc w:val="both"/>
        <w:rPr>
          <w:color w:val="auto"/>
        </w:rPr>
      </w:pPr>
      <w:r w:rsidRPr="005F4B66">
        <w:rPr>
          <w:color w:val="auto"/>
        </w:rPr>
        <w:t>The storage of hazardous goods shall be in accordance with the relevant legislation and as per the information on the SDS</w:t>
      </w:r>
    </w:p>
    <w:p w14:paraId="78446C38" w14:textId="74DFDBEF" w:rsidR="007049FE" w:rsidRPr="005F4B66" w:rsidRDefault="007049FE" w:rsidP="003F26C0">
      <w:pPr>
        <w:pStyle w:val="Heading4Reference"/>
        <w:numPr>
          <w:ilvl w:val="0"/>
          <w:numId w:val="15"/>
        </w:numPr>
        <w:ind w:left="1800"/>
        <w:jc w:val="both"/>
        <w:rPr>
          <w:color w:val="auto"/>
        </w:rPr>
      </w:pPr>
      <w:r w:rsidRPr="005F4B66">
        <w:rPr>
          <w:color w:val="auto"/>
        </w:rPr>
        <w:t>First aid requirements shall be supplied as per the information on the SDS</w:t>
      </w:r>
    </w:p>
    <w:p w14:paraId="5D132F1C" w14:textId="77777777" w:rsidR="007049FE" w:rsidRPr="005F4B66" w:rsidRDefault="007049FE" w:rsidP="007049FE">
      <w:pPr>
        <w:pStyle w:val="Heading4Reference"/>
        <w:jc w:val="both"/>
        <w:rPr>
          <w:color w:val="auto"/>
        </w:rPr>
      </w:pPr>
    </w:p>
    <w:p w14:paraId="02DBFD46" w14:textId="3E327542" w:rsidR="00432E6E" w:rsidRPr="005F4B66" w:rsidRDefault="007049FE" w:rsidP="00432E6E">
      <w:pPr>
        <w:pStyle w:val="Heading4Reference"/>
        <w:ind w:left="1440"/>
        <w:jc w:val="both"/>
        <w:rPr>
          <w:color w:val="auto"/>
        </w:rPr>
      </w:pPr>
      <w:r w:rsidRPr="005F4B66">
        <w:rPr>
          <w:color w:val="auto"/>
        </w:rPr>
        <w:t xml:space="preserve">All </w:t>
      </w:r>
      <w:r w:rsidR="00432E6E" w:rsidRPr="005F4B66">
        <w:rPr>
          <w:color w:val="auto"/>
        </w:rPr>
        <w:t xml:space="preserve">proposed </w:t>
      </w:r>
      <w:r w:rsidRPr="005F4B66">
        <w:rPr>
          <w:color w:val="auto"/>
        </w:rPr>
        <w:t xml:space="preserve">hazardous substances required for the project shall </w:t>
      </w:r>
      <w:r w:rsidR="00432E6E" w:rsidRPr="005F4B66">
        <w:rPr>
          <w:color w:val="auto"/>
        </w:rPr>
        <w:t>be submitted to the RTIO CMS Advisor</w:t>
      </w:r>
      <w:r w:rsidR="003842B8" w:rsidRPr="005F4B66">
        <w:rPr>
          <w:color w:val="auto"/>
        </w:rPr>
        <w:t xml:space="preserve"> via the RTIO Chemical Control Checklist RTIOHSE-0036574.  Substances can only be brought onto site once approval has been granted.  Approval shall be given via the use of </w:t>
      </w:r>
      <w:r w:rsidR="004152A1" w:rsidRPr="005F4B66">
        <w:rPr>
          <w:color w:val="auto"/>
        </w:rPr>
        <w:t xml:space="preserve">the RTIO </w:t>
      </w:r>
      <w:r w:rsidR="00432E6E" w:rsidRPr="005F4B66">
        <w:rPr>
          <w:color w:val="auto"/>
        </w:rPr>
        <w:t>Chemical Risk Assessment and Request Flow Chart.</w:t>
      </w:r>
    </w:p>
    <w:p w14:paraId="694BE4E9" w14:textId="77777777" w:rsidR="00432E6E" w:rsidRPr="005F4B66" w:rsidRDefault="00432E6E" w:rsidP="00D82851">
      <w:pPr>
        <w:pStyle w:val="Heading4Reference"/>
        <w:ind w:left="1440"/>
        <w:jc w:val="both"/>
        <w:rPr>
          <w:color w:val="auto"/>
        </w:rPr>
      </w:pPr>
    </w:p>
    <w:p w14:paraId="211A904D" w14:textId="18B8546F" w:rsidR="007049FE" w:rsidRDefault="007049FE" w:rsidP="00D82851">
      <w:pPr>
        <w:pStyle w:val="Heading4Reference"/>
        <w:ind w:left="1440"/>
        <w:jc w:val="both"/>
        <w:rPr>
          <w:color w:val="auto"/>
        </w:rPr>
      </w:pPr>
      <w:r w:rsidRPr="005F4B66">
        <w:rPr>
          <w:color w:val="auto"/>
        </w:rPr>
        <w:t xml:space="preserve">A hazardous materials register will be maintained by </w:t>
      </w:r>
      <w:r w:rsidR="00432E6E" w:rsidRPr="005F4B66">
        <w:rPr>
          <w:color w:val="auto"/>
        </w:rPr>
        <w:t>site</w:t>
      </w:r>
      <w:r w:rsidRPr="005F4B66">
        <w:rPr>
          <w:color w:val="auto"/>
        </w:rPr>
        <w:t>. Safety Data Sheets (SDS) for hazardous materials stored in the place of work will be maintained on site.</w:t>
      </w:r>
    </w:p>
    <w:p w14:paraId="072262DE" w14:textId="77777777" w:rsidR="00AF5C51" w:rsidRPr="005F4B66" w:rsidRDefault="00AF5C51" w:rsidP="00D82851">
      <w:pPr>
        <w:pStyle w:val="Heading4Reference"/>
        <w:ind w:left="1440"/>
        <w:jc w:val="both"/>
        <w:rPr>
          <w:color w:val="auto"/>
        </w:rPr>
      </w:pPr>
    </w:p>
    <w:p w14:paraId="578E58B0" w14:textId="77777777" w:rsidR="007049FE" w:rsidRPr="005F4B66" w:rsidRDefault="007049FE" w:rsidP="00D82851">
      <w:pPr>
        <w:pStyle w:val="Heading4Reference"/>
        <w:ind w:left="1440"/>
        <w:rPr>
          <w:color w:val="auto"/>
        </w:rPr>
      </w:pPr>
    </w:p>
    <w:p w14:paraId="1ADC9023" w14:textId="50F8CB1D" w:rsidR="007049FE" w:rsidRPr="005F4B66" w:rsidRDefault="007049FE" w:rsidP="00CC7F8B">
      <w:pPr>
        <w:pStyle w:val="Heading4Reference"/>
        <w:ind w:left="1440"/>
      </w:pPr>
      <w:r w:rsidRPr="005F4B66">
        <w:t xml:space="preserve">Refer: </w:t>
      </w:r>
      <w:r w:rsidRPr="005F4B66">
        <w:tab/>
        <w:t>SCEE-BS-HS-WIN-0021 Hazardous Materials Handling and Storage (High Risk)</w:t>
      </w:r>
    </w:p>
    <w:p w14:paraId="2E650A63" w14:textId="32A00758" w:rsidR="00432E6E" w:rsidRPr="005F4B66" w:rsidRDefault="00432E6E" w:rsidP="00432E6E">
      <w:pPr>
        <w:pStyle w:val="Heading4Reference"/>
        <w:ind w:left="1440"/>
      </w:pPr>
      <w:r w:rsidRPr="005F4B66">
        <w:tab/>
        <w:t>RTIO-HSE-0121452 Hazardous Substances Work Practice</w:t>
      </w:r>
    </w:p>
    <w:p w14:paraId="7394EB27" w14:textId="00F97DB8" w:rsidR="00432E6E" w:rsidRPr="005F4B66" w:rsidRDefault="003842B8" w:rsidP="003842B8">
      <w:pPr>
        <w:pStyle w:val="Heading4Reference"/>
        <w:ind w:left="1440" w:firstLine="720"/>
      </w:pPr>
      <w:r w:rsidRPr="005F4B66">
        <w:t xml:space="preserve">RTIO-HSE-0036574 Chemical Control Checklist </w:t>
      </w:r>
    </w:p>
    <w:p w14:paraId="1A923D3F" w14:textId="3714BD40" w:rsidR="007049FE" w:rsidRPr="005F4B66" w:rsidRDefault="007049FE" w:rsidP="007049FE">
      <w:pPr>
        <w:pStyle w:val="Heading2"/>
      </w:pPr>
      <w:bookmarkStart w:id="2599" w:name="_Toc227062847"/>
      <w:r w:rsidRPr="005F4B66">
        <w:lastRenderedPageBreak/>
        <w:t>Risk Assessment and Control of Hazardous Substances</w:t>
      </w:r>
      <w:bookmarkEnd w:id="2599"/>
    </w:p>
    <w:p w14:paraId="2B197942" w14:textId="1622022E" w:rsidR="007049FE" w:rsidRPr="005F4B66" w:rsidRDefault="007049FE" w:rsidP="00AD7848">
      <w:pPr>
        <w:pStyle w:val="Heading4Reference"/>
        <w:ind w:left="1440"/>
        <w:jc w:val="both"/>
        <w:rPr>
          <w:color w:val="auto"/>
        </w:rPr>
      </w:pPr>
      <w:proofErr w:type="gramStart"/>
      <w:r w:rsidRPr="005F4B66">
        <w:rPr>
          <w:color w:val="auto"/>
        </w:rPr>
        <w:t>In the event that</w:t>
      </w:r>
      <w:proofErr w:type="gramEnd"/>
      <w:r w:rsidRPr="005F4B66">
        <w:rPr>
          <w:color w:val="auto"/>
        </w:rPr>
        <w:t xml:space="preserve"> certain hazardous substances are required, the Project Manager will ensure that a risk assessment is completed prior to the introduction of any such substance or product onto site. Factors such as the SDS, manufacturer’s information, nature of work, experience of </w:t>
      </w:r>
      <w:r w:rsidR="00144202">
        <w:rPr>
          <w:color w:val="auto"/>
        </w:rPr>
        <w:t>worker</w:t>
      </w:r>
      <w:r w:rsidRPr="005F4B66">
        <w:rPr>
          <w:color w:val="auto"/>
        </w:rPr>
        <w:t>s and the potential health effects of each substance are to be considered in the completion of the risk assessment.</w:t>
      </w:r>
    </w:p>
    <w:p w14:paraId="0F81D6D5" w14:textId="77777777" w:rsidR="00C04AD7" w:rsidRDefault="00C04AD7" w:rsidP="00AD7848">
      <w:pPr>
        <w:pStyle w:val="Heading4Reference"/>
        <w:ind w:left="1440"/>
      </w:pPr>
    </w:p>
    <w:p w14:paraId="6AE97FE3" w14:textId="2A977575" w:rsidR="00A564F9" w:rsidRDefault="007049FE" w:rsidP="00AD7848">
      <w:pPr>
        <w:pStyle w:val="Heading4Reference"/>
        <w:ind w:left="1440"/>
      </w:pPr>
      <w:r w:rsidRPr="005F4B66">
        <w:t xml:space="preserve">Refer: </w:t>
      </w:r>
      <w:r w:rsidRPr="005F4B66">
        <w:tab/>
        <w:t>SCEE-BS-HS-WIN-0021 Hazardous Materials Handling and Storage (High Risk)</w:t>
      </w:r>
    </w:p>
    <w:p w14:paraId="6B896937" w14:textId="0EAFD9F1" w:rsidR="007049FE" w:rsidRPr="005F4B66" w:rsidRDefault="007049FE" w:rsidP="007049FE">
      <w:pPr>
        <w:pStyle w:val="Heading2"/>
      </w:pPr>
      <w:bookmarkStart w:id="2600" w:name="_Toc227062848"/>
      <w:r w:rsidRPr="005F4B66">
        <w:t>Storage and Disposal of Hazardous Materials</w:t>
      </w:r>
      <w:bookmarkEnd w:id="2600"/>
    </w:p>
    <w:p w14:paraId="11966270" w14:textId="550F402D" w:rsidR="007049FE" w:rsidRPr="005F4B66" w:rsidRDefault="007049FE" w:rsidP="00D82851">
      <w:pPr>
        <w:pStyle w:val="Heading4Reference"/>
        <w:ind w:left="1440" w:firstLine="13"/>
        <w:jc w:val="both"/>
        <w:rPr>
          <w:color w:val="auto"/>
        </w:rPr>
      </w:pPr>
      <w:r w:rsidRPr="005F4B66">
        <w:rPr>
          <w:color w:val="auto"/>
        </w:rPr>
        <w:t xml:space="preserve">All hazardous materials or chemicals shall be stored in accordance with the manufacturer’s recommendations and statutory requirements in appropriate, correctly labelled containers and shall be accompanied by a SDS which will be made readily available to </w:t>
      </w:r>
      <w:r w:rsidR="00144202">
        <w:rPr>
          <w:color w:val="auto"/>
        </w:rPr>
        <w:t>worker</w:t>
      </w:r>
      <w:r w:rsidRPr="005F4B66">
        <w:rPr>
          <w:color w:val="auto"/>
        </w:rPr>
        <w:t>s.</w:t>
      </w:r>
    </w:p>
    <w:p w14:paraId="32407771" w14:textId="77777777" w:rsidR="007049FE" w:rsidRPr="005F4B66" w:rsidRDefault="007049FE" w:rsidP="00D82851">
      <w:pPr>
        <w:pStyle w:val="Heading4Reference"/>
        <w:ind w:left="1440" w:firstLine="13"/>
        <w:jc w:val="both"/>
        <w:rPr>
          <w:color w:val="auto"/>
        </w:rPr>
      </w:pPr>
    </w:p>
    <w:p w14:paraId="514B151D" w14:textId="77777777" w:rsidR="007049FE" w:rsidRPr="005F4B66" w:rsidRDefault="007049FE" w:rsidP="00D82851">
      <w:pPr>
        <w:pStyle w:val="Heading4Reference"/>
        <w:ind w:left="1440" w:firstLine="13"/>
        <w:jc w:val="both"/>
        <w:rPr>
          <w:color w:val="auto"/>
        </w:rPr>
      </w:pPr>
      <w:r w:rsidRPr="005F4B66">
        <w:rPr>
          <w:color w:val="auto"/>
        </w:rPr>
        <w:t>Containers of fuel are not to be stored near a flame or any other source of ignition and there will be no smoking in the vicinity. Containers shall be regularly inspected by a competent person.</w:t>
      </w:r>
    </w:p>
    <w:p w14:paraId="003B1F03" w14:textId="77777777" w:rsidR="007049FE" w:rsidRPr="005F4B66" w:rsidRDefault="007049FE" w:rsidP="00D82851">
      <w:pPr>
        <w:pStyle w:val="Heading4Reference"/>
        <w:ind w:left="1440" w:firstLine="13"/>
        <w:jc w:val="both"/>
        <w:rPr>
          <w:color w:val="auto"/>
        </w:rPr>
      </w:pPr>
    </w:p>
    <w:p w14:paraId="4875DCBD" w14:textId="3233F858" w:rsidR="007049FE" w:rsidRPr="005F4B66" w:rsidRDefault="007049FE" w:rsidP="00D82851">
      <w:pPr>
        <w:pStyle w:val="Heading4Reference"/>
        <w:ind w:left="1440" w:firstLine="13"/>
        <w:jc w:val="both"/>
        <w:rPr>
          <w:color w:val="auto"/>
        </w:rPr>
      </w:pPr>
      <w:r w:rsidRPr="005F4B66">
        <w:rPr>
          <w:color w:val="auto"/>
        </w:rPr>
        <w:t>All equipment excluding mobile plant which holds more than ten litres of fuel and has the potential to leak will be placed on drip trays. Equipment which holds less than ten litres of fuel will be stored suitably to reduce the risk of leaks and spills.</w:t>
      </w:r>
    </w:p>
    <w:p w14:paraId="0ECB0470" w14:textId="5750CD28" w:rsidR="004152A1" w:rsidRPr="005F4B66" w:rsidRDefault="004152A1" w:rsidP="00D82851">
      <w:pPr>
        <w:pStyle w:val="Heading4Reference"/>
        <w:ind w:left="1440" w:firstLine="13"/>
        <w:jc w:val="both"/>
        <w:rPr>
          <w:color w:val="auto"/>
        </w:rPr>
      </w:pPr>
    </w:p>
    <w:p w14:paraId="09BBFF9B" w14:textId="40C62D39" w:rsidR="004152A1" w:rsidRPr="005F4B66" w:rsidRDefault="004152A1" w:rsidP="004152A1">
      <w:pPr>
        <w:pStyle w:val="Heading4Reference"/>
        <w:ind w:left="1440" w:firstLine="13"/>
        <w:jc w:val="both"/>
        <w:rPr>
          <w:color w:val="auto"/>
        </w:rPr>
      </w:pPr>
      <w:r w:rsidRPr="005F4B66">
        <w:rPr>
          <w:color w:val="auto"/>
        </w:rPr>
        <w:t xml:space="preserve">Emergency showers and eye-wash stations shall be available by RTIO and </w:t>
      </w:r>
      <w:proofErr w:type="gramStart"/>
      <w:r w:rsidRPr="005F4B66">
        <w:rPr>
          <w:color w:val="auto"/>
        </w:rPr>
        <w:t>be located in</w:t>
      </w:r>
      <w:proofErr w:type="gramEnd"/>
      <w:r w:rsidRPr="005F4B66">
        <w:rPr>
          <w:color w:val="auto"/>
        </w:rPr>
        <w:t xml:space="preserve"> appropriate positions within close vicinity of the hazardous substance use and / or storage. RTIO</w:t>
      </w:r>
      <w:r w:rsidR="00817190" w:rsidRPr="005F4B66">
        <w:rPr>
          <w:color w:val="auto"/>
        </w:rPr>
        <w:t xml:space="preserve"> </w:t>
      </w:r>
      <w:r w:rsidRPr="005F4B66">
        <w:rPr>
          <w:color w:val="auto"/>
        </w:rPr>
        <w:t>shall ensure that locations for emergency showers and / or eye-wash stations are appropriately selected, equipment signposted and regularly maintained in accordance with: AS/NZS 4775: Emergency eyewash and shower equipment.</w:t>
      </w:r>
    </w:p>
    <w:p w14:paraId="7CEE0491" w14:textId="77777777" w:rsidR="004152A1" w:rsidRPr="005F4B66" w:rsidRDefault="004152A1" w:rsidP="004152A1">
      <w:pPr>
        <w:pStyle w:val="Heading4Reference"/>
        <w:ind w:left="1440" w:firstLine="13"/>
        <w:jc w:val="both"/>
        <w:rPr>
          <w:color w:val="auto"/>
        </w:rPr>
      </w:pPr>
    </w:p>
    <w:p w14:paraId="51DB690C" w14:textId="0C498E8A" w:rsidR="004152A1" w:rsidRPr="005F4B66" w:rsidRDefault="004152A1" w:rsidP="004152A1">
      <w:pPr>
        <w:pStyle w:val="Heading4Reference"/>
        <w:ind w:left="1440" w:firstLine="13"/>
        <w:jc w:val="both"/>
        <w:rPr>
          <w:color w:val="auto"/>
        </w:rPr>
      </w:pPr>
      <w:r w:rsidRPr="005F4B66">
        <w:rPr>
          <w:color w:val="auto"/>
        </w:rPr>
        <w:t>Training in the use of emergency showers and / or eye-wash stations shall be provided through area familiarisation (i.e. walk-through’s) and / or site inductions.</w:t>
      </w:r>
    </w:p>
    <w:p w14:paraId="6CA22B61" w14:textId="77777777" w:rsidR="007049FE" w:rsidRPr="005F4B66" w:rsidRDefault="007049FE" w:rsidP="00D82851">
      <w:pPr>
        <w:pStyle w:val="Heading4Reference"/>
        <w:ind w:left="1440" w:firstLine="13"/>
        <w:jc w:val="both"/>
        <w:rPr>
          <w:color w:val="auto"/>
        </w:rPr>
      </w:pPr>
      <w:r w:rsidRPr="005F4B66">
        <w:rPr>
          <w:color w:val="auto"/>
        </w:rPr>
        <w:t>Disposal of hazardous materials shall be in accordance with legislative requirements and manufacturer guidelines. Only contractors with the appropriate license shall transport and dispose of such material.</w:t>
      </w:r>
    </w:p>
    <w:p w14:paraId="55FBA6F2" w14:textId="77777777" w:rsidR="007049FE" w:rsidRPr="005F4B66" w:rsidRDefault="007049FE" w:rsidP="007049FE">
      <w:pPr>
        <w:pStyle w:val="Heading4Reference"/>
        <w:ind w:left="1440"/>
        <w:jc w:val="both"/>
        <w:rPr>
          <w:color w:val="auto"/>
        </w:rPr>
      </w:pPr>
    </w:p>
    <w:p w14:paraId="67F03C86" w14:textId="08DA0CDB" w:rsidR="0087166E" w:rsidRPr="005F4B66" w:rsidRDefault="007049FE" w:rsidP="007049FE">
      <w:pPr>
        <w:pStyle w:val="Heading4Reference"/>
        <w:ind w:left="1440"/>
        <w:jc w:val="both"/>
      </w:pPr>
      <w:r w:rsidRPr="005F4B66">
        <w:t xml:space="preserve">Refer: </w:t>
      </w:r>
      <w:r w:rsidRPr="005F4B66">
        <w:tab/>
        <w:t>SCEE-BS-HS-WIN-0021 Hazardous Materials Handling and Storage (High Risk)</w:t>
      </w:r>
    </w:p>
    <w:p w14:paraId="092068F1" w14:textId="24912E0A" w:rsidR="007049FE" w:rsidRPr="005F4B66" w:rsidRDefault="007049FE" w:rsidP="007049FE">
      <w:pPr>
        <w:pStyle w:val="Heading2"/>
      </w:pPr>
      <w:bookmarkStart w:id="2601" w:name="_Toc227062849"/>
      <w:r w:rsidRPr="005F4B66">
        <w:t>Hydrocarbon and Other Chemical Management</w:t>
      </w:r>
      <w:bookmarkEnd w:id="2601"/>
    </w:p>
    <w:p w14:paraId="3B66A3F7" w14:textId="2665AAD1" w:rsidR="007049FE" w:rsidRPr="005F4B66" w:rsidRDefault="007049FE" w:rsidP="007049FE">
      <w:pPr>
        <w:pStyle w:val="Heading4Reference"/>
        <w:ind w:left="1440"/>
        <w:jc w:val="both"/>
        <w:rPr>
          <w:color w:val="auto"/>
        </w:rPr>
      </w:pPr>
      <w:r w:rsidRPr="005F4B66">
        <w:rPr>
          <w:color w:val="auto"/>
        </w:rPr>
        <w:t xml:space="preserve">A site register of all hazardous substances with appropriate SDS is maintained and stored as per SDS recommendation and as required under AS 1940:2004. The SDS register will </w:t>
      </w:r>
      <w:proofErr w:type="gramStart"/>
      <w:r w:rsidRPr="005F4B66">
        <w:rPr>
          <w:color w:val="auto"/>
        </w:rPr>
        <w:t>be located in</w:t>
      </w:r>
      <w:proofErr w:type="gramEnd"/>
      <w:r w:rsidRPr="005F4B66">
        <w:rPr>
          <w:color w:val="auto"/>
        </w:rPr>
        <w:t xml:space="preserve"> the site office, stores and hazardous goods container. Updates to the register are advised to </w:t>
      </w:r>
      <w:r w:rsidR="00144202">
        <w:rPr>
          <w:color w:val="auto"/>
        </w:rPr>
        <w:t>worker</w:t>
      </w:r>
      <w:r w:rsidRPr="005F4B66">
        <w:rPr>
          <w:color w:val="auto"/>
        </w:rPr>
        <w:t>s at Toolbox and/or Pre-start Meetings.</w:t>
      </w:r>
    </w:p>
    <w:p w14:paraId="6BAD2055" w14:textId="77777777" w:rsidR="007049FE" w:rsidRPr="005F4B66" w:rsidRDefault="007049FE" w:rsidP="007049FE">
      <w:pPr>
        <w:pStyle w:val="Heading4Reference"/>
        <w:ind w:left="1440"/>
        <w:jc w:val="both"/>
        <w:rPr>
          <w:color w:val="auto"/>
        </w:rPr>
      </w:pPr>
    </w:p>
    <w:p w14:paraId="6BBE4268" w14:textId="77777777" w:rsidR="007049FE" w:rsidRPr="005F4B66" w:rsidRDefault="007049FE" w:rsidP="007049FE">
      <w:pPr>
        <w:pStyle w:val="Heading4Reference"/>
        <w:ind w:left="1440"/>
        <w:jc w:val="both"/>
        <w:rPr>
          <w:color w:val="auto"/>
        </w:rPr>
      </w:pPr>
      <w:r w:rsidRPr="005F4B66">
        <w:rPr>
          <w:color w:val="auto"/>
        </w:rPr>
        <w:t xml:space="preserve">The Construction Manager shall ensure that all bunds, storage and fire precautions shall </w:t>
      </w:r>
      <w:proofErr w:type="gramStart"/>
      <w:r w:rsidRPr="005F4B66">
        <w:rPr>
          <w:color w:val="auto"/>
        </w:rPr>
        <w:t>be in compliance with</w:t>
      </w:r>
      <w:proofErr w:type="gramEnd"/>
      <w:r w:rsidRPr="005F4B66">
        <w:rPr>
          <w:color w:val="auto"/>
        </w:rPr>
        <w:t xml:space="preserve"> the applicable Dangerous Goods (Handling &amp; Storage) Regulations and AS 1940:2004 Storage and Handling of Flammable and Combustible Liquids. </w:t>
      </w:r>
    </w:p>
    <w:p w14:paraId="7CC4FE20" w14:textId="77777777" w:rsidR="007049FE" w:rsidRPr="005F4B66" w:rsidRDefault="007049FE" w:rsidP="007049FE">
      <w:pPr>
        <w:pStyle w:val="Heading4Reference"/>
        <w:ind w:left="1440"/>
        <w:jc w:val="both"/>
        <w:rPr>
          <w:color w:val="auto"/>
        </w:rPr>
      </w:pPr>
    </w:p>
    <w:p w14:paraId="7D066E6A" w14:textId="77777777" w:rsidR="007049FE" w:rsidRPr="005F4B66" w:rsidRDefault="007049FE" w:rsidP="007049FE">
      <w:pPr>
        <w:pStyle w:val="Heading4Reference"/>
        <w:ind w:left="1440"/>
        <w:jc w:val="both"/>
        <w:rPr>
          <w:color w:val="auto"/>
        </w:rPr>
      </w:pPr>
      <w:r w:rsidRPr="005F4B66">
        <w:rPr>
          <w:color w:val="auto"/>
        </w:rPr>
        <w:t>Containers of fuel will not be stored near a flame or any other source of ignition and there will be no smoking in the vicinity. Containers shall be approved for carrying flammable liquids. Bulk fuel storage areas will be poly lined.</w:t>
      </w:r>
    </w:p>
    <w:p w14:paraId="2C55FC66" w14:textId="77777777" w:rsidR="007049FE" w:rsidRPr="005F4B66" w:rsidRDefault="007049FE" w:rsidP="007049FE">
      <w:pPr>
        <w:pStyle w:val="Heading4Reference"/>
        <w:ind w:left="1440"/>
        <w:jc w:val="both"/>
        <w:rPr>
          <w:color w:val="auto"/>
        </w:rPr>
      </w:pPr>
    </w:p>
    <w:p w14:paraId="7AC6C23A" w14:textId="77777777" w:rsidR="007049FE" w:rsidRPr="005F4B66" w:rsidRDefault="007049FE" w:rsidP="007049FE">
      <w:pPr>
        <w:pStyle w:val="Heading4Reference"/>
        <w:ind w:left="1440"/>
        <w:jc w:val="both"/>
        <w:rPr>
          <w:color w:val="auto"/>
        </w:rPr>
      </w:pPr>
      <w:r w:rsidRPr="005F4B66">
        <w:rPr>
          <w:color w:val="auto"/>
        </w:rPr>
        <w:t xml:space="preserve">Hydrocarbons and chemicals shall have 110% secondary containment facilities. Authorisation shall be obtained from the client prior to commencing any job that requires the handling of hydrocarbons or chemical in the vicinity of water bodies and a Job Hazard Analysis (JHA) shall be conducted. </w:t>
      </w:r>
    </w:p>
    <w:p w14:paraId="361636AA" w14:textId="77777777" w:rsidR="007049FE" w:rsidRPr="005F4B66" w:rsidRDefault="007049FE" w:rsidP="007049FE">
      <w:pPr>
        <w:pStyle w:val="Heading4Reference"/>
        <w:ind w:left="1440"/>
        <w:jc w:val="both"/>
        <w:rPr>
          <w:color w:val="auto"/>
        </w:rPr>
      </w:pPr>
      <w:r w:rsidRPr="005F4B66">
        <w:rPr>
          <w:color w:val="auto"/>
        </w:rPr>
        <w:t xml:space="preserve">Suitable firefighting equipment shall be available and regularly inspected by a competent person. </w:t>
      </w:r>
    </w:p>
    <w:p w14:paraId="6F16A377" w14:textId="77777777" w:rsidR="007049FE" w:rsidRPr="005F4B66" w:rsidRDefault="007049FE" w:rsidP="007049FE">
      <w:pPr>
        <w:pStyle w:val="Heading4Reference"/>
        <w:ind w:left="1440"/>
        <w:jc w:val="both"/>
        <w:rPr>
          <w:color w:val="auto"/>
        </w:rPr>
      </w:pPr>
    </w:p>
    <w:p w14:paraId="0D3BDA86" w14:textId="63E7503E" w:rsidR="007049FE" w:rsidRDefault="007049FE" w:rsidP="007049FE">
      <w:pPr>
        <w:pStyle w:val="Heading4Reference"/>
        <w:ind w:left="1440"/>
        <w:jc w:val="both"/>
        <w:rPr>
          <w:color w:val="auto"/>
        </w:rPr>
      </w:pPr>
      <w:r w:rsidRPr="005F4B66">
        <w:rPr>
          <w:color w:val="auto"/>
        </w:rPr>
        <w:t>Incompatible substances shall not be stored together.</w:t>
      </w:r>
    </w:p>
    <w:p w14:paraId="1A10F007" w14:textId="77777777" w:rsidR="005A7733" w:rsidRPr="005F4B66" w:rsidRDefault="005A7733" w:rsidP="007049FE">
      <w:pPr>
        <w:pStyle w:val="Heading4Reference"/>
        <w:ind w:left="1440"/>
        <w:jc w:val="both"/>
        <w:rPr>
          <w:color w:val="auto"/>
        </w:rPr>
      </w:pPr>
    </w:p>
    <w:p w14:paraId="4C3AF416" w14:textId="0CFF233C" w:rsidR="007049FE" w:rsidRPr="005F4B66" w:rsidRDefault="007049FE" w:rsidP="007049FE">
      <w:pPr>
        <w:pStyle w:val="Heading2"/>
      </w:pPr>
      <w:bookmarkStart w:id="2602" w:name="_Toc227062850"/>
      <w:r w:rsidRPr="005F4B66">
        <w:t>Hydrocarbon and Chemical Spill Management</w:t>
      </w:r>
      <w:bookmarkEnd w:id="2602"/>
    </w:p>
    <w:p w14:paraId="0CB2CCAF" w14:textId="77777777" w:rsidR="007049FE" w:rsidRPr="005F4B66" w:rsidRDefault="007049FE" w:rsidP="007049FE">
      <w:pPr>
        <w:pStyle w:val="Heading4Reference"/>
        <w:ind w:left="1427"/>
        <w:rPr>
          <w:color w:val="auto"/>
        </w:rPr>
      </w:pPr>
      <w:r w:rsidRPr="005F4B66">
        <w:rPr>
          <w:color w:val="auto"/>
        </w:rPr>
        <w:t>Hydrocarbon and/or chemical spills shall be managed on site according to the following flowchart.</w:t>
      </w:r>
    </w:p>
    <w:p w14:paraId="70ED066D" w14:textId="60A2C673" w:rsidR="009A2C05" w:rsidRPr="005F4B66" w:rsidRDefault="008F1FD5" w:rsidP="007049FE">
      <w:pPr>
        <w:pStyle w:val="Heading4Reference"/>
        <w:ind w:left="1427"/>
        <w:rPr>
          <w:color w:val="auto"/>
        </w:rPr>
      </w:pPr>
      <w:r w:rsidRPr="005F4B66">
        <w:rPr>
          <w:color w:val="000000"/>
        </w:rPr>
        <w:object w:dxaOrig="9977" w:dyaOrig="6548" w14:anchorId="51C51BF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390.55pt;height:244.35pt" o:ole="">
            <v:imagedata r:id="rId26" o:title=""/>
          </v:shape>
          <o:OLEObject Type="Embed" ProgID="Visio.Drawing.11" ShapeID="_x0000_i1025" DrawAspect="Content" ObjectID="_1838453240" r:id="rId27"/>
        </w:object>
      </w:r>
    </w:p>
    <w:p w14:paraId="5DB33210" w14:textId="77777777" w:rsidR="008F1FD5" w:rsidRPr="005F4B66" w:rsidRDefault="008F1FD5" w:rsidP="00D82851">
      <w:pPr>
        <w:pStyle w:val="Heading4Reference"/>
        <w:spacing w:after="200"/>
        <w:ind w:left="1440"/>
        <w:jc w:val="both"/>
        <w:rPr>
          <w:color w:val="auto"/>
        </w:rPr>
      </w:pPr>
    </w:p>
    <w:p w14:paraId="6A95FDF4" w14:textId="77777777" w:rsidR="007049FE" w:rsidRPr="005F4B66" w:rsidRDefault="007049FE" w:rsidP="00D82851">
      <w:pPr>
        <w:pStyle w:val="Heading4Reference"/>
        <w:spacing w:after="200"/>
        <w:ind w:left="1440"/>
        <w:jc w:val="both"/>
        <w:rPr>
          <w:color w:val="auto"/>
        </w:rPr>
      </w:pPr>
      <w:r w:rsidRPr="005F4B66">
        <w:rPr>
          <w:color w:val="auto"/>
        </w:rPr>
        <w:t>It is the responsibility of the SCEE Project Manager to ensure that in the event of a spill / release there is immediate access to appropriate clean up equipment and absorbent materials. For example:</w:t>
      </w:r>
    </w:p>
    <w:p w14:paraId="173C7C78" w14:textId="52DD3CA2" w:rsidR="007049FE" w:rsidRPr="005F4B66" w:rsidRDefault="007049FE" w:rsidP="00D82851">
      <w:pPr>
        <w:pStyle w:val="Heading4Reference"/>
        <w:numPr>
          <w:ilvl w:val="0"/>
          <w:numId w:val="16"/>
        </w:numPr>
        <w:ind w:left="1800"/>
        <w:jc w:val="both"/>
        <w:rPr>
          <w:color w:val="auto"/>
        </w:rPr>
      </w:pPr>
      <w:r w:rsidRPr="005F4B66">
        <w:rPr>
          <w:color w:val="auto"/>
        </w:rPr>
        <w:t>Inert absorbent material such as vermiculite, clay, sand or kitty litter in sufficient quantity to absorb the spill (or these goods would be stored in a bunded area large enough to contain the spill)</w:t>
      </w:r>
    </w:p>
    <w:p w14:paraId="067FC09E" w14:textId="28A0D088" w:rsidR="007049FE" w:rsidRPr="005F4B66" w:rsidRDefault="007049FE" w:rsidP="00D82851">
      <w:pPr>
        <w:pStyle w:val="Heading4Reference"/>
        <w:numPr>
          <w:ilvl w:val="0"/>
          <w:numId w:val="16"/>
        </w:numPr>
        <w:ind w:left="1800"/>
        <w:jc w:val="both"/>
        <w:rPr>
          <w:color w:val="auto"/>
        </w:rPr>
      </w:pPr>
      <w:r w:rsidRPr="005F4B66">
        <w:rPr>
          <w:color w:val="auto"/>
        </w:rPr>
        <w:t>Shovels will be taken to the spill area but will be kept on hand at areas such as fuel storage depot all times</w:t>
      </w:r>
    </w:p>
    <w:p w14:paraId="6E0D29A3" w14:textId="3287BB09" w:rsidR="007049FE" w:rsidRPr="005F4B66" w:rsidRDefault="007049FE" w:rsidP="00D82851">
      <w:pPr>
        <w:pStyle w:val="Heading4Reference"/>
        <w:numPr>
          <w:ilvl w:val="0"/>
          <w:numId w:val="16"/>
        </w:numPr>
        <w:ind w:left="1800"/>
        <w:jc w:val="both"/>
        <w:rPr>
          <w:color w:val="auto"/>
        </w:rPr>
      </w:pPr>
      <w:r w:rsidRPr="005F4B66">
        <w:rPr>
          <w:color w:val="auto"/>
        </w:rPr>
        <w:lastRenderedPageBreak/>
        <w:t>Barricading/Bunting/Witches Hats</w:t>
      </w:r>
    </w:p>
    <w:p w14:paraId="3CB72208" w14:textId="77777777" w:rsidR="007049FE" w:rsidRPr="005F4B66" w:rsidRDefault="007049FE" w:rsidP="00D82851">
      <w:pPr>
        <w:pStyle w:val="Heading4Reference"/>
        <w:ind w:left="1440"/>
        <w:jc w:val="both"/>
        <w:rPr>
          <w:color w:val="auto"/>
        </w:rPr>
      </w:pPr>
      <w:r w:rsidRPr="005F4B66">
        <w:rPr>
          <w:color w:val="auto"/>
        </w:rPr>
        <w:t>The removal and disposal of contaminated soil shall be arranged in accordance with contractual requirements, disposed of in compliance with site requirements and applicable regulations.</w:t>
      </w:r>
    </w:p>
    <w:p w14:paraId="58A16791" w14:textId="77777777" w:rsidR="007049FE" w:rsidRPr="005F4B66" w:rsidRDefault="007049FE" w:rsidP="00D82851">
      <w:pPr>
        <w:pStyle w:val="Heading4Reference"/>
        <w:ind w:left="1440"/>
        <w:jc w:val="both"/>
        <w:rPr>
          <w:color w:val="auto"/>
        </w:rPr>
      </w:pPr>
    </w:p>
    <w:p w14:paraId="430F1DA3" w14:textId="77777777" w:rsidR="007049FE" w:rsidRPr="005F4B66" w:rsidRDefault="007049FE" w:rsidP="00D82851">
      <w:pPr>
        <w:pStyle w:val="Heading4Reference"/>
        <w:ind w:left="1440"/>
        <w:jc w:val="both"/>
        <w:rPr>
          <w:color w:val="auto"/>
        </w:rPr>
      </w:pPr>
      <w:r w:rsidRPr="005F4B66">
        <w:rPr>
          <w:color w:val="auto"/>
        </w:rPr>
        <w:t xml:space="preserve">SCEE will ensure that portable generators, welders or stationary engines comply with site standards. </w:t>
      </w:r>
    </w:p>
    <w:p w14:paraId="35F0C8A3" w14:textId="77777777" w:rsidR="007049FE" w:rsidRPr="005F4B66" w:rsidRDefault="007049FE" w:rsidP="00D82851">
      <w:pPr>
        <w:pStyle w:val="Heading4Reference"/>
        <w:ind w:left="1440"/>
        <w:jc w:val="both"/>
        <w:rPr>
          <w:color w:val="auto"/>
        </w:rPr>
      </w:pPr>
    </w:p>
    <w:p w14:paraId="6324D709" w14:textId="54BCD075" w:rsidR="009A2C05" w:rsidRDefault="007049FE" w:rsidP="00D82851">
      <w:pPr>
        <w:pStyle w:val="Heading4Reference"/>
        <w:ind w:left="1440"/>
        <w:jc w:val="both"/>
        <w:rPr>
          <w:color w:val="auto"/>
        </w:rPr>
      </w:pPr>
      <w:r w:rsidRPr="005F4B66">
        <w:rPr>
          <w:color w:val="auto"/>
        </w:rPr>
        <w:t>SCEE refuelling trailers used for transportation of hydrocarbons shall be fitted with appropriate spill kits and drip trays. Additional spill kits shall be located at the SCEE stores and made readily available for use wherever hydrocarbons and chemicals are stored and/or used.</w:t>
      </w:r>
    </w:p>
    <w:p w14:paraId="79F392A2" w14:textId="77777777" w:rsidR="005A7733" w:rsidRPr="005F4B66" w:rsidRDefault="005A7733" w:rsidP="00D82851">
      <w:pPr>
        <w:pStyle w:val="Heading4Reference"/>
        <w:ind w:left="1440"/>
        <w:jc w:val="both"/>
        <w:rPr>
          <w:color w:val="auto"/>
        </w:rPr>
      </w:pPr>
    </w:p>
    <w:p w14:paraId="463B0ABA" w14:textId="0011473A" w:rsidR="007049FE" w:rsidRPr="005F4B66" w:rsidRDefault="007049FE" w:rsidP="009A2C05">
      <w:pPr>
        <w:pStyle w:val="Heading2"/>
      </w:pPr>
      <w:bookmarkStart w:id="2603" w:name="_Toc227062851"/>
      <w:r w:rsidRPr="005F4B66">
        <w:t>Pollution /Emissions</w:t>
      </w:r>
      <w:bookmarkEnd w:id="2603"/>
    </w:p>
    <w:p w14:paraId="62175FE7" w14:textId="77777777" w:rsidR="007049FE" w:rsidRPr="005F4B66" w:rsidRDefault="007049FE" w:rsidP="009A2C05">
      <w:pPr>
        <w:pStyle w:val="Heading4Reference"/>
        <w:ind w:left="1440"/>
        <w:jc w:val="both"/>
        <w:rPr>
          <w:color w:val="auto"/>
        </w:rPr>
      </w:pPr>
      <w:r w:rsidRPr="005F4B66">
        <w:rPr>
          <w:color w:val="auto"/>
        </w:rPr>
        <w:t xml:space="preserve">Due to the nature of work performed, SCEE is considered a minor contributor of emissions. Potential sources of emissions have been identified as primarily light vehicles, </w:t>
      </w:r>
      <w:proofErr w:type="gramStart"/>
      <w:r w:rsidRPr="005F4B66">
        <w:rPr>
          <w:color w:val="auto"/>
        </w:rPr>
        <w:t>site based</w:t>
      </w:r>
      <w:proofErr w:type="gramEnd"/>
      <w:r w:rsidRPr="005F4B66">
        <w:rPr>
          <w:color w:val="auto"/>
        </w:rPr>
        <w:t xml:space="preserve"> load shifting plant and small internal combustion engines. To ensure that emissions are maintained at satisfactory levels, all equipment is regularly maintained in accordance with manufacturers’ recommendations.  </w:t>
      </w:r>
    </w:p>
    <w:p w14:paraId="7B0F0AAA" w14:textId="77777777" w:rsidR="009A2C05" w:rsidRPr="005F4B66" w:rsidRDefault="009A2C05" w:rsidP="009A2C05">
      <w:pPr>
        <w:pStyle w:val="Heading4Reference"/>
        <w:ind w:left="1440"/>
        <w:jc w:val="both"/>
        <w:rPr>
          <w:color w:val="auto"/>
        </w:rPr>
      </w:pPr>
    </w:p>
    <w:p w14:paraId="35C7150F" w14:textId="77777777" w:rsidR="007049FE" w:rsidRPr="005F4B66" w:rsidRDefault="007049FE" w:rsidP="009A2C05">
      <w:pPr>
        <w:pStyle w:val="Heading4Reference"/>
        <w:ind w:left="1440"/>
        <w:jc w:val="both"/>
        <w:rPr>
          <w:color w:val="auto"/>
        </w:rPr>
      </w:pPr>
      <w:r w:rsidRPr="005F4B66">
        <w:rPr>
          <w:color w:val="auto"/>
        </w:rPr>
        <w:t>The burning of rubber and plastic products, waste oils or any waste material is not permitted. Any inadvertent emission of pollutants within or from the work site will be reported to the HSE Advisor. Areas which are suspect or known to be contaminated sites will be recorded.</w:t>
      </w:r>
    </w:p>
    <w:p w14:paraId="317FA8C2" w14:textId="0B191AB1" w:rsidR="007049FE" w:rsidRPr="005F4B66" w:rsidRDefault="007049FE" w:rsidP="009A2C05">
      <w:pPr>
        <w:pStyle w:val="Heading2"/>
      </w:pPr>
      <w:bookmarkStart w:id="2604" w:name="_Toc227062852"/>
      <w:r w:rsidRPr="005F4B66">
        <w:t>Dust Management</w:t>
      </w:r>
      <w:bookmarkEnd w:id="2604"/>
    </w:p>
    <w:p w14:paraId="0979D8D2" w14:textId="77777777" w:rsidR="007049FE" w:rsidRPr="005F4B66" w:rsidRDefault="007049FE" w:rsidP="009A2C05">
      <w:pPr>
        <w:pStyle w:val="Heading4Reference"/>
        <w:spacing w:after="200"/>
        <w:ind w:left="1440"/>
        <w:jc w:val="both"/>
        <w:rPr>
          <w:color w:val="auto"/>
        </w:rPr>
      </w:pPr>
      <w:r w:rsidRPr="005F4B66">
        <w:rPr>
          <w:color w:val="auto"/>
        </w:rPr>
        <w:t>In accordance with SCEE and client procedures, SCEE will implement reasonable measures to:</w:t>
      </w:r>
    </w:p>
    <w:p w14:paraId="227FA890" w14:textId="20D31F58" w:rsidR="007049FE" w:rsidRPr="005F4B66" w:rsidRDefault="007049FE" w:rsidP="003F26C0">
      <w:pPr>
        <w:pStyle w:val="Heading4Reference"/>
        <w:numPr>
          <w:ilvl w:val="0"/>
          <w:numId w:val="17"/>
        </w:numPr>
        <w:ind w:left="1800"/>
        <w:jc w:val="both"/>
        <w:rPr>
          <w:color w:val="auto"/>
        </w:rPr>
      </w:pPr>
      <w:r w:rsidRPr="005F4B66">
        <w:rPr>
          <w:color w:val="auto"/>
        </w:rPr>
        <w:t xml:space="preserve">Ensure that a proactive approach to dust minimisation is taken for all work activities </w:t>
      </w:r>
    </w:p>
    <w:p w14:paraId="16725F9A" w14:textId="1342B1EC" w:rsidR="007049FE" w:rsidRPr="005F4B66" w:rsidRDefault="007049FE" w:rsidP="003F26C0">
      <w:pPr>
        <w:pStyle w:val="Heading4Reference"/>
        <w:numPr>
          <w:ilvl w:val="0"/>
          <w:numId w:val="17"/>
        </w:numPr>
        <w:ind w:left="1800"/>
        <w:jc w:val="both"/>
        <w:rPr>
          <w:color w:val="auto"/>
        </w:rPr>
      </w:pPr>
      <w:r w:rsidRPr="005F4B66">
        <w:rPr>
          <w:color w:val="auto"/>
        </w:rPr>
        <w:t>Avoid nuisance impacts of dust on the workforce and surrounding land users</w:t>
      </w:r>
      <w:r w:rsidR="009A2C05" w:rsidRPr="005F4B66">
        <w:rPr>
          <w:color w:val="auto"/>
        </w:rPr>
        <w:t>.</w:t>
      </w:r>
    </w:p>
    <w:p w14:paraId="6962ED9E" w14:textId="77777777" w:rsidR="009A2C05" w:rsidRPr="005F4B66" w:rsidRDefault="009A2C05" w:rsidP="009A2C05">
      <w:pPr>
        <w:pStyle w:val="Heading4Reference"/>
        <w:ind w:left="2160"/>
        <w:jc w:val="both"/>
        <w:rPr>
          <w:color w:val="auto"/>
        </w:rPr>
      </w:pPr>
    </w:p>
    <w:p w14:paraId="495D5045" w14:textId="77777777" w:rsidR="007049FE" w:rsidRPr="005F4B66" w:rsidRDefault="007049FE" w:rsidP="009A2C05">
      <w:pPr>
        <w:pStyle w:val="Heading4Reference"/>
        <w:ind w:left="1440"/>
        <w:jc w:val="both"/>
        <w:rPr>
          <w:color w:val="auto"/>
        </w:rPr>
      </w:pPr>
      <w:r w:rsidRPr="005F4B66">
        <w:rPr>
          <w:color w:val="auto"/>
        </w:rPr>
        <w:t>The source of any nuisance dust will be identified and where practicable, dust control practices will be modified to reduce or eliminate ongoing risk. The potential for dust generation shall be reassessed periodically.</w:t>
      </w:r>
    </w:p>
    <w:p w14:paraId="1BDD5391" w14:textId="77777777" w:rsidR="007049FE" w:rsidRPr="005F4B66" w:rsidRDefault="007049FE" w:rsidP="009A2C05">
      <w:pPr>
        <w:pStyle w:val="Heading4Reference"/>
        <w:spacing w:after="200"/>
        <w:ind w:left="1440"/>
        <w:jc w:val="both"/>
        <w:rPr>
          <w:color w:val="auto"/>
        </w:rPr>
      </w:pPr>
      <w:r w:rsidRPr="005F4B66">
        <w:rPr>
          <w:color w:val="auto"/>
        </w:rPr>
        <w:t>Dust control measures include:</w:t>
      </w:r>
    </w:p>
    <w:p w14:paraId="14DB95C1" w14:textId="46479813" w:rsidR="007049FE" w:rsidRPr="005F4B66" w:rsidRDefault="007049FE" w:rsidP="00870604">
      <w:pPr>
        <w:pStyle w:val="Heading4Reference"/>
        <w:numPr>
          <w:ilvl w:val="0"/>
          <w:numId w:val="18"/>
        </w:numPr>
        <w:ind w:left="1800"/>
        <w:jc w:val="both"/>
        <w:rPr>
          <w:color w:val="auto"/>
        </w:rPr>
      </w:pPr>
      <w:r w:rsidRPr="005F4B66">
        <w:rPr>
          <w:color w:val="auto"/>
        </w:rPr>
        <w:t>Road watering of unsealed access roads and road verges of sealed roads</w:t>
      </w:r>
    </w:p>
    <w:p w14:paraId="470CC9CE" w14:textId="43A1E87E" w:rsidR="007049FE" w:rsidRPr="005F4B66" w:rsidRDefault="007049FE" w:rsidP="00870604">
      <w:pPr>
        <w:pStyle w:val="Heading4Reference"/>
        <w:numPr>
          <w:ilvl w:val="0"/>
          <w:numId w:val="18"/>
        </w:numPr>
        <w:ind w:left="1800"/>
        <w:jc w:val="both"/>
        <w:rPr>
          <w:color w:val="auto"/>
        </w:rPr>
      </w:pPr>
      <w:r w:rsidRPr="005F4B66">
        <w:rPr>
          <w:color w:val="auto"/>
        </w:rPr>
        <w:t>Watering of unsealed lay-down areas</w:t>
      </w:r>
    </w:p>
    <w:p w14:paraId="50A6C29F" w14:textId="581AC7FB" w:rsidR="007049FE" w:rsidRPr="005F4B66" w:rsidRDefault="007049FE" w:rsidP="00870604">
      <w:pPr>
        <w:pStyle w:val="Heading4Reference"/>
        <w:numPr>
          <w:ilvl w:val="0"/>
          <w:numId w:val="18"/>
        </w:numPr>
        <w:ind w:left="1800"/>
        <w:jc w:val="both"/>
        <w:rPr>
          <w:color w:val="auto"/>
        </w:rPr>
      </w:pPr>
      <w:r w:rsidRPr="005F4B66">
        <w:rPr>
          <w:color w:val="auto"/>
        </w:rPr>
        <w:t>Speed restrictions of roads</w:t>
      </w:r>
    </w:p>
    <w:p w14:paraId="28851EFC" w14:textId="1676CD31" w:rsidR="007049FE" w:rsidRPr="005F4B66" w:rsidRDefault="007049FE" w:rsidP="00870604">
      <w:pPr>
        <w:pStyle w:val="Heading4Reference"/>
        <w:numPr>
          <w:ilvl w:val="0"/>
          <w:numId w:val="18"/>
        </w:numPr>
        <w:ind w:left="1800"/>
        <w:jc w:val="both"/>
        <w:rPr>
          <w:color w:val="auto"/>
        </w:rPr>
      </w:pPr>
      <w:r w:rsidRPr="005F4B66">
        <w:rPr>
          <w:color w:val="auto"/>
        </w:rPr>
        <w:t>Minimising dust generating activities during dry and windy conditions</w:t>
      </w:r>
    </w:p>
    <w:p w14:paraId="7F0AF5A5" w14:textId="77777777" w:rsidR="009A2C05" w:rsidRPr="005F4B66" w:rsidRDefault="009A2C05" w:rsidP="009A2C05">
      <w:pPr>
        <w:pStyle w:val="Heading4Reference"/>
        <w:ind w:left="0"/>
        <w:jc w:val="both"/>
        <w:rPr>
          <w:color w:val="auto"/>
        </w:rPr>
      </w:pPr>
    </w:p>
    <w:p w14:paraId="085D4A4B" w14:textId="39528D3F" w:rsidR="007049FE" w:rsidRDefault="007049FE" w:rsidP="009A2C05">
      <w:pPr>
        <w:pStyle w:val="Heading4Reference"/>
        <w:ind w:left="1440"/>
        <w:jc w:val="both"/>
      </w:pPr>
      <w:r w:rsidRPr="005F4B66">
        <w:t xml:space="preserve">Refer: </w:t>
      </w:r>
      <w:r w:rsidR="009A2C05" w:rsidRPr="005F4B66">
        <w:tab/>
      </w:r>
      <w:r w:rsidRPr="005F4B66">
        <w:t>SCEE-BS-HS-TEM-0002 Dust and Fibrous Materials Management Plan</w:t>
      </w:r>
    </w:p>
    <w:p w14:paraId="2E17B4D2" w14:textId="77777777" w:rsidR="00D108A8" w:rsidRPr="005F4B66" w:rsidRDefault="00D108A8" w:rsidP="009A2C05">
      <w:pPr>
        <w:pStyle w:val="Heading4Reference"/>
        <w:ind w:left="1440"/>
        <w:jc w:val="both"/>
      </w:pPr>
    </w:p>
    <w:p w14:paraId="7DF7DA10" w14:textId="63A02EE0" w:rsidR="007049FE" w:rsidRPr="005F4B66" w:rsidRDefault="007049FE" w:rsidP="00FC350E">
      <w:pPr>
        <w:pStyle w:val="Heading2"/>
      </w:pPr>
      <w:bookmarkStart w:id="2605" w:name="_Toc227062853"/>
      <w:r w:rsidRPr="005F4B66">
        <w:lastRenderedPageBreak/>
        <w:t>Protection of Flora and Fauna</w:t>
      </w:r>
      <w:bookmarkEnd w:id="2605"/>
    </w:p>
    <w:p w14:paraId="28758835" w14:textId="77777777" w:rsidR="007049FE" w:rsidRPr="005F4B66" w:rsidRDefault="007049FE" w:rsidP="00FC350E">
      <w:pPr>
        <w:pStyle w:val="Heading4Reference"/>
        <w:spacing w:after="200"/>
        <w:ind w:left="1440"/>
        <w:jc w:val="both"/>
        <w:rPr>
          <w:color w:val="auto"/>
        </w:rPr>
      </w:pPr>
      <w:r w:rsidRPr="005F4B66">
        <w:rPr>
          <w:color w:val="auto"/>
        </w:rPr>
        <w:t>SCEE personnel shall comply with the SCEE processes and Work Instructions. This includes the following:</w:t>
      </w:r>
    </w:p>
    <w:p w14:paraId="3FF71E6A" w14:textId="48647675" w:rsidR="007049FE" w:rsidRPr="005F4B66" w:rsidRDefault="007049FE" w:rsidP="00870604">
      <w:pPr>
        <w:pStyle w:val="Heading4Reference"/>
        <w:numPr>
          <w:ilvl w:val="0"/>
          <w:numId w:val="19"/>
        </w:numPr>
        <w:ind w:left="1800"/>
        <w:jc w:val="both"/>
        <w:rPr>
          <w:color w:val="auto"/>
        </w:rPr>
      </w:pPr>
      <w:r w:rsidRPr="005F4B66">
        <w:rPr>
          <w:color w:val="auto"/>
        </w:rPr>
        <w:t>Necessary approvals will be obtained prior to the removal of native vegetation</w:t>
      </w:r>
    </w:p>
    <w:p w14:paraId="06569517" w14:textId="51213C25" w:rsidR="007049FE" w:rsidRPr="005F4B66" w:rsidRDefault="007049FE" w:rsidP="00870604">
      <w:pPr>
        <w:pStyle w:val="Heading4Reference"/>
        <w:numPr>
          <w:ilvl w:val="0"/>
          <w:numId w:val="19"/>
        </w:numPr>
        <w:ind w:left="1800"/>
        <w:jc w:val="both"/>
        <w:rPr>
          <w:color w:val="auto"/>
        </w:rPr>
      </w:pPr>
      <w:r w:rsidRPr="005F4B66">
        <w:rPr>
          <w:color w:val="auto"/>
        </w:rPr>
        <w:t xml:space="preserve">SCEE shall not otherwise remove or damage any trees, plants or animals </w:t>
      </w:r>
      <w:proofErr w:type="gramStart"/>
      <w:r w:rsidRPr="005F4B66">
        <w:rPr>
          <w:color w:val="auto"/>
        </w:rPr>
        <w:t>during the course of</w:t>
      </w:r>
      <w:proofErr w:type="gramEnd"/>
      <w:r w:rsidRPr="005F4B66">
        <w:rPr>
          <w:color w:val="auto"/>
        </w:rPr>
        <w:t xml:space="preserve"> work activities and shall minimise the need to disturb any area</w:t>
      </w:r>
    </w:p>
    <w:p w14:paraId="42A238E5" w14:textId="2548FC03" w:rsidR="007049FE" w:rsidRPr="005F4B66" w:rsidRDefault="007049FE" w:rsidP="00870604">
      <w:pPr>
        <w:pStyle w:val="Heading4Reference"/>
        <w:numPr>
          <w:ilvl w:val="0"/>
          <w:numId w:val="19"/>
        </w:numPr>
        <w:ind w:left="1800"/>
        <w:jc w:val="both"/>
        <w:rPr>
          <w:color w:val="auto"/>
        </w:rPr>
      </w:pPr>
      <w:r w:rsidRPr="005F4B66">
        <w:rPr>
          <w:color w:val="auto"/>
        </w:rPr>
        <w:t>Significant tree communities or individual trees to be retained on site works, will be clearly identified through appropriate tagging</w:t>
      </w:r>
    </w:p>
    <w:p w14:paraId="646D831A" w14:textId="4C87C3B9" w:rsidR="007049FE" w:rsidRPr="005F4B66" w:rsidRDefault="007049FE" w:rsidP="00870604">
      <w:pPr>
        <w:pStyle w:val="Heading4Reference"/>
        <w:numPr>
          <w:ilvl w:val="0"/>
          <w:numId w:val="19"/>
        </w:numPr>
        <w:ind w:left="1800"/>
        <w:jc w:val="both"/>
        <w:rPr>
          <w:color w:val="auto"/>
        </w:rPr>
      </w:pPr>
      <w:r w:rsidRPr="005F4B66">
        <w:rPr>
          <w:color w:val="auto"/>
        </w:rPr>
        <w:t>All work activities will be confined to gazetted sites. Under no circumstances shall any personnel or vehicle travel on other than existing formed roads</w:t>
      </w:r>
    </w:p>
    <w:p w14:paraId="584B7B73" w14:textId="21E7612C" w:rsidR="007049FE" w:rsidRPr="005F4B66" w:rsidRDefault="007049FE" w:rsidP="00870604">
      <w:pPr>
        <w:pStyle w:val="Heading4Reference"/>
        <w:numPr>
          <w:ilvl w:val="0"/>
          <w:numId w:val="20"/>
        </w:numPr>
        <w:ind w:left="1800"/>
        <w:jc w:val="both"/>
        <w:rPr>
          <w:color w:val="auto"/>
        </w:rPr>
      </w:pPr>
      <w:r w:rsidRPr="005F4B66">
        <w:rPr>
          <w:color w:val="auto"/>
        </w:rPr>
        <w:t>Fauna deaths and feral animal sightings shall be reported to the client</w:t>
      </w:r>
    </w:p>
    <w:p w14:paraId="62CBC00B" w14:textId="4A0F7F0C" w:rsidR="007049FE" w:rsidRPr="005F4B66" w:rsidRDefault="007049FE" w:rsidP="00870604">
      <w:pPr>
        <w:pStyle w:val="Heading4Reference"/>
        <w:numPr>
          <w:ilvl w:val="0"/>
          <w:numId w:val="20"/>
        </w:numPr>
        <w:ind w:left="1800"/>
        <w:jc w:val="both"/>
        <w:rPr>
          <w:color w:val="auto"/>
        </w:rPr>
      </w:pPr>
      <w:r w:rsidRPr="005F4B66">
        <w:rPr>
          <w:color w:val="auto"/>
        </w:rPr>
        <w:t>No pets or other animals are permitted on the project site</w:t>
      </w:r>
    </w:p>
    <w:p w14:paraId="3D935AF6" w14:textId="53C7EF3E" w:rsidR="007049FE" w:rsidRPr="005F4B66" w:rsidRDefault="007049FE" w:rsidP="00870604">
      <w:pPr>
        <w:pStyle w:val="Heading4Reference"/>
        <w:numPr>
          <w:ilvl w:val="0"/>
          <w:numId w:val="20"/>
        </w:numPr>
        <w:ind w:left="1800"/>
        <w:jc w:val="both"/>
        <w:rPr>
          <w:color w:val="auto"/>
        </w:rPr>
      </w:pPr>
      <w:r w:rsidRPr="005F4B66">
        <w:rPr>
          <w:color w:val="auto"/>
        </w:rPr>
        <w:t>Firearms are prohibited on site</w:t>
      </w:r>
    </w:p>
    <w:p w14:paraId="59155799" w14:textId="77777777" w:rsidR="007049FE" w:rsidRPr="005F4B66" w:rsidRDefault="007049FE" w:rsidP="00FC350E">
      <w:pPr>
        <w:pStyle w:val="Heading4Reference"/>
        <w:ind w:left="1440"/>
        <w:jc w:val="both"/>
        <w:rPr>
          <w:color w:val="auto"/>
        </w:rPr>
      </w:pPr>
    </w:p>
    <w:p w14:paraId="22CE6652" w14:textId="77777777" w:rsidR="007049FE" w:rsidRPr="005F4B66" w:rsidRDefault="007049FE" w:rsidP="00FC350E">
      <w:pPr>
        <w:pStyle w:val="Heading4Reference"/>
        <w:spacing w:after="200"/>
        <w:ind w:left="1440"/>
        <w:jc w:val="both"/>
        <w:rPr>
          <w:color w:val="auto"/>
        </w:rPr>
      </w:pPr>
      <w:r w:rsidRPr="005F4B66">
        <w:rPr>
          <w:color w:val="auto"/>
        </w:rPr>
        <w:t xml:space="preserve">The site environmental representative will be contacted </w:t>
      </w:r>
      <w:proofErr w:type="gramStart"/>
      <w:r w:rsidRPr="005F4B66">
        <w:rPr>
          <w:color w:val="auto"/>
        </w:rPr>
        <w:t>in the event that</w:t>
      </w:r>
      <w:proofErr w:type="gramEnd"/>
      <w:r w:rsidRPr="005F4B66">
        <w:rPr>
          <w:color w:val="auto"/>
        </w:rPr>
        <w:t>:</w:t>
      </w:r>
    </w:p>
    <w:p w14:paraId="6338142E" w14:textId="66B0B848" w:rsidR="007049FE" w:rsidRPr="005F4B66" w:rsidRDefault="007049FE" w:rsidP="00870604">
      <w:pPr>
        <w:pStyle w:val="Heading4Reference"/>
        <w:numPr>
          <w:ilvl w:val="0"/>
          <w:numId w:val="21"/>
        </w:numPr>
        <w:ind w:left="1800"/>
        <w:jc w:val="both"/>
        <w:rPr>
          <w:color w:val="auto"/>
        </w:rPr>
      </w:pPr>
      <w:r w:rsidRPr="005F4B66">
        <w:rPr>
          <w:color w:val="auto"/>
        </w:rPr>
        <w:t>Fauna relocation is required</w:t>
      </w:r>
    </w:p>
    <w:p w14:paraId="796B11FB" w14:textId="58905FF3" w:rsidR="007049FE" w:rsidRPr="005F4B66" w:rsidRDefault="007049FE" w:rsidP="00870604">
      <w:pPr>
        <w:pStyle w:val="Heading4Reference"/>
        <w:numPr>
          <w:ilvl w:val="0"/>
          <w:numId w:val="21"/>
        </w:numPr>
        <w:ind w:left="1800"/>
        <w:jc w:val="both"/>
        <w:rPr>
          <w:color w:val="auto"/>
        </w:rPr>
      </w:pPr>
      <w:proofErr w:type="gramStart"/>
      <w:r w:rsidRPr="005F4B66">
        <w:rPr>
          <w:color w:val="auto"/>
        </w:rPr>
        <w:t>Road kill</w:t>
      </w:r>
      <w:proofErr w:type="gramEnd"/>
      <w:r w:rsidRPr="005F4B66">
        <w:rPr>
          <w:color w:val="auto"/>
        </w:rPr>
        <w:t xml:space="preserve"> of cattle or fauna occurs (fauna kills will be reported as an environmental event)</w:t>
      </w:r>
    </w:p>
    <w:p w14:paraId="1B9DD242" w14:textId="29364E05" w:rsidR="007049FE" w:rsidRPr="005F4B66" w:rsidRDefault="007049FE" w:rsidP="00870604">
      <w:pPr>
        <w:pStyle w:val="Heading4Reference"/>
        <w:numPr>
          <w:ilvl w:val="0"/>
          <w:numId w:val="21"/>
        </w:numPr>
        <w:ind w:left="1800"/>
        <w:jc w:val="both"/>
        <w:rPr>
          <w:color w:val="auto"/>
        </w:rPr>
      </w:pPr>
      <w:r w:rsidRPr="005F4B66">
        <w:rPr>
          <w:color w:val="auto"/>
        </w:rPr>
        <w:t>Feral animals are sighted within the Project area</w:t>
      </w:r>
    </w:p>
    <w:p w14:paraId="041FA19D" w14:textId="77777777" w:rsidR="00FC350E" w:rsidRPr="005F4B66" w:rsidRDefault="00FC350E" w:rsidP="00FC350E">
      <w:pPr>
        <w:pStyle w:val="Heading4Reference"/>
        <w:ind w:left="1440"/>
        <w:jc w:val="both"/>
        <w:rPr>
          <w:color w:val="auto"/>
        </w:rPr>
      </w:pPr>
    </w:p>
    <w:p w14:paraId="1097DC10" w14:textId="77777777" w:rsidR="007049FE" w:rsidRPr="005F4B66" w:rsidRDefault="007049FE" w:rsidP="00FC350E">
      <w:pPr>
        <w:pStyle w:val="Heading4Reference"/>
        <w:ind w:left="1440"/>
        <w:jc w:val="both"/>
        <w:rPr>
          <w:color w:val="auto"/>
        </w:rPr>
      </w:pPr>
      <w:r w:rsidRPr="005F4B66">
        <w:rPr>
          <w:color w:val="auto"/>
        </w:rPr>
        <w:t>SCEE will assist the Client in fauna preservation and protection throughout the Project.</w:t>
      </w:r>
    </w:p>
    <w:p w14:paraId="74456CD2" w14:textId="12686901" w:rsidR="007049FE" w:rsidRPr="005F4B66" w:rsidRDefault="007049FE" w:rsidP="00FC350E">
      <w:pPr>
        <w:pStyle w:val="Heading2"/>
      </w:pPr>
      <w:bookmarkStart w:id="2606" w:name="_Toc227062854"/>
      <w:r w:rsidRPr="005F4B66">
        <w:t>Soil and Water Conservation</w:t>
      </w:r>
      <w:bookmarkEnd w:id="2606"/>
    </w:p>
    <w:p w14:paraId="266CB445" w14:textId="77777777" w:rsidR="007049FE" w:rsidRPr="005F4B66" w:rsidRDefault="007049FE" w:rsidP="00FC350E">
      <w:pPr>
        <w:pStyle w:val="Heading4Reference"/>
        <w:spacing w:after="200"/>
        <w:ind w:left="1440"/>
        <w:rPr>
          <w:color w:val="auto"/>
        </w:rPr>
      </w:pPr>
      <w:r w:rsidRPr="005F4B66">
        <w:rPr>
          <w:color w:val="auto"/>
        </w:rPr>
        <w:t xml:space="preserve">SCEE shall take all precautions to prevent the discharge of any water containing contaminants into adjacent waterways.  </w:t>
      </w:r>
    </w:p>
    <w:p w14:paraId="334C77D6" w14:textId="77777777" w:rsidR="007049FE" w:rsidRPr="005F4B66" w:rsidRDefault="007049FE" w:rsidP="00FC350E">
      <w:pPr>
        <w:pStyle w:val="Heading4Reference"/>
        <w:spacing w:after="200"/>
        <w:ind w:left="1440"/>
        <w:rPr>
          <w:color w:val="auto"/>
        </w:rPr>
      </w:pPr>
      <w:r w:rsidRPr="005F4B66">
        <w:rPr>
          <w:color w:val="auto"/>
        </w:rPr>
        <w:t>Such precautions shall include:</w:t>
      </w:r>
    </w:p>
    <w:p w14:paraId="179E0C22" w14:textId="34AFDA3B" w:rsidR="007049FE" w:rsidRPr="005F4B66" w:rsidRDefault="007049FE" w:rsidP="00870604">
      <w:pPr>
        <w:pStyle w:val="Heading4Reference"/>
        <w:numPr>
          <w:ilvl w:val="0"/>
          <w:numId w:val="22"/>
        </w:numPr>
        <w:ind w:left="1800"/>
        <w:rPr>
          <w:color w:val="auto"/>
        </w:rPr>
      </w:pPr>
      <w:r w:rsidRPr="005F4B66">
        <w:rPr>
          <w:color w:val="auto"/>
        </w:rPr>
        <w:t>Maintenance of plant and equipment to be performed in an approved area</w:t>
      </w:r>
    </w:p>
    <w:p w14:paraId="25444174" w14:textId="5953D94E" w:rsidR="007049FE" w:rsidRPr="005F4B66" w:rsidRDefault="007049FE" w:rsidP="00870604">
      <w:pPr>
        <w:pStyle w:val="Heading4Reference"/>
        <w:numPr>
          <w:ilvl w:val="0"/>
          <w:numId w:val="22"/>
        </w:numPr>
        <w:ind w:left="1800"/>
        <w:rPr>
          <w:color w:val="auto"/>
        </w:rPr>
      </w:pPr>
      <w:r w:rsidRPr="005F4B66">
        <w:rPr>
          <w:color w:val="auto"/>
        </w:rPr>
        <w:t>Oil separation traps shall be used before discharge of drainage from maintenance activities</w:t>
      </w:r>
    </w:p>
    <w:p w14:paraId="468FD575" w14:textId="026BB101" w:rsidR="007049FE" w:rsidRPr="005F4B66" w:rsidRDefault="007049FE" w:rsidP="00870604">
      <w:pPr>
        <w:pStyle w:val="Heading4Reference"/>
        <w:numPr>
          <w:ilvl w:val="0"/>
          <w:numId w:val="22"/>
        </w:numPr>
        <w:ind w:left="1800"/>
        <w:rPr>
          <w:color w:val="auto"/>
        </w:rPr>
      </w:pPr>
      <w:r w:rsidRPr="005F4B66">
        <w:rPr>
          <w:color w:val="auto"/>
        </w:rPr>
        <w:t>Liquid waste will be collected in holding tanks and removed from site for recycling</w:t>
      </w:r>
    </w:p>
    <w:p w14:paraId="16FCCCF0" w14:textId="5E553D9F" w:rsidR="007049FE" w:rsidRPr="005F4B66" w:rsidRDefault="007049FE" w:rsidP="00870604">
      <w:pPr>
        <w:pStyle w:val="Heading4Reference"/>
        <w:numPr>
          <w:ilvl w:val="0"/>
          <w:numId w:val="22"/>
        </w:numPr>
        <w:ind w:left="1800"/>
        <w:rPr>
          <w:color w:val="auto"/>
        </w:rPr>
      </w:pPr>
      <w:r w:rsidRPr="005F4B66">
        <w:rPr>
          <w:color w:val="auto"/>
        </w:rPr>
        <w:t>All oil or fuel spillage shall be cleaned up immediately</w:t>
      </w:r>
    </w:p>
    <w:p w14:paraId="0729F3E7" w14:textId="6F7E910C" w:rsidR="004152A1" w:rsidRPr="005F4B66" w:rsidRDefault="004152A1" w:rsidP="004152A1">
      <w:pPr>
        <w:pStyle w:val="Heading4Reference"/>
        <w:ind w:left="1440"/>
        <w:rPr>
          <w:color w:val="auto"/>
        </w:rPr>
      </w:pPr>
    </w:p>
    <w:p w14:paraId="658F7909" w14:textId="58325290" w:rsidR="004152A1" w:rsidRPr="005F4B66" w:rsidRDefault="004152A1" w:rsidP="004152A1">
      <w:pPr>
        <w:pStyle w:val="Heading4Reference"/>
        <w:ind w:left="1440"/>
      </w:pPr>
      <w:r w:rsidRPr="005F4B66">
        <w:t>Refer:</w:t>
      </w:r>
      <w:r w:rsidRPr="005F4B66">
        <w:tab/>
        <w:t>RTIO-HSE-0076061 Notification of Environmental Incidents Procedure</w:t>
      </w:r>
    </w:p>
    <w:p w14:paraId="1D9631EF" w14:textId="4A3609C2" w:rsidR="004152A1" w:rsidRDefault="004152A1" w:rsidP="004152A1">
      <w:pPr>
        <w:pStyle w:val="Heading4Reference"/>
        <w:ind w:left="1440"/>
      </w:pPr>
      <w:r w:rsidRPr="005F4B66">
        <w:tab/>
        <w:t xml:space="preserve">RTIO Standard Element 14 – </w:t>
      </w:r>
      <w:proofErr w:type="gramStart"/>
      <w:r w:rsidRPr="005F4B66">
        <w:t>Non Conformance</w:t>
      </w:r>
      <w:proofErr w:type="gramEnd"/>
      <w:r w:rsidRPr="005F4B66">
        <w:t>, Incident and Action Management</w:t>
      </w:r>
    </w:p>
    <w:p w14:paraId="185ED6FA" w14:textId="33BCD76E" w:rsidR="007049FE" w:rsidRPr="005F4B66" w:rsidRDefault="007049FE" w:rsidP="00FC350E">
      <w:pPr>
        <w:pStyle w:val="Heading2"/>
      </w:pPr>
      <w:bookmarkStart w:id="2607" w:name="_Toc227062855"/>
      <w:r w:rsidRPr="005F4B66">
        <w:t>Waste Water Management</w:t>
      </w:r>
      <w:bookmarkEnd w:id="2607"/>
    </w:p>
    <w:p w14:paraId="2E7DA5D4" w14:textId="32EEC783" w:rsidR="00683949" w:rsidRDefault="007049FE" w:rsidP="00FC350E">
      <w:pPr>
        <w:pStyle w:val="Heading4Reference"/>
        <w:ind w:left="1440"/>
        <w:jc w:val="both"/>
        <w:rPr>
          <w:color w:val="auto"/>
        </w:rPr>
      </w:pPr>
      <w:r w:rsidRPr="005F4B66">
        <w:rPr>
          <w:color w:val="auto"/>
        </w:rPr>
        <w:t>SCEE will ut</w:t>
      </w:r>
      <w:r w:rsidR="001A64BA" w:rsidRPr="005F4B66">
        <w:rPr>
          <w:color w:val="auto"/>
        </w:rPr>
        <w:t>ilise client supplied amenities</w:t>
      </w:r>
      <w:r w:rsidR="00D35367" w:rsidRPr="005F4B66">
        <w:rPr>
          <w:color w:val="auto"/>
        </w:rPr>
        <w:t xml:space="preserve"> or if these facilities are unavailable disposed of </w:t>
      </w:r>
      <w:proofErr w:type="gramStart"/>
      <w:r w:rsidR="00D35367" w:rsidRPr="005F4B66">
        <w:rPr>
          <w:color w:val="auto"/>
        </w:rPr>
        <w:t>waste water</w:t>
      </w:r>
      <w:proofErr w:type="gramEnd"/>
      <w:r w:rsidR="00D35367" w:rsidRPr="005F4B66">
        <w:rPr>
          <w:color w:val="auto"/>
        </w:rPr>
        <w:t xml:space="preserve"> utilising a licensed waste disposal contractor.</w:t>
      </w:r>
    </w:p>
    <w:p w14:paraId="3A90C342" w14:textId="77777777" w:rsidR="00D108A8" w:rsidRDefault="00D108A8" w:rsidP="00FC350E">
      <w:pPr>
        <w:pStyle w:val="Heading4Reference"/>
        <w:ind w:left="1440"/>
        <w:jc w:val="both"/>
        <w:rPr>
          <w:color w:val="auto"/>
        </w:rPr>
      </w:pPr>
    </w:p>
    <w:p w14:paraId="6E03C685" w14:textId="77777777" w:rsidR="00D108A8" w:rsidRDefault="00D108A8" w:rsidP="00FC350E">
      <w:pPr>
        <w:pStyle w:val="Heading4Reference"/>
        <w:ind w:left="1440"/>
        <w:jc w:val="both"/>
        <w:rPr>
          <w:color w:val="auto"/>
        </w:rPr>
      </w:pPr>
    </w:p>
    <w:p w14:paraId="43F7BB48" w14:textId="77777777" w:rsidR="00D108A8" w:rsidRPr="005F4B66" w:rsidRDefault="00D108A8" w:rsidP="00FC350E">
      <w:pPr>
        <w:pStyle w:val="Heading4Reference"/>
        <w:ind w:left="1440"/>
        <w:jc w:val="both"/>
        <w:rPr>
          <w:color w:val="auto"/>
        </w:rPr>
      </w:pPr>
    </w:p>
    <w:p w14:paraId="04094B64" w14:textId="3FDA36A7" w:rsidR="007049FE" w:rsidRPr="005F4B66" w:rsidRDefault="007049FE" w:rsidP="00FC350E">
      <w:pPr>
        <w:pStyle w:val="Heading2"/>
      </w:pPr>
      <w:bookmarkStart w:id="2608" w:name="_Toc227062856"/>
      <w:r w:rsidRPr="005F4B66">
        <w:lastRenderedPageBreak/>
        <w:t>Waste Reduction and Disposal</w:t>
      </w:r>
      <w:bookmarkEnd w:id="2608"/>
    </w:p>
    <w:p w14:paraId="739DFFCF" w14:textId="77777777" w:rsidR="007049FE" w:rsidRPr="005F4B66" w:rsidRDefault="007049FE" w:rsidP="00FC350E">
      <w:pPr>
        <w:pStyle w:val="Heading4Reference"/>
        <w:spacing w:after="200"/>
        <w:ind w:left="720" w:firstLine="720"/>
        <w:jc w:val="both"/>
        <w:rPr>
          <w:b/>
          <w:color w:val="auto"/>
        </w:rPr>
      </w:pPr>
      <w:proofErr w:type="gramStart"/>
      <w:r w:rsidRPr="005F4B66">
        <w:rPr>
          <w:b/>
          <w:color w:val="auto"/>
        </w:rPr>
        <w:t>Non Hazardous</w:t>
      </w:r>
      <w:proofErr w:type="gramEnd"/>
      <w:r w:rsidRPr="005F4B66">
        <w:rPr>
          <w:b/>
          <w:color w:val="auto"/>
        </w:rPr>
        <w:t xml:space="preserve"> Waste</w:t>
      </w:r>
    </w:p>
    <w:p w14:paraId="0F6BA927" w14:textId="77777777" w:rsidR="007049FE" w:rsidRPr="005F4B66" w:rsidRDefault="007049FE" w:rsidP="00B10CE4">
      <w:pPr>
        <w:pStyle w:val="Heading4Reference"/>
        <w:spacing w:after="200"/>
        <w:ind w:left="1440"/>
        <w:jc w:val="both"/>
        <w:rPr>
          <w:color w:val="auto"/>
        </w:rPr>
      </w:pPr>
      <w:r w:rsidRPr="005F4B66">
        <w:rPr>
          <w:color w:val="auto"/>
        </w:rPr>
        <w:t>The company places significant emphasis on waste management, waste minimisation and the concept of cleaner production. The SCEE Project Manager is responsible for ensuring that environmental management procedures are followed during the project. The SCEE HSE Advisor will perform the monitoring activities required for effective Waste Management. These activities will include but not be limited to:</w:t>
      </w:r>
    </w:p>
    <w:p w14:paraId="304507DF" w14:textId="4B9604FD" w:rsidR="007049FE" w:rsidRPr="005F4B66" w:rsidRDefault="007049FE" w:rsidP="00870604">
      <w:pPr>
        <w:pStyle w:val="Heading4Reference"/>
        <w:numPr>
          <w:ilvl w:val="0"/>
          <w:numId w:val="23"/>
        </w:numPr>
        <w:ind w:left="1800"/>
        <w:jc w:val="both"/>
        <w:rPr>
          <w:color w:val="auto"/>
        </w:rPr>
      </w:pPr>
      <w:r w:rsidRPr="005F4B66">
        <w:rPr>
          <w:color w:val="auto"/>
        </w:rPr>
        <w:t>Ensuring waste storage areas are correctly designated and identified</w:t>
      </w:r>
    </w:p>
    <w:p w14:paraId="634BD385" w14:textId="554A48AF" w:rsidR="007049FE" w:rsidRPr="005F4B66" w:rsidRDefault="007049FE" w:rsidP="00870604">
      <w:pPr>
        <w:pStyle w:val="Heading4Reference"/>
        <w:numPr>
          <w:ilvl w:val="0"/>
          <w:numId w:val="23"/>
        </w:numPr>
        <w:ind w:left="1800"/>
        <w:jc w:val="both"/>
        <w:rPr>
          <w:color w:val="auto"/>
        </w:rPr>
      </w:pPr>
      <w:r w:rsidRPr="005F4B66">
        <w:rPr>
          <w:color w:val="auto"/>
        </w:rPr>
        <w:t>Ensuring waste items are segregated appropriately</w:t>
      </w:r>
    </w:p>
    <w:p w14:paraId="6EFE8987" w14:textId="1DD33532" w:rsidR="007049FE" w:rsidRPr="005F4B66" w:rsidRDefault="007049FE" w:rsidP="00870604">
      <w:pPr>
        <w:pStyle w:val="Heading4Reference"/>
        <w:numPr>
          <w:ilvl w:val="0"/>
          <w:numId w:val="23"/>
        </w:numPr>
        <w:ind w:left="1800"/>
        <w:jc w:val="both"/>
        <w:rPr>
          <w:color w:val="auto"/>
        </w:rPr>
      </w:pPr>
      <w:r w:rsidRPr="005F4B66">
        <w:rPr>
          <w:color w:val="auto"/>
        </w:rPr>
        <w:t>Ensuring skips and other bins are not overflowing and are covered when necessary</w:t>
      </w:r>
    </w:p>
    <w:p w14:paraId="35EEF5AE" w14:textId="4AAC8DEA" w:rsidR="007049FE" w:rsidRPr="005F4B66" w:rsidRDefault="007049FE" w:rsidP="00870604">
      <w:pPr>
        <w:pStyle w:val="Heading4Reference"/>
        <w:numPr>
          <w:ilvl w:val="0"/>
          <w:numId w:val="23"/>
        </w:numPr>
        <w:ind w:left="1800"/>
        <w:jc w:val="both"/>
        <w:rPr>
          <w:color w:val="auto"/>
        </w:rPr>
      </w:pPr>
      <w:r w:rsidRPr="005F4B66">
        <w:rPr>
          <w:color w:val="auto"/>
        </w:rPr>
        <w:t>Ensuring waste storage containers and facilities are correctly labelled</w:t>
      </w:r>
    </w:p>
    <w:p w14:paraId="2B53F4F2" w14:textId="58CD202D" w:rsidR="007049FE" w:rsidRPr="005F4B66" w:rsidRDefault="007049FE" w:rsidP="00870604">
      <w:pPr>
        <w:pStyle w:val="Heading4Reference"/>
        <w:numPr>
          <w:ilvl w:val="0"/>
          <w:numId w:val="23"/>
        </w:numPr>
        <w:ind w:left="1800"/>
        <w:jc w:val="both"/>
        <w:rPr>
          <w:color w:val="auto"/>
        </w:rPr>
      </w:pPr>
      <w:r w:rsidRPr="005F4B66">
        <w:rPr>
          <w:color w:val="auto"/>
        </w:rPr>
        <w:t>Promoting waste storage and disposal procedures through Toolbox and Pre-start meetings</w:t>
      </w:r>
    </w:p>
    <w:p w14:paraId="4EE8AE7F" w14:textId="505833D7" w:rsidR="007049FE" w:rsidRPr="005F4B66" w:rsidRDefault="007049FE" w:rsidP="00870604">
      <w:pPr>
        <w:pStyle w:val="Heading4Reference"/>
        <w:numPr>
          <w:ilvl w:val="0"/>
          <w:numId w:val="23"/>
        </w:numPr>
        <w:ind w:left="1800"/>
        <w:jc w:val="both"/>
        <w:rPr>
          <w:color w:val="auto"/>
        </w:rPr>
      </w:pPr>
      <w:r w:rsidRPr="005F4B66">
        <w:rPr>
          <w:color w:val="auto"/>
        </w:rPr>
        <w:t>Ensuring all waste is disposed of in accordance with the relevant site procedures, Regulations and Codes of Practice</w:t>
      </w:r>
    </w:p>
    <w:p w14:paraId="4F7B1C05" w14:textId="77777777" w:rsidR="007049FE" w:rsidRPr="005F4B66" w:rsidRDefault="007049FE" w:rsidP="00B10CE4">
      <w:pPr>
        <w:pStyle w:val="Heading4Reference"/>
        <w:ind w:left="1440"/>
        <w:jc w:val="both"/>
        <w:rPr>
          <w:color w:val="auto"/>
        </w:rPr>
      </w:pPr>
    </w:p>
    <w:p w14:paraId="40EEDC82" w14:textId="5B5EA38F" w:rsidR="007049FE" w:rsidRPr="005F4B66" w:rsidRDefault="007049FE" w:rsidP="00B10CE4">
      <w:pPr>
        <w:pStyle w:val="Heading4Reference"/>
        <w:ind w:left="1440"/>
        <w:jc w:val="both"/>
        <w:rPr>
          <w:color w:val="auto"/>
        </w:rPr>
      </w:pPr>
      <w:r w:rsidRPr="005F4B66">
        <w:rPr>
          <w:color w:val="auto"/>
        </w:rPr>
        <w:t xml:space="preserve">SCEE will consult with the site environmental representatives to confirm any </w:t>
      </w:r>
      <w:proofErr w:type="gramStart"/>
      <w:r w:rsidRPr="005F4B66">
        <w:rPr>
          <w:color w:val="auto"/>
        </w:rPr>
        <w:t>site specific</w:t>
      </w:r>
      <w:proofErr w:type="gramEnd"/>
      <w:r w:rsidRPr="005F4B66">
        <w:rPr>
          <w:color w:val="auto"/>
        </w:rPr>
        <w:t xml:space="preserve"> segregation and recycling requirements along with alternative waste disposal methods.</w:t>
      </w:r>
    </w:p>
    <w:p w14:paraId="7ED129CA" w14:textId="77777777" w:rsidR="00FC350E" w:rsidRPr="005F4B66" w:rsidRDefault="00FC350E" w:rsidP="00B10CE4">
      <w:pPr>
        <w:pStyle w:val="Heading4Reference"/>
        <w:ind w:left="1440" w:firstLine="47"/>
        <w:jc w:val="both"/>
        <w:rPr>
          <w:color w:val="auto"/>
        </w:rPr>
      </w:pPr>
    </w:p>
    <w:p w14:paraId="3B76EE6F" w14:textId="58B59437" w:rsidR="007049FE" w:rsidRPr="005F4B66" w:rsidRDefault="007049FE" w:rsidP="00D82851">
      <w:pPr>
        <w:pStyle w:val="Heading4Reference"/>
        <w:spacing w:after="200"/>
        <w:ind w:left="1440"/>
        <w:jc w:val="both"/>
        <w:rPr>
          <w:color w:val="auto"/>
        </w:rPr>
      </w:pPr>
      <w:r w:rsidRPr="005F4B66">
        <w:rPr>
          <w:color w:val="auto"/>
        </w:rPr>
        <w:t>Where facilities are made available, the following work materials will be categorised:</w:t>
      </w:r>
    </w:p>
    <w:p w14:paraId="5CA5E5B9" w14:textId="4903F811" w:rsidR="007049FE" w:rsidRPr="005F4B66" w:rsidRDefault="007049FE" w:rsidP="00870604">
      <w:pPr>
        <w:pStyle w:val="Heading4Reference"/>
        <w:numPr>
          <w:ilvl w:val="0"/>
          <w:numId w:val="24"/>
        </w:numPr>
        <w:ind w:left="1800"/>
        <w:jc w:val="both"/>
        <w:rPr>
          <w:color w:val="auto"/>
        </w:rPr>
      </w:pPr>
      <w:r w:rsidRPr="005F4B66">
        <w:rPr>
          <w:color w:val="auto"/>
        </w:rPr>
        <w:t>Organic (e.g. food scraps, low grade paper)</w:t>
      </w:r>
    </w:p>
    <w:p w14:paraId="636ADC65" w14:textId="38508835" w:rsidR="007049FE" w:rsidRPr="005F4B66" w:rsidRDefault="007049FE" w:rsidP="00870604">
      <w:pPr>
        <w:pStyle w:val="Heading4Reference"/>
        <w:numPr>
          <w:ilvl w:val="0"/>
          <w:numId w:val="24"/>
        </w:numPr>
        <w:ind w:left="1800"/>
        <w:jc w:val="both"/>
        <w:rPr>
          <w:color w:val="auto"/>
        </w:rPr>
      </w:pPr>
      <w:r w:rsidRPr="005F4B66">
        <w:rPr>
          <w:color w:val="auto"/>
        </w:rPr>
        <w:t>Combustibles (e.g. wood, cardboard, paper)</w:t>
      </w:r>
    </w:p>
    <w:p w14:paraId="15960801" w14:textId="04861F8A" w:rsidR="007049FE" w:rsidRPr="005F4B66" w:rsidRDefault="007049FE" w:rsidP="00870604">
      <w:pPr>
        <w:pStyle w:val="Heading4Reference"/>
        <w:numPr>
          <w:ilvl w:val="0"/>
          <w:numId w:val="24"/>
        </w:numPr>
        <w:ind w:left="1800"/>
        <w:jc w:val="both"/>
        <w:rPr>
          <w:color w:val="auto"/>
        </w:rPr>
      </w:pPr>
      <w:r w:rsidRPr="005F4B66">
        <w:rPr>
          <w:color w:val="auto"/>
        </w:rPr>
        <w:t>Recyclables (e.g. glass, paper, aluminium, plastic bottles, milk cartons)</w:t>
      </w:r>
    </w:p>
    <w:p w14:paraId="37BDC4C3" w14:textId="2874B325" w:rsidR="007049FE" w:rsidRPr="005F4B66" w:rsidRDefault="007049FE" w:rsidP="00870604">
      <w:pPr>
        <w:pStyle w:val="Heading4Reference"/>
        <w:numPr>
          <w:ilvl w:val="0"/>
          <w:numId w:val="24"/>
        </w:numPr>
        <w:ind w:left="1800"/>
        <w:jc w:val="both"/>
        <w:rPr>
          <w:color w:val="auto"/>
        </w:rPr>
      </w:pPr>
      <w:r w:rsidRPr="005F4B66">
        <w:rPr>
          <w:color w:val="auto"/>
        </w:rPr>
        <w:t>Scrap steel</w:t>
      </w:r>
    </w:p>
    <w:p w14:paraId="063241BD" w14:textId="20096D42" w:rsidR="007049FE" w:rsidRPr="005F4B66" w:rsidRDefault="007049FE" w:rsidP="00870604">
      <w:pPr>
        <w:pStyle w:val="Heading4Reference"/>
        <w:numPr>
          <w:ilvl w:val="0"/>
          <w:numId w:val="24"/>
        </w:numPr>
        <w:ind w:left="1800"/>
        <w:jc w:val="both"/>
        <w:rPr>
          <w:color w:val="auto"/>
        </w:rPr>
      </w:pPr>
      <w:r w:rsidRPr="005F4B66">
        <w:rPr>
          <w:color w:val="auto"/>
        </w:rPr>
        <w:t>Batteries (not stored on site)</w:t>
      </w:r>
    </w:p>
    <w:p w14:paraId="51109B6B" w14:textId="24B13626" w:rsidR="007049FE" w:rsidRPr="005F4B66" w:rsidRDefault="007049FE" w:rsidP="00870604">
      <w:pPr>
        <w:pStyle w:val="Heading4Reference"/>
        <w:numPr>
          <w:ilvl w:val="0"/>
          <w:numId w:val="24"/>
        </w:numPr>
        <w:ind w:left="1800"/>
        <w:jc w:val="both"/>
        <w:rPr>
          <w:color w:val="auto"/>
        </w:rPr>
      </w:pPr>
      <w:r w:rsidRPr="005F4B66">
        <w:rPr>
          <w:color w:val="auto"/>
        </w:rPr>
        <w:t>Chemical waste</w:t>
      </w:r>
    </w:p>
    <w:p w14:paraId="052734B6" w14:textId="3D7719FC" w:rsidR="007049FE" w:rsidRPr="005F4B66" w:rsidRDefault="007049FE" w:rsidP="00870604">
      <w:pPr>
        <w:pStyle w:val="Heading4Reference"/>
        <w:numPr>
          <w:ilvl w:val="0"/>
          <w:numId w:val="24"/>
        </w:numPr>
        <w:ind w:left="1800"/>
        <w:jc w:val="both"/>
        <w:rPr>
          <w:color w:val="auto"/>
        </w:rPr>
      </w:pPr>
      <w:r w:rsidRPr="005F4B66">
        <w:rPr>
          <w:color w:val="auto"/>
        </w:rPr>
        <w:t>Oil Waste – including contaminated rags</w:t>
      </w:r>
    </w:p>
    <w:p w14:paraId="4C1DDF9E" w14:textId="77777777" w:rsidR="007049FE" w:rsidRPr="005F4B66" w:rsidRDefault="007049FE" w:rsidP="00B10CE4">
      <w:pPr>
        <w:pStyle w:val="Heading4Reference"/>
        <w:ind w:left="1440"/>
        <w:jc w:val="both"/>
        <w:rPr>
          <w:color w:val="auto"/>
        </w:rPr>
      </w:pPr>
    </w:p>
    <w:p w14:paraId="31187E66" w14:textId="16214074" w:rsidR="007049FE" w:rsidRPr="005F4B66" w:rsidRDefault="007049FE" w:rsidP="00B10CE4">
      <w:pPr>
        <w:pStyle w:val="Heading4Reference"/>
        <w:ind w:left="1440"/>
        <w:jc w:val="both"/>
      </w:pPr>
      <w:r w:rsidRPr="005F4B66">
        <w:t xml:space="preserve">Refer: </w:t>
      </w:r>
      <w:r w:rsidRPr="005F4B66">
        <w:tab/>
        <w:t>SCEE-BS-HS-TEM-0007 Waste Management Plan</w:t>
      </w:r>
    </w:p>
    <w:p w14:paraId="14B267FA" w14:textId="23CA957E" w:rsidR="004152A1" w:rsidRPr="005F4B66" w:rsidRDefault="004152A1" w:rsidP="00B10CE4">
      <w:pPr>
        <w:pStyle w:val="Heading4Reference"/>
        <w:ind w:left="1440"/>
        <w:jc w:val="both"/>
      </w:pPr>
      <w:r w:rsidRPr="005F4B66">
        <w:tab/>
        <w:t>RTIO E15 Hazardous Materials &amp; Non-Mineral Waste Control and Minimisation</w:t>
      </w:r>
    </w:p>
    <w:p w14:paraId="1D2CABA5" w14:textId="77777777" w:rsidR="00FC350E" w:rsidRPr="005F4B66" w:rsidRDefault="00FC350E" w:rsidP="007049FE">
      <w:pPr>
        <w:pStyle w:val="Heading4Reference"/>
        <w:rPr>
          <w:color w:val="auto"/>
        </w:rPr>
      </w:pPr>
    </w:p>
    <w:p w14:paraId="13B5EC45" w14:textId="77777777" w:rsidR="007049FE" w:rsidRPr="005F4B66" w:rsidRDefault="007049FE" w:rsidP="00B10CE4">
      <w:pPr>
        <w:pStyle w:val="Heading4Reference"/>
        <w:spacing w:after="200"/>
        <w:ind w:left="720" w:firstLine="720"/>
        <w:rPr>
          <w:b/>
          <w:color w:val="auto"/>
        </w:rPr>
      </w:pPr>
      <w:r w:rsidRPr="005F4B66">
        <w:rPr>
          <w:b/>
          <w:color w:val="auto"/>
        </w:rPr>
        <w:t>Hazardous Waste</w:t>
      </w:r>
    </w:p>
    <w:p w14:paraId="4535C50B" w14:textId="5248F4DC" w:rsidR="007049FE" w:rsidRPr="005F4B66" w:rsidRDefault="007049FE" w:rsidP="00B10CE4">
      <w:pPr>
        <w:pStyle w:val="Heading4Reference"/>
        <w:ind w:left="1440"/>
        <w:jc w:val="both"/>
        <w:rPr>
          <w:color w:val="auto"/>
        </w:rPr>
      </w:pPr>
      <w:r w:rsidRPr="005F4B66">
        <w:rPr>
          <w:color w:val="auto"/>
        </w:rPr>
        <w:t xml:space="preserve">Where hazardous waste is generated as part of SCEE activities, it shall be disposed of in client provided facilities, or if these facilities are unavailable disposed of using licensed hazardous waste disposal contractors.  Relevant records of types and quantities of waste removed by this method shall be maintained and reported in line with </w:t>
      </w:r>
      <w:r w:rsidR="0087166E" w:rsidRPr="005F4B66">
        <w:rPr>
          <w:color w:val="auto"/>
        </w:rPr>
        <w:t>RTIO</w:t>
      </w:r>
      <w:r w:rsidRPr="005F4B66">
        <w:rPr>
          <w:color w:val="auto"/>
        </w:rPr>
        <w:t xml:space="preserve"> environmental management procedures and requirements.</w:t>
      </w:r>
    </w:p>
    <w:p w14:paraId="557EA1C4" w14:textId="77777777" w:rsidR="00FC350E" w:rsidRPr="005F4B66" w:rsidRDefault="00FC350E" w:rsidP="00B10CE4">
      <w:pPr>
        <w:pStyle w:val="Heading4Reference"/>
        <w:ind w:left="1440"/>
        <w:rPr>
          <w:color w:val="auto"/>
        </w:rPr>
      </w:pPr>
    </w:p>
    <w:p w14:paraId="0B3152FE" w14:textId="7BD45A60" w:rsidR="00B10CE4" w:rsidRPr="005F4B66" w:rsidRDefault="007049FE" w:rsidP="001A64BA">
      <w:pPr>
        <w:pStyle w:val="Heading4Reference"/>
        <w:ind w:left="1440"/>
      </w:pPr>
      <w:r w:rsidRPr="005F4B66">
        <w:t xml:space="preserve">Refer: </w:t>
      </w:r>
      <w:r w:rsidRPr="005F4B66">
        <w:tab/>
        <w:t>SCEE-BS-HS-TEM-0007 Waste Management Plan</w:t>
      </w:r>
    </w:p>
    <w:p w14:paraId="1C9C0485" w14:textId="120CC43E" w:rsidR="004152A1" w:rsidRPr="005F4B66" w:rsidRDefault="004152A1" w:rsidP="001A64BA">
      <w:pPr>
        <w:pStyle w:val="Heading4Reference"/>
        <w:ind w:left="1440"/>
      </w:pPr>
      <w:r w:rsidRPr="005F4B66">
        <w:tab/>
        <w:t>RTIO E15 Hazardous Materials &amp; Non-Mineral Waste Control and Minimisation</w:t>
      </w:r>
    </w:p>
    <w:p w14:paraId="19F17043" w14:textId="0EBAA747" w:rsidR="007049FE" w:rsidRPr="005F4B66" w:rsidRDefault="007049FE" w:rsidP="00FC350E">
      <w:pPr>
        <w:pStyle w:val="Heading2"/>
      </w:pPr>
      <w:bookmarkStart w:id="2609" w:name="_Toc227062857"/>
      <w:r w:rsidRPr="005F4B66">
        <w:t>Weed Management</w:t>
      </w:r>
      <w:bookmarkEnd w:id="2609"/>
    </w:p>
    <w:p w14:paraId="5E6C7FCC" w14:textId="77777777" w:rsidR="007049FE" w:rsidRPr="005F4B66" w:rsidRDefault="007049FE" w:rsidP="00FC350E">
      <w:pPr>
        <w:pStyle w:val="Heading4Reference"/>
        <w:spacing w:after="200"/>
        <w:ind w:left="1440"/>
        <w:jc w:val="both"/>
        <w:rPr>
          <w:color w:val="auto"/>
        </w:rPr>
      </w:pPr>
      <w:r w:rsidRPr="005F4B66">
        <w:rPr>
          <w:color w:val="auto"/>
        </w:rPr>
        <w:lastRenderedPageBreak/>
        <w:t>SCEE shall ensure all ground engaging, earthmoving or tracked equipment is cleaned before arrival on site to remove all dirt, stones or vegetation material to assist in the prevention of weeds and plant transfer from other regions.</w:t>
      </w:r>
    </w:p>
    <w:p w14:paraId="036F9D90" w14:textId="77777777" w:rsidR="007049FE" w:rsidRPr="005F4B66" w:rsidRDefault="007049FE" w:rsidP="00FC350E">
      <w:pPr>
        <w:pStyle w:val="Heading4Reference"/>
        <w:spacing w:after="200"/>
        <w:ind w:left="1440"/>
        <w:jc w:val="both"/>
        <w:rPr>
          <w:color w:val="auto"/>
        </w:rPr>
      </w:pPr>
      <w:r w:rsidRPr="005F4B66">
        <w:rPr>
          <w:color w:val="auto"/>
        </w:rPr>
        <w:t>All other SCEE equipment, including light vehicles, will be in a clean state and free from excess dirt or dirt material when presented on site. Weed hygiene certificates or the equivalent will be presented where required as a pre-mobilisation deliverable.  These documents will then be kept on file on site as auditable records.</w:t>
      </w:r>
    </w:p>
    <w:p w14:paraId="429189FE" w14:textId="363B6E64" w:rsidR="004152A1" w:rsidRPr="005F4B66" w:rsidRDefault="007049FE" w:rsidP="00AD7848">
      <w:pPr>
        <w:pStyle w:val="Heading4Reference"/>
        <w:ind w:left="1440"/>
        <w:jc w:val="both"/>
        <w:rPr>
          <w:color w:val="auto"/>
        </w:rPr>
      </w:pPr>
      <w:r w:rsidRPr="005F4B66">
        <w:rPr>
          <w:color w:val="auto"/>
        </w:rPr>
        <w:t xml:space="preserve">SCEE understands that the wash-down of vehicles and equipment is prohibited on site unless a </w:t>
      </w:r>
      <w:r w:rsidR="0087166E" w:rsidRPr="005F4B66">
        <w:rPr>
          <w:color w:val="auto"/>
        </w:rPr>
        <w:t>RTIO</w:t>
      </w:r>
      <w:r w:rsidRPr="005F4B66">
        <w:rPr>
          <w:color w:val="auto"/>
        </w:rPr>
        <w:t xml:space="preserve"> approved facility is available.  </w:t>
      </w:r>
    </w:p>
    <w:p w14:paraId="7B3D36F1" w14:textId="11A8DC3D" w:rsidR="004152A1" w:rsidRPr="005F4B66" w:rsidRDefault="004152A1" w:rsidP="004152A1">
      <w:pPr>
        <w:pStyle w:val="Heading4Reference"/>
        <w:ind w:left="1440"/>
        <w:jc w:val="both"/>
        <w:rPr>
          <w:color w:val="auto"/>
        </w:rPr>
      </w:pPr>
      <w:r w:rsidRPr="005F4B66">
        <w:rPr>
          <w:color w:val="auto"/>
        </w:rPr>
        <w:t>Equipment Hygiene Inspection Certificate RTIO-HSE-0085118 shall be completed and approved for all earth moving vehicles, heavy machinery and drill rig equipment entering and leaving Rio Tinto Iron Ore (WA) sites / projects (one certificate per vehicle / equipment).</w:t>
      </w:r>
    </w:p>
    <w:p w14:paraId="0B04BE61" w14:textId="428E35C7" w:rsidR="004152A1" w:rsidRPr="005F4B66" w:rsidRDefault="004152A1" w:rsidP="00B40097">
      <w:pPr>
        <w:pStyle w:val="Heading4Reference"/>
        <w:ind w:left="1440"/>
        <w:jc w:val="both"/>
        <w:rPr>
          <w:color w:val="auto"/>
        </w:rPr>
      </w:pPr>
    </w:p>
    <w:p w14:paraId="64B1E0C4" w14:textId="06663A35" w:rsidR="004152A1" w:rsidRPr="005F4B66" w:rsidRDefault="004152A1" w:rsidP="00B40097">
      <w:pPr>
        <w:pStyle w:val="Heading4Reference"/>
        <w:ind w:left="1440"/>
        <w:jc w:val="both"/>
      </w:pPr>
      <w:bookmarkStart w:id="2610" w:name="_Hlk59084023"/>
      <w:r w:rsidRPr="005F4B66">
        <w:t>Refer:</w:t>
      </w:r>
      <w:r w:rsidRPr="005F4B66">
        <w:tab/>
        <w:t>RTIO E14 Land Disturbance Control and Rehabilitation</w:t>
      </w:r>
    </w:p>
    <w:bookmarkEnd w:id="2610"/>
    <w:p w14:paraId="1AD3A546" w14:textId="79C24204" w:rsidR="004152A1" w:rsidRDefault="004152A1" w:rsidP="00B40097">
      <w:pPr>
        <w:pStyle w:val="Heading4Reference"/>
        <w:ind w:left="1440"/>
        <w:jc w:val="both"/>
      </w:pPr>
      <w:r w:rsidRPr="005F4B66">
        <w:tab/>
        <w:t xml:space="preserve">RTIO-HSE-0085118 Equipment Hygiene Inspection Certificate </w:t>
      </w:r>
    </w:p>
    <w:p w14:paraId="0B4867AE" w14:textId="77777777" w:rsidR="005A7733" w:rsidRPr="005F4B66" w:rsidRDefault="005A7733" w:rsidP="00B40097">
      <w:pPr>
        <w:pStyle w:val="Heading4Reference"/>
        <w:ind w:left="1440"/>
        <w:jc w:val="both"/>
      </w:pPr>
    </w:p>
    <w:p w14:paraId="54580796" w14:textId="7E4987E7" w:rsidR="007049FE" w:rsidRPr="005F4B66" w:rsidRDefault="007049FE" w:rsidP="00B10CE4">
      <w:pPr>
        <w:pStyle w:val="Heading2"/>
      </w:pPr>
      <w:bookmarkStart w:id="2611" w:name="_Toc227062858"/>
      <w:r w:rsidRPr="005F4B66">
        <w:t>Surface Water/ Ground Water Management</w:t>
      </w:r>
      <w:bookmarkEnd w:id="2611"/>
    </w:p>
    <w:p w14:paraId="5027E420" w14:textId="77777777" w:rsidR="007049FE" w:rsidRPr="005F4B66" w:rsidRDefault="007049FE" w:rsidP="00B10CE4">
      <w:pPr>
        <w:pStyle w:val="Heading4Reference"/>
        <w:spacing w:after="200"/>
        <w:ind w:left="1440"/>
        <w:jc w:val="both"/>
        <w:rPr>
          <w:color w:val="auto"/>
        </w:rPr>
      </w:pPr>
      <w:r w:rsidRPr="005F4B66">
        <w:rPr>
          <w:color w:val="auto"/>
        </w:rPr>
        <w:t xml:space="preserve">The SCEE scope of work does not involve work activities that cause surface water run-off or requires the installation of culverts, drains or bridges or in ways that impact natural drainage systems. Should the SCEE scope of work change to include such activities, reference will be made to project </w:t>
      </w:r>
      <w:proofErr w:type="gramStart"/>
      <w:r w:rsidRPr="005F4B66">
        <w:rPr>
          <w:color w:val="auto"/>
        </w:rPr>
        <w:t>procedures</w:t>
      </w:r>
      <w:proofErr w:type="gramEnd"/>
      <w:r w:rsidRPr="005F4B66">
        <w:rPr>
          <w:color w:val="auto"/>
        </w:rPr>
        <w:t xml:space="preserve"> and the appropriate written approvals shall be obtained.</w:t>
      </w:r>
    </w:p>
    <w:p w14:paraId="25678947" w14:textId="092564E2" w:rsidR="007049FE" w:rsidRPr="005F4B66" w:rsidRDefault="007049FE" w:rsidP="00B10CE4">
      <w:pPr>
        <w:pStyle w:val="Heading4Reference"/>
        <w:spacing w:after="200"/>
        <w:ind w:left="1440"/>
        <w:jc w:val="both"/>
        <w:rPr>
          <w:color w:val="auto"/>
        </w:rPr>
      </w:pPr>
      <w:r w:rsidRPr="005F4B66">
        <w:rPr>
          <w:color w:val="auto"/>
        </w:rPr>
        <w:t xml:space="preserve">SCEE will ensure that no SCEE generated construction materials are left in creeks, </w:t>
      </w:r>
      <w:proofErr w:type="gramStart"/>
      <w:r w:rsidRPr="005F4B66">
        <w:rPr>
          <w:color w:val="auto"/>
        </w:rPr>
        <w:t>river beds</w:t>
      </w:r>
      <w:proofErr w:type="gramEnd"/>
      <w:r w:rsidRPr="005F4B66">
        <w:rPr>
          <w:color w:val="auto"/>
        </w:rPr>
        <w:t xml:space="preserve"> or on the banks of watercourses. If potential contaminants are believed to have reached natural drainage channels SCEE will contact the </w:t>
      </w:r>
      <w:r w:rsidR="0087166E" w:rsidRPr="005F4B66">
        <w:rPr>
          <w:color w:val="auto"/>
        </w:rPr>
        <w:t>RTIO</w:t>
      </w:r>
      <w:r w:rsidRPr="005F4B66">
        <w:rPr>
          <w:color w:val="auto"/>
        </w:rPr>
        <w:t xml:space="preserve"> environmental representative to initiate water-sampling procedures.</w:t>
      </w:r>
    </w:p>
    <w:p w14:paraId="100A209E" w14:textId="316110BD" w:rsidR="007049FE" w:rsidRPr="005F4B66" w:rsidRDefault="007049FE" w:rsidP="00B10CE4">
      <w:pPr>
        <w:pStyle w:val="Heading4Reference"/>
        <w:ind w:left="1440"/>
        <w:jc w:val="both"/>
        <w:rPr>
          <w:color w:val="auto"/>
        </w:rPr>
      </w:pPr>
      <w:r w:rsidRPr="005F4B66">
        <w:rPr>
          <w:color w:val="auto"/>
        </w:rPr>
        <w:t>The servicing and maintenance of vehicles and equipment will be conducted, where possible, within a client approved facility.</w:t>
      </w:r>
    </w:p>
    <w:p w14:paraId="73CBFEE5" w14:textId="73FE8808" w:rsidR="004152A1" w:rsidRPr="005F4B66" w:rsidRDefault="004152A1" w:rsidP="00B10CE4">
      <w:pPr>
        <w:pStyle w:val="Heading4Reference"/>
        <w:ind w:left="1440"/>
        <w:jc w:val="both"/>
        <w:rPr>
          <w:color w:val="auto"/>
        </w:rPr>
      </w:pPr>
    </w:p>
    <w:p w14:paraId="35359431" w14:textId="77777777" w:rsidR="004152A1" w:rsidRPr="005F4B66" w:rsidRDefault="004152A1" w:rsidP="004152A1">
      <w:pPr>
        <w:pStyle w:val="Heading4Reference"/>
        <w:ind w:left="1440"/>
        <w:jc w:val="both"/>
      </w:pPr>
      <w:r w:rsidRPr="005F4B66">
        <w:t>Refer:</w:t>
      </w:r>
      <w:r w:rsidRPr="005F4B66">
        <w:tab/>
        <w:t>RTIO E14 Land Disturbance Control and Rehabilitation</w:t>
      </w:r>
    </w:p>
    <w:p w14:paraId="34D25F59" w14:textId="573A544B" w:rsidR="007049FE" w:rsidRPr="005F4B66" w:rsidRDefault="007049FE" w:rsidP="00B10CE4">
      <w:pPr>
        <w:pStyle w:val="Heading2"/>
      </w:pPr>
      <w:bookmarkStart w:id="2612" w:name="_Toc227062859"/>
      <w:r w:rsidRPr="005F4B66">
        <w:t>Indigenous Culture and Local Community Partnership</w:t>
      </w:r>
      <w:bookmarkEnd w:id="2612"/>
    </w:p>
    <w:p w14:paraId="05A0B439" w14:textId="0FC76E17" w:rsidR="007049FE" w:rsidRPr="005F4B66" w:rsidRDefault="007049FE" w:rsidP="00B10CE4">
      <w:pPr>
        <w:pStyle w:val="Heading4Reference"/>
        <w:spacing w:after="200"/>
        <w:ind w:left="1440"/>
        <w:jc w:val="both"/>
        <w:rPr>
          <w:color w:val="auto"/>
        </w:rPr>
      </w:pPr>
      <w:r w:rsidRPr="005F4B66">
        <w:rPr>
          <w:color w:val="auto"/>
        </w:rPr>
        <w:t xml:space="preserve">SCEE </w:t>
      </w:r>
      <w:r w:rsidR="00144202">
        <w:rPr>
          <w:color w:val="auto"/>
        </w:rPr>
        <w:t>worker</w:t>
      </w:r>
      <w:r w:rsidRPr="005F4B66">
        <w:rPr>
          <w:color w:val="auto"/>
        </w:rPr>
        <w:t>s shall not disturb or remove any material of archaeological, anthropological, cultural or historic significance from any work site and this is communicated through the SCEE site induction.</w:t>
      </w:r>
    </w:p>
    <w:p w14:paraId="012EAEDA" w14:textId="016F562A" w:rsidR="007049FE" w:rsidRPr="005F4B66" w:rsidRDefault="007049FE" w:rsidP="00B10CE4">
      <w:pPr>
        <w:pStyle w:val="Heading4Reference"/>
        <w:ind w:left="1440"/>
        <w:jc w:val="both"/>
        <w:rPr>
          <w:color w:val="auto"/>
        </w:rPr>
      </w:pPr>
      <w:r w:rsidRPr="005F4B66">
        <w:rPr>
          <w:color w:val="auto"/>
        </w:rPr>
        <w:t xml:space="preserve">All Aboriginal Heritage Sites shall be respected and not disturbed. SCEE shall immediately advise the </w:t>
      </w:r>
      <w:r w:rsidR="0087166E" w:rsidRPr="005F4B66">
        <w:rPr>
          <w:color w:val="auto"/>
        </w:rPr>
        <w:t>RTIO</w:t>
      </w:r>
      <w:r w:rsidRPr="005F4B66">
        <w:rPr>
          <w:color w:val="auto"/>
        </w:rPr>
        <w:t xml:space="preserve"> environmental representative of any previously unidentified heritage sites or suspected Aboriginal heritage sites located during site works.  SCEE shall work with </w:t>
      </w:r>
      <w:r w:rsidR="0087166E" w:rsidRPr="005F4B66">
        <w:rPr>
          <w:color w:val="auto"/>
        </w:rPr>
        <w:t>RTIO</w:t>
      </w:r>
      <w:r w:rsidRPr="005F4B66">
        <w:rPr>
          <w:color w:val="auto"/>
        </w:rPr>
        <w:t xml:space="preserve"> to ensure that these locations are protected from damage.</w:t>
      </w:r>
    </w:p>
    <w:p w14:paraId="76F680E3" w14:textId="77777777" w:rsidR="007049FE" w:rsidRPr="005F4B66" w:rsidRDefault="007049FE" w:rsidP="00B10CE4">
      <w:pPr>
        <w:pStyle w:val="Heading4Reference"/>
        <w:ind w:left="1440"/>
        <w:jc w:val="both"/>
        <w:rPr>
          <w:color w:val="auto"/>
        </w:rPr>
      </w:pPr>
    </w:p>
    <w:p w14:paraId="3D142B32" w14:textId="66BED123" w:rsidR="000B6485" w:rsidRPr="005F4B66" w:rsidRDefault="007049FE" w:rsidP="008F1FD5">
      <w:pPr>
        <w:pStyle w:val="Heading4Reference"/>
        <w:ind w:left="1440"/>
        <w:jc w:val="both"/>
      </w:pPr>
      <w:r w:rsidRPr="005F4B66">
        <w:t xml:space="preserve">Refer: </w:t>
      </w:r>
      <w:r w:rsidRPr="005F4B66">
        <w:tab/>
        <w:t>SCEE-BS-HS-TEM-0004 Cultural Heritage Management Plan</w:t>
      </w:r>
    </w:p>
    <w:p w14:paraId="416A14D7" w14:textId="11B7AE21" w:rsidR="004152A1" w:rsidRPr="005F4B66" w:rsidRDefault="004152A1" w:rsidP="008F1FD5">
      <w:pPr>
        <w:pStyle w:val="Heading4Reference"/>
        <w:ind w:left="1440"/>
        <w:jc w:val="both"/>
        <w:rPr>
          <w:color w:val="auto"/>
        </w:rPr>
      </w:pPr>
      <w:r w:rsidRPr="005F4B66">
        <w:tab/>
        <w:t xml:space="preserve">RTIO-HSE-0123835 Land Disturbance Work Practice  </w:t>
      </w:r>
    </w:p>
    <w:p w14:paraId="01F07984" w14:textId="73C0A56C" w:rsidR="007049FE" w:rsidRPr="005F4B66" w:rsidRDefault="007049FE" w:rsidP="0049070B">
      <w:pPr>
        <w:pStyle w:val="Heading2"/>
      </w:pPr>
      <w:bookmarkStart w:id="2613" w:name="_Toc227062860"/>
      <w:r w:rsidRPr="005F4B66">
        <w:lastRenderedPageBreak/>
        <w:t>Rehabilitation</w:t>
      </w:r>
      <w:bookmarkEnd w:id="2613"/>
    </w:p>
    <w:p w14:paraId="01727CDF" w14:textId="77777777" w:rsidR="007049FE" w:rsidRPr="005F4B66" w:rsidRDefault="007049FE" w:rsidP="0049070B">
      <w:pPr>
        <w:pStyle w:val="Heading4Reference"/>
        <w:ind w:left="1440"/>
        <w:jc w:val="both"/>
        <w:rPr>
          <w:color w:val="auto"/>
        </w:rPr>
      </w:pPr>
      <w:r w:rsidRPr="005F4B66">
        <w:rPr>
          <w:color w:val="auto"/>
        </w:rPr>
        <w:t xml:space="preserve">SCEE will ensure that all temporary infrastructure and materials associated with the scope of work are removed from site. </w:t>
      </w:r>
    </w:p>
    <w:p w14:paraId="202D282B" w14:textId="77777777" w:rsidR="007049FE" w:rsidRPr="005F4B66" w:rsidRDefault="007049FE" w:rsidP="0049070B">
      <w:pPr>
        <w:pStyle w:val="Heading4Reference"/>
        <w:ind w:left="1440"/>
        <w:jc w:val="both"/>
        <w:rPr>
          <w:color w:val="auto"/>
        </w:rPr>
      </w:pPr>
    </w:p>
    <w:p w14:paraId="66C84205" w14:textId="2106C367" w:rsidR="001A64BA" w:rsidRDefault="007049FE" w:rsidP="00AD7848">
      <w:pPr>
        <w:pStyle w:val="Heading4Reference"/>
        <w:ind w:left="1440"/>
        <w:jc w:val="both"/>
        <w:rPr>
          <w:color w:val="auto"/>
        </w:rPr>
      </w:pPr>
      <w:r w:rsidRPr="005F4B66">
        <w:rPr>
          <w:color w:val="auto"/>
        </w:rPr>
        <w:t>The client environmental representative shall determine areas requiring rehabilitation prior to demobilisation and review the scope of rehabilitation works. The site environmental representative will also assess the quality of rehabilitation as part of the demobilisation process.</w:t>
      </w:r>
    </w:p>
    <w:p w14:paraId="0DCD346E" w14:textId="77777777" w:rsidR="00AD7848" w:rsidRPr="005F4B66" w:rsidRDefault="00AD7848" w:rsidP="00AD7848">
      <w:pPr>
        <w:pStyle w:val="Heading4Reference"/>
        <w:ind w:left="1440"/>
        <w:jc w:val="both"/>
        <w:rPr>
          <w:color w:val="auto"/>
        </w:rPr>
      </w:pPr>
    </w:p>
    <w:p w14:paraId="2FBA22C5" w14:textId="059A5F4D" w:rsidR="004152A1" w:rsidRPr="005F4B66" w:rsidRDefault="004152A1" w:rsidP="004152A1">
      <w:pPr>
        <w:pStyle w:val="Heading4Reference"/>
        <w:ind w:left="1440"/>
        <w:jc w:val="both"/>
        <w:rPr>
          <w:color w:val="auto"/>
        </w:rPr>
      </w:pPr>
      <w:r w:rsidRPr="005F4B66">
        <w:t xml:space="preserve">Refer: </w:t>
      </w:r>
      <w:r w:rsidRPr="005F4B66">
        <w:tab/>
        <w:t xml:space="preserve">RTIO-HSE-0123835 Land Disturbance Work Practice  </w:t>
      </w:r>
    </w:p>
    <w:p w14:paraId="3E2A0B3A" w14:textId="77777777" w:rsidR="009D2215" w:rsidRPr="005F4B66" w:rsidRDefault="009D2215" w:rsidP="0049070B">
      <w:pPr>
        <w:pStyle w:val="Heading1"/>
        <w:jc w:val="both"/>
      </w:pPr>
      <w:bookmarkStart w:id="2614" w:name="_Toc365543511"/>
      <w:bookmarkStart w:id="2615" w:name="_Toc227062861"/>
      <w:r w:rsidRPr="005F4B66">
        <w:t>Emergency Preparedness and Response</w:t>
      </w:r>
      <w:bookmarkEnd w:id="2614"/>
      <w:bookmarkEnd w:id="2615"/>
    </w:p>
    <w:p w14:paraId="3E2A0B3B" w14:textId="07B547A8" w:rsidR="009D2215" w:rsidRPr="005F4B66" w:rsidRDefault="0003048F" w:rsidP="0049070B">
      <w:pPr>
        <w:pStyle w:val="Heading2Text"/>
        <w:ind w:left="432"/>
        <w:jc w:val="both"/>
      </w:pPr>
      <w:r w:rsidRPr="005F4B66">
        <w:t xml:space="preserve">SCEE Project Management will follow the Client’s Site Emergency Procedures and work in conjunction with the Client Emergency Preparedness and Response plans. </w:t>
      </w:r>
      <w:r w:rsidR="009D2215" w:rsidRPr="005F4B66">
        <w:t>Emergency procedures covering medical</w:t>
      </w:r>
      <w:r w:rsidRPr="005F4B66">
        <w:t xml:space="preserve"> emergencies</w:t>
      </w:r>
      <w:r w:rsidR="009D2215" w:rsidRPr="005F4B66">
        <w:t xml:space="preserve">, fire, </w:t>
      </w:r>
      <w:r w:rsidRPr="005F4B66">
        <w:t>natural disaster,</w:t>
      </w:r>
      <w:r w:rsidR="009D2215" w:rsidRPr="005F4B66">
        <w:t xml:space="preserve"> bomb threat and cyclone situations shall be documented, practiced and included in </w:t>
      </w:r>
      <w:r w:rsidR="00144202">
        <w:t>worker</w:t>
      </w:r>
      <w:r w:rsidR="009D2215" w:rsidRPr="005F4B66">
        <w:t xml:space="preserve"> training to effectively communicate and respond to any workplace </w:t>
      </w:r>
      <w:r w:rsidR="006D130A" w:rsidRPr="005F4B66">
        <w:t>event</w:t>
      </w:r>
      <w:r w:rsidR="009D2215" w:rsidRPr="005F4B66">
        <w:t xml:space="preserve"> or emergency.</w:t>
      </w:r>
    </w:p>
    <w:p w14:paraId="3E2A0B3C" w14:textId="77777777" w:rsidR="009D2215" w:rsidRPr="005F4B66" w:rsidRDefault="00B90EA7" w:rsidP="0049070B">
      <w:pPr>
        <w:pStyle w:val="Heading2Text"/>
        <w:ind w:left="0"/>
        <w:jc w:val="both"/>
      </w:pPr>
      <w:r w:rsidRPr="005F4B66">
        <w:t xml:space="preserve">        </w:t>
      </w:r>
      <w:r w:rsidR="009D2215" w:rsidRPr="005F4B66">
        <w:t>The aims of the emergency procedures are</w:t>
      </w:r>
      <w:r w:rsidR="0003048F" w:rsidRPr="005F4B66">
        <w:t xml:space="preserve"> to</w:t>
      </w:r>
      <w:r w:rsidR="009D2215" w:rsidRPr="005F4B66">
        <w:t>:</w:t>
      </w:r>
    </w:p>
    <w:p w14:paraId="3E2A0B3D" w14:textId="77777777" w:rsidR="009D2215" w:rsidRPr="005F4B66" w:rsidRDefault="0003048F" w:rsidP="0049070B">
      <w:pPr>
        <w:pStyle w:val="Heading2Bulletts"/>
        <w:tabs>
          <w:tab w:val="clear" w:pos="1211"/>
        </w:tabs>
        <w:ind w:left="851"/>
        <w:jc w:val="both"/>
      </w:pPr>
      <w:r w:rsidRPr="005F4B66">
        <w:t>D</w:t>
      </w:r>
      <w:r w:rsidR="009D2215" w:rsidRPr="005F4B66">
        <w:t>ecrease the level of risk to life, property and t</w:t>
      </w:r>
      <w:r w:rsidR="00D97311" w:rsidRPr="005F4B66">
        <w:t>he environment</w:t>
      </w:r>
    </w:p>
    <w:p w14:paraId="3E2A0B3E" w14:textId="77777777" w:rsidR="009D2215" w:rsidRPr="005F4B66" w:rsidRDefault="0003048F" w:rsidP="0049070B">
      <w:pPr>
        <w:pStyle w:val="Heading2Bulletts"/>
        <w:tabs>
          <w:tab w:val="clear" w:pos="1211"/>
        </w:tabs>
        <w:ind w:left="851"/>
        <w:jc w:val="both"/>
      </w:pPr>
      <w:r w:rsidRPr="005F4B66">
        <w:t>C</w:t>
      </w:r>
      <w:r w:rsidR="009D2215" w:rsidRPr="005F4B66">
        <w:t>ontrol any in</w:t>
      </w:r>
      <w:r w:rsidR="00D97311" w:rsidRPr="005F4B66">
        <w:t>cident and minimise its effects</w:t>
      </w:r>
    </w:p>
    <w:p w14:paraId="3E2A0B3F" w14:textId="77777777" w:rsidR="009D2215" w:rsidRPr="005F4B66" w:rsidRDefault="0003048F" w:rsidP="0049070B">
      <w:pPr>
        <w:pStyle w:val="Heading2Bulletts"/>
        <w:tabs>
          <w:tab w:val="clear" w:pos="1211"/>
        </w:tabs>
        <w:spacing w:after="120"/>
        <w:ind w:left="851" w:hanging="357"/>
        <w:jc w:val="both"/>
      </w:pPr>
      <w:r w:rsidRPr="005F4B66">
        <w:t>P</w:t>
      </w:r>
      <w:r w:rsidR="009D2215" w:rsidRPr="005F4B66">
        <w:t>rovide the basis for training of all people who cou</w:t>
      </w:r>
      <w:r w:rsidR="00D97311" w:rsidRPr="005F4B66">
        <w:t>ld be involved in any emergency</w:t>
      </w:r>
    </w:p>
    <w:p w14:paraId="3E2A0B40" w14:textId="77777777" w:rsidR="00B90EA7" w:rsidRPr="005F4B66" w:rsidRDefault="00B90EA7" w:rsidP="0049070B">
      <w:pPr>
        <w:pStyle w:val="Heading2Bulletts"/>
        <w:numPr>
          <w:ilvl w:val="0"/>
          <w:numId w:val="0"/>
        </w:numPr>
        <w:spacing w:after="120"/>
        <w:ind w:left="851"/>
        <w:jc w:val="both"/>
      </w:pPr>
    </w:p>
    <w:p w14:paraId="3E2A0B41" w14:textId="77777777" w:rsidR="009D2215" w:rsidRPr="005F4B66" w:rsidRDefault="009D2215" w:rsidP="0049070B">
      <w:pPr>
        <w:pStyle w:val="Heading2Text"/>
        <w:ind w:left="494"/>
        <w:jc w:val="both"/>
      </w:pPr>
      <w:r w:rsidRPr="005F4B66">
        <w:t xml:space="preserve">SCEE Site Management will coordinate with the Client an emergency response team (ERT) of volunteers that will be trained and participate as active members in the site Emergency Response Team. </w:t>
      </w:r>
      <w:r w:rsidR="00564C1D" w:rsidRPr="005F4B66">
        <w:t>The SCEE Project Emergency Response Plan will be developed to integrate with the clients Emergency Response Plans.</w:t>
      </w:r>
    </w:p>
    <w:p w14:paraId="3E2A0B42" w14:textId="4B842DB1" w:rsidR="009D2215" w:rsidRDefault="009D2215" w:rsidP="0049070B">
      <w:pPr>
        <w:pStyle w:val="Heading2Reference"/>
        <w:ind w:left="0" w:firstLine="494"/>
        <w:jc w:val="both"/>
      </w:pPr>
      <w:r w:rsidRPr="005F4B66">
        <w:t>Refer:</w:t>
      </w:r>
      <w:r w:rsidRPr="005F4B66">
        <w:tab/>
      </w:r>
      <w:r w:rsidR="00D0466D" w:rsidRPr="005F4B66">
        <w:t>SCEE-BS-HS-TEM-0003</w:t>
      </w:r>
      <w:r w:rsidRPr="005F4B66">
        <w:t xml:space="preserve"> </w:t>
      </w:r>
      <w:r w:rsidR="0081141E" w:rsidRPr="005F4B66">
        <w:t>Emergency Response Plan</w:t>
      </w:r>
    </w:p>
    <w:p w14:paraId="2A2D4B52" w14:textId="1DFB8CCA" w:rsidR="00D108A8" w:rsidRPr="00D108A8" w:rsidRDefault="00D108A8" w:rsidP="00D108A8">
      <w:pPr>
        <w:rPr>
          <w:rFonts w:cs="Arial"/>
          <w:color w:val="984806" w:themeColor="accent6" w:themeShade="80"/>
        </w:rPr>
      </w:pPr>
      <w:r>
        <w:br w:type="page"/>
      </w:r>
    </w:p>
    <w:p w14:paraId="3E2A0B43" w14:textId="77777777" w:rsidR="009D2215" w:rsidRPr="005F4B66" w:rsidRDefault="009D2215" w:rsidP="00724E1B">
      <w:pPr>
        <w:pStyle w:val="Heading2"/>
      </w:pPr>
      <w:bookmarkStart w:id="2616" w:name="_Toc403630190"/>
      <w:bookmarkStart w:id="2617" w:name="_Toc403630891"/>
      <w:bookmarkStart w:id="2618" w:name="_Toc403631675"/>
      <w:bookmarkStart w:id="2619" w:name="_Toc403632578"/>
      <w:bookmarkStart w:id="2620" w:name="_Toc403645626"/>
      <w:bookmarkStart w:id="2621" w:name="_Toc403646074"/>
      <w:bookmarkStart w:id="2622" w:name="_Toc403646863"/>
      <w:bookmarkStart w:id="2623" w:name="_Toc403647636"/>
      <w:bookmarkStart w:id="2624" w:name="_Toc403648084"/>
      <w:bookmarkStart w:id="2625" w:name="_Toc404088255"/>
      <w:bookmarkStart w:id="2626" w:name="_Toc404325857"/>
      <w:bookmarkStart w:id="2627" w:name="_Toc404343944"/>
      <w:bookmarkStart w:id="2628" w:name="_Toc404346057"/>
      <w:bookmarkStart w:id="2629" w:name="_Toc403630191"/>
      <w:bookmarkStart w:id="2630" w:name="_Toc403630892"/>
      <w:bookmarkStart w:id="2631" w:name="_Toc403631676"/>
      <w:bookmarkStart w:id="2632" w:name="_Toc403632579"/>
      <w:bookmarkStart w:id="2633" w:name="_Toc403645627"/>
      <w:bookmarkStart w:id="2634" w:name="_Toc403646075"/>
      <w:bookmarkStart w:id="2635" w:name="_Toc403646864"/>
      <w:bookmarkStart w:id="2636" w:name="_Toc403647637"/>
      <w:bookmarkStart w:id="2637" w:name="_Toc403648085"/>
      <w:bookmarkStart w:id="2638" w:name="_Toc404088256"/>
      <w:bookmarkStart w:id="2639" w:name="_Toc404325858"/>
      <w:bookmarkStart w:id="2640" w:name="_Toc404343945"/>
      <w:bookmarkStart w:id="2641" w:name="_Toc404346058"/>
      <w:bookmarkStart w:id="2642" w:name="_Toc403630192"/>
      <w:bookmarkStart w:id="2643" w:name="_Toc403630893"/>
      <w:bookmarkStart w:id="2644" w:name="_Toc403631677"/>
      <w:bookmarkStart w:id="2645" w:name="_Toc403632580"/>
      <w:bookmarkStart w:id="2646" w:name="_Toc403645628"/>
      <w:bookmarkStart w:id="2647" w:name="_Toc403646076"/>
      <w:bookmarkStart w:id="2648" w:name="_Toc403646865"/>
      <w:bookmarkStart w:id="2649" w:name="_Toc403647638"/>
      <w:bookmarkStart w:id="2650" w:name="_Toc403648086"/>
      <w:bookmarkStart w:id="2651" w:name="_Toc404088257"/>
      <w:bookmarkStart w:id="2652" w:name="_Toc404325859"/>
      <w:bookmarkStart w:id="2653" w:name="_Toc404343946"/>
      <w:bookmarkStart w:id="2654" w:name="_Toc404346059"/>
      <w:bookmarkStart w:id="2655" w:name="_Toc403630193"/>
      <w:bookmarkStart w:id="2656" w:name="_Toc403630894"/>
      <w:bookmarkStart w:id="2657" w:name="_Toc403631678"/>
      <w:bookmarkStart w:id="2658" w:name="_Toc403632581"/>
      <w:bookmarkStart w:id="2659" w:name="_Toc403645629"/>
      <w:bookmarkStart w:id="2660" w:name="_Toc403646077"/>
      <w:bookmarkStart w:id="2661" w:name="_Toc403646866"/>
      <w:bookmarkStart w:id="2662" w:name="_Toc403647639"/>
      <w:bookmarkStart w:id="2663" w:name="_Toc403648087"/>
      <w:bookmarkStart w:id="2664" w:name="_Toc404088258"/>
      <w:bookmarkStart w:id="2665" w:name="_Toc404325860"/>
      <w:bookmarkStart w:id="2666" w:name="_Toc404343947"/>
      <w:bookmarkStart w:id="2667" w:name="_Toc404346060"/>
      <w:bookmarkStart w:id="2668" w:name="_Toc403630194"/>
      <w:bookmarkStart w:id="2669" w:name="_Toc403630895"/>
      <w:bookmarkStart w:id="2670" w:name="_Toc403631679"/>
      <w:bookmarkStart w:id="2671" w:name="_Toc403632582"/>
      <w:bookmarkStart w:id="2672" w:name="_Toc403645630"/>
      <w:bookmarkStart w:id="2673" w:name="_Toc403646078"/>
      <w:bookmarkStart w:id="2674" w:name="_Toc403646867"/>
      <w:bookmarkStart w:id="2675" w:name="_Toc403647640"/>
      <w:bookmarkStart w:id="2676" w:name="_Toc403648088"/>
      <w:bookmarkStart w:id="2677" w:name="_Toc404088259"/>
      <w:bookmarkStart w:id="2678" w:name="_Toc404325861"/>
      <w:bookmarkStart w:id="2679" w:name="_Toc404343948"/>
      <w:bookmarkStart w:id="2680" w:name="_Toc404346061"/>
      <w:bookmarkStart w:id="2681" w:name="_Toc403630195"/>
      <w:bookmarkStart w:id="2682" w:name="_Toc403630896"/>
      <w:bookmarkStart w:id="2683" w:name="_Toc403631680"/>
      <w:bookmarkStart w:id="2684" w:name="_Toc403632583"/>
      <w:bookmarkStart w:id="2685" w:name="_Toc403645631"/>
      <w:bookmarkStart w:id="2686" w:name="_Toc403646079"/>
      <w:bookmarkStart w:id="2687" w:name="_Toc403646868"/>
      <w:bookmarkStart w:id="2688" w:name="_Toc403647641"/>
      <w:bookmarkStart w:id="2689" w:name="_Toc403648089"/>
      <w:bookmarkStart w:id="2690" w:name="_Toc404088260"/>
      <w:bookmarkStart w:id="2691" w:name="_Toc404325862"/>
      <w:bookmarkStart w:id="2692" w:name="_Toc404343949"/>
      <w:bookmarkStart w:id="2693" w:name="_Toc404346062"/>
      <w:bookmarkStart w:id="2694" w:name="_Toc403630196"/>
      <w:bookmarkStart w:id="2695" w:name="_Toc403630897"/>
      <w:bookmarkStart w:id="2696" w:name="_Toc403631681"/>
      <w:bookmarkStart w:id="2697" w:name="_Toc403632584"/>
      <w:bookmarkStart w:id="2698" w:name="_Toc403645632"/>
      <w:bookmarkStart w:id="2699" w:name="_Toc403646080"/>
      <w:bookmarkStart w:id="2700" w:name="_Toc403646869"/>
      <w:bookmarkStart w:id="2701" w:name="_Toc403647642"/>
      <w:bookmarkStart w:id="2702" w:name="_Toc403648090"/>
      <w:bookmarkStart w:id="2703" w:name="_Toc404088261"/>
      <w:bookmarkStart w:id="2704" w:name="_Toc404325863"/>
      <w:bookmarkStart w:id="2705" w:name="_Toc404343950"/>
      <w:bookmarkStart w:id="2706" w:name="_Toc404346063"/>
      <w:bookmarkStart w:id="2707" w:name="_Toc403630197"/>
      <w:bookmarkStart w:id="2708" w:name="_Toc403630898"/>
      <w:bookmarkStart w:id="2709" w:name="_Toc403631682"/>
      <w:bookmarkStart w:id="2710" w:name="_Toc403632585"/>
      <w:bookmarkStart w:id="2711" w:name="_Toc403645633"/>
      <w:bookmarkStart w:id="2712" w:name="_Toc403646081"/>
      <w:bookmarkStart w:id="2713" w:name="_Toc403646870"/>
      <w:bookmarkStart w:id="2714" w:name="_Toc403647643"/>
      <w:bookmarkStart w:id="2715" w:name="_Toc403648091"/>
      <w:bookmarkStart w:id="2716" w:name="_Toc404088262"/>
      <w:bookmarkStart w:id="2717" w:name="_Toc404325864"/>
      <w:bookmarkStart w:id="2718" w:name="_Toc404343951"/>
      <w:bookmarkStart w:id="2719" w:name="_Toc404346064"/>
      <w:bookmarkStart w:id="2720" w:name="_Toc403630198"/>
      <w:bookmarkStart w:id="2721" w:name="_Toc403630899"/>
      <w:bookmarkStart w:id="2722" w:name="_Toc403631683"/>
      <w:bookmarkStart w:id="2723" w:name="_Toc403632586"/>
      <w:bookmarkStart w:id="2724" w:name="_Toc403645634"/>
      <w:bookmarkStart w:id="2725" w:name="_Toc403646082"/>
      <w:bookmarkStart w:id="2726" w:name="_Toc403646871"/>
      <w:bookmarkStart w:id="2727" w:name="_Toc403647644"/>
      <w:bookmarkStart w:id="2728" w:name="_Toc403648092"/>
      <w:bookmarkStart w:id="2729" w:name="_Toc404088263"/>
      <w:bookmarkStart w:id="2730" w:name="_Toc404325865"/>
      <w:bookmarkStart w:id="2731" w:name="_Toc404343952"/>
      <w:bookmarkStart w:id="2732" w:name="_Toc404346065"/>
      <w:bookmarkStart w:id="2733" w:name="_Toc403630199"/>
      <w:bookmarkStart w:id="2734" w:name="_Toc403630900"/>
      <w:bookmarkStart w:id="2735" w:name="_Toc403631684"/>
      <w:bookmarkStart w:id="2736" w:name="_Toc403632587"/>
      <w:bookmarkStart w:id="2737" w:name="_Toc403645635"/>
      <w:bookmarkStart w:id="2738" w:name="_Toc403646083"/>
      <w:bookmarkStart w:id="2739" w:name="_Toc403646872"/>
      <w:bookmarkStart w:id="2740" w:name="_Toc403647645"/>
      <w:bookmarkStart w:id="2741" w:name="_Toc403648093"/>
      <w:bookmarkStart w:id="2742" w:name="_Toc404088264"/>
      <w:bookmarkStart w:id="2743" w:name="_Toc404325866"/>
      <w:bookmarkStart w:id="2744" w:name="_Toc404343953"/>
      <w:bookmarkStart w:id="2745" w:name="_Toc404346066"/>
      <w:bookmarkStart w:id="2746" w:name="_Toc403630200"/>
      <w:bookmarkStart w:id="2747" w:name="_Toc403630901"/>
      <w:bookmarkStart w:id="2748" w:name="_Toc403631685"/>
      <w:bookmarkStart w:id="2749" w:name="_Toc403632588"/>
      <w:bookmarkStart w:id="2750" w:name="_Toc403645636"/>
      <w:bookmarkStart w:id="2751" w:name="_Toc403646084"/>
      <w:bookmarkStart w:id="2752" w:name="_Toc403646873"/>
      <w:bookmarkStart w:id="2753" w:name="_Toc403647646"/>
      <w:bookmarkStart w:id="2754" w:name="_Toc403648094"/>
      <w:bookmarkStart w:id="2755" w:name="_Toc404088265"/>
      <w:bookmarkStart w:id="2756" w:name="_Toc404325867"/>
      <w:bookmarkStart w:id="2757" w:name="_Toc404343954"/>
      <w:bookmarkStart w:id="2758" w:name="_Toc404346067"/>
      <w:bookmarkStart w:id="2759" w:name="_Toc365543513"/>
      <w:bookmarkStart w:id="2760" w:name="_Toc227062862"/>
      <w:bookmarkEnd w:id="2616"/>
      <w:bookmarkEnd w:id="2617"/>
      <w:bookmarkEnd w:id="2618"/>
      <w:bookmarkEnd w:id="2619"/>
      <w:bookmarkEnd w:id="2620"/>
      <w:bookmarkEnd w:id="2621"/>
      <w:bookmarkEnd w:id="2622"/>
      <w:bookmarkEnd w:id="2623"/>
      <w:bookmarkEnd w:id="2624"/>
      <w:bookmarkEnd w:id="2625"/>
      <w:bookmarkEnd w:id="2626"/>
      <w:bookmarkEnd w:id="2627"/>
      <w:bookmarkEnd w:id="2628"/>
      <w:bookmarkEnd w:id="2629"/>
      <w:bookmarkEnd w:id="2630"/>
      <w:bookmarkEnd w:id="2631"/>
      <w:bookmarkEnd w:id="2632"/>
      <w:bookmarkEnd w:id="2633"/>
      <w:bookmarkEnd w:id="2634"/>
      <w:bookmarkEnd w:id="2635"/>
      <w:bookmarkEnd w:id="2636"/>
      <w:bookmarkEnd w:id="2637"/>
      <w:bookmarkEnd w:id="2638"/>
      <w:bookmarkEnd w:id="2639"/>
      <w:bookmarkEnd w:id="2640"/>
      <w:bookmarkEnd w:id="2641"/>
      <w:bookmarkEnd w:id="2642"/>
      <w:bookmarkEnd w:id="2643"/>
      <w:bookmarkEnd w:id="2644"/>
      <w:bookmarkEnd w:id="2645"/>
      <w:bookmarkEnd w:id="2646"/>
      <w:bookmarkEnd w:id="2647"/>
      <w:bookmarkEnd w:id="2648"/>
      <w:bookmarkEnd w:id="2649"/>
      <w:bookmarkEnd w:id="2650"/>
      <w:bookmarkEnd w:id="2651"/>
      <w:bookmarkEnd w:id="2652"/>
      <w:bookmarkEnd w:id="2653"/>
      <w:bookmarkEnd w:id="2654"/>
      <w:bookmarkEnd w:id="2655"/>
      <w:bookmarkEnd w:id="2656"/>
      <w:bookmarkEnd w:id="2657"/>
      <w:bookmarkEnd w:id="2658"/>
      <w:bookmarkEnd w:id="2659"/>
      <w:bookmarkEnd w:id="2660"/>
      <w:bookmarkEnd w:id="2661"/>
      <w:bookmarkEnd w:id="2662"/>
      <w:bookmarkEnd w:id="2663"/>
      <w:bookmarkEnd w:id="2664"/>
      <w:bookmarkEnd w:id="2665"/>
      <w:bookmarkEnd w:id="2666"/>
      <w:bookmarkEnd w:id="2667"/>
      <w:bookmarkEnd w:id="2668"/>
      <w:bookmarkEnd w:id="2669"/>
      <w:bookmarkEnd w:id="2670"/>
      <w:bookmarkEnd w:id="2671"/>
      <w:bookmarkEnd w:id="2672"/>
      <w:bookmarkEnd w:id="2673"/>
      <w:bookmarkEnd w:id="2674"/>
      <w:bookmarkEnd w:id="2675"/>
      <w:bookmarkEnd w:id="2676"/>
      <w:bookmarkEnd w:id="2677"/>
      <w:bookmarkEnd w:id="2678"/>
      <w:bookmarkEnd w:id="2679"/>
      <w:bookmarkEnd w:id="2680"/>
      <w:bookmarkEnd w:id="2681"/>
      <w:bookmarkEnd w:id="2682"/>
      <w:bookmarkEnd w:id="2683"/>
      <w:bookmarkEnd w:id="2684"/>
      <w:bookmarkEnd w:id="2685"/>
      <w:bookmarkEnd w:id="2686"/>
      <w:bookmarkEnd w:id="2687"/>
      <w:bookmarkEnd w:id="2688"/>
      <w:bookmarkEnd w:id="2689"/>
      <w:bookmarkEnd w:id="2690"/>
      <w:bookmarkEnd w:id="2691"/>
      <w:bookmarkEnd w:id="2692"/>
      <w:bookmarkEnd w:id="2693"/>
      <w:bookmarkEnd w:id="2694"/>
      <w:bookmarkEnd w:id="2695"/>
      <w:bookmarkEnd w:id="2696"/>
      <w:bookmarkEnd w:id="2697"/>
      <w:bookmarkEnd w:id="2698"/>
      <w:bookmarkEnd w:id="2699"/>
      <w:bookmarkEnd w:id="2700"/>
      <w:bookmarkEnd w:id="2701"/>
      <w:bookmarkEnd w:id="2702"/>
      <w:bookmarkEnd w:id="2703"/>
      <w:bookmarkEnd w:id="2704"/>
      <w:bookmarkEnd w:id="2705"/>
      <w:bookmarkEnd w:id="2706"/>
      <w:bookmarkEnd w:id="2707"/>
      <w:bookmarkEnd w:id="2708"/>
      <w:bookmarkEnd w:id="2709"/>
      <w:bookmarkEnd w:id="2710"/>
      <w:bookmarkEnd w:id="2711"/>
      <w:bookmarkEnd w:id="2712"/>
      <w:bookmarkEnd w:id="2713"/>
      <w:bookmarkEnd w:id="2714"/>
      <w:bookmarkEnd w:id="2715"/>
      <w:bookmarkEnd w:id="2716"/>
      <w:bookmarkEnd w:id="2717"/>
      <w:bookmarkEnd w:id="2718"/>
      <w:bookmarkEnd w:id="2719"/>
      <w:bookmarkEnd w:id="2720"/>
      <w:bookmarkEnd w:id="2721"/>
      <w:bookmarkEnd w:id="2722"/>
      <w:bookmarkEnd w:id="2723"/>
      <w:bookmarkEnd w:id="2724"/>
      <w:bookmarkEnd w:id="2725"/>
      <w:bookmarkEnd w:id="2726"/>
      <w:bookmarkEnd w:id="2727"/>
      <w:bookmarkEnd w:id="2728"/>
      <w:bookmarkEnd w:id="2729"/>
      <w:bookmarkEnd w:id="2730"/>
      <w:bookmarkEnd w:id="2731"/>
      <w:bookmarkEnd w:id="2732"/>
      <w:bookmarkEnd w:id="2733"/>
      <w:bookmarkEnd w:id="2734"/>
      <w:bookmarkEnd w:id="2735"/>
      <w:bookmarkEnd w:id="2736"/>
      <w:bookmarkEnd w:id="2737"/>
      <w:bookmarkEnd w:id="2738"/>
      <w:bookmarkEnd w:id="2739"/>
      <w:bookmarkEnd w:id="2740"/>
      <w:bookmarkEnd w:id="2741"/>
      <w:bookmarkEnd w:id="2742"/>
      <w:bookmarkEnd w:id="2743"/>
      <w:bookmarkEnd w:id="2744"/>
      <w:bookmarkEnd w:id="2745"/>
      <w:bookmarkEnd w:id="2746"/>
      <w:bookmarkEnd w:id="2747"/>
      <w:bookmarkEnd w:id="2748"/>
      <w:bookmarkEnd w:id="2749"/>
      <w:bookmarkEnd w:id="2750"/>
      <w:bookmarkEnd w:id="2751"/>
      <w:bookmarkEnd w:id="2752"/>
      <w:bookmarkEnd w:id="2753"/>
      <w:bookmarkEnd w:id="2754"/>
      <w:bookmarkEnd w:id="2755"/>
      <w:bookmarkEnd w:id="2756"/>
      <w:bookmarkEnd w:id="2757"/>
      <w:bookmarkEnd w:id="2758"/>
      <w:r w:rsidRPr="005F4B66">
        <w:lastRenderedPageBreak/>
        <w:t>Cyclone Preparedness and Response</w:t>
      </w:r>
      <w:bookmarkEnd w:id="2759"/>
      <w:bookmarkEnd w:id="2760"/>
    </w:p>
    <w:p w14:paraId="3E2A0B44" w14:textId="77777777" w:rsidR="009D2215" w:rsidRPr="005F4B66" w:rsidRDefault="00564C1D" w:rsidP="0049070B">
      <w:pPr>
        <w:pStyle w:val="Heading3Text"/>
        <w:ind w:left="1440"/>
        <w:jc w:val="both"/>
        <w:rPr>
          <w:rFonts w:cs="Arial"/>
        </w:rPr>
      </w:pPr>
      <w:r w:rsidRPr="005F4B66">
        <w:t xml:space="preserve">The </w:t>
      </w:r>
      <w:r w:rsidR="009D2215" w:rsidRPr="005F4B66">
        <w:t xml:space="preserve">cyclone season </w:t>
      </w:r>
      <w:r w:rsidRPr="005F4B66">
        <w:t xml:space="preserve">for the project location will be </w:t>
      </w:r>
      <w:r w:rsidR="009D2215" w:rsidRPr="005F4B66">
        <w:t xml:space="preserve">determined to ensure preventative measures can be put in place. SCEE </w:t>
      </w:r>
      <w:r w:rsidRPr="005F4B66">
        <w:t xml:space="preserve">Project </w:t>
      </w:r>
      <w:r w:rsidR="009D2215" w:rsidRPr="005F4B66">
        <w:t>management are responsible for the clean-up, securing and tie down of plant, structures and materials within the SCEE scope of wo</w:t>
      </w:r>
      <w:r w:rsidR="009D2215" w:rsidRPr="005F4B66">
        <w:rPr>
          <w:rFonts w:cs="Arial"/>
        </w:rPr>
        <w:t xml:space="preserve">rk. </w:t>
      </w:r>
    </w:p>
    <w:p w14:paraId="287F9CA8" w14:textId="77777777" w:rsidR="000E5FDA" w:rsidRPr="00BB6944" w:rsidRDefault="000E5FDA" w:rsidP="000E5FDA">
      <w:pPr>
        <w:ind w:left="1418"/>
        <w:jc w:val="both"/>
        <w:rPr>
          <w:rFonts w:ascii="Calibri" w:eastAsia="Calibri" w:hAnsi="Calibri" w:cs="Arial"/>
        </w:rPr>
      </w:pPr>
      <w:r w:rsidRPr="00BB6944">
        <w:rPr>
          <w:rFonts w:ascii="Calibri" w:eastAsia="Calibri" w:hAnsi="Calibri" w:cs="Arial"/>
        </w:rPr>
        <w:t>The Australian Warning System is the approach to information and warnings during emergencies like bushfire, flood, storm, extreme heat and severe weather.</w:t>
      </w:r>
    </w:p>
    <w:p w14:paraId="42A99FB0" w14:textId="11C4AD65" w:rsidR="000E5FDA" w:rsidRDefault="00F64349" w:rsidP="000E5FDA">
      <w:pPr>
        <w:ind w:left="1418"/>
        <w:jc w:val="both"/>
        <w:rPr>
          <w:rFonts w:ascii="Calibri" w:eastAsia="Calibri" w:hAnsi="Calibri" w:cs="Arial"/>
        </w:rPr>
      </w:pPr>
      <w:r>
        <w:rPr>
          <w:rFonts w:ascii="Calibri" w:eastAsia="Calibri" w:hAnsi="Calibri" w:cs="Arial"/>
          <w:noProof/>
        </w:rPr>
        <w:drawing>
          <wp:anchor distT="0" distB="0" distL="114300" distR="114300" simplePos="0" relativeHeight="251662349" behindDoc="0" locked="0" layoutInCell="1" allowOverlap="1" wp14:anchorId="3AA47058" wp14:editId="3D9F8F22">
            <wp:simplePos x="0" y="0"/>
            <wp:positionH relativeFrom="column">
              <wp:posOffset>1082675</wp:posOffset>
            </wp:positionH>
            <wp:positionV relativeFrom="paragraph">
              <wp:posOffset>237490</wp:posOffset>
            </wp:positionV>
            <wp:extent cx="4730750" cy="1645920"/>
            <wp:effectExtent l="0" t="0" r="0" b="0"/>
            <wp:wrapNone/>
            <wp:docPr id="1007797173" name="Picture 2" descr="A warning sign with a hurricane symbo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7797173" name="Picture 2" descr="A warning sign with a hurricane symbol&#10;&#10;Description automatically generated"/>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4730750" cy="1645920"/>
                    </a:xfrm>
                    <a:prstGeom prst="rect">
                      <a:avLst/>
                    </a:prstGeom>
                    <a:noFill/>
                  </pic:spPr>
                </pic:pic>
              </a:graphicData>
            </a:graphic>
          </wp:anchor>
        </w:drawing>
      </w:r>
      <w:r w:rsidR="000E5FDA" w:rsidRPr="00BB6944">
        <w:rPr>
          <w:rFonts w:ascii="Calibri" w:eastAsia="Calibri" w:hAnsi="Calibri" w:cs="Arial"/>
        </w:rPr>
        <w:t>The System uses a nationally consistent set of icons, as per below.</w:t>
      </w:r>
    </w:p>
    <w:p w14:paraId="006007CC" w14:textId="76901D65" w:rsidR="000E5FDA" w:rsidRPr="00BB6944" w:rsidRDefault="000E5FDA" w:rsidP="000E5FDA">
      <w:pPr>
        <w:ind w:left="1418"/>
        <w:jc w:val="both"/>
        <w:rPr>
          <w:rFonts w:ascii="Calibri" w:eastAsia="Calibri" w:hAnsi="Calibri" w:cs="Arial"/>
        </w:rPr>
      </w:pPr>
    </w:p>
    <w:p w14:paraId="7F17BCF3" w14:textId="77777777" w:rsidR="000E5FDA" w:rsidRPr="00BB6944" w:rsidRDefault="000E5FDA" w:rsidP="000E5FDA">
      <w:pPr>
        <w:jc w:val="both"/>
        <w:rPr>
          <w:rFonts w:ascii="Calibri" w:eastAsia="Calibri" w:hAnsi="Calibri" w:cs="Arial"/>
        </w:rPr>
      </w:pPr>
    </w:p>
    <w:p w14:paraId="4CB8BE0C" w14:textId="77777777" w:rsidR="000E5FDA" w:rsidRPr="00BB6944" w:rsidRDefault="000E5FDA" w:rsidP="000E5FDA">
      <w:pPr>
        <w:jc w:val="both"/>
        <w:rPr>
          <w:rFonts w:ascii="Calibri" w:eastAsia="Calibri" w:hAnsi="Calibri" w:cs="Arial"/>
        </w:rPr>
      </w:pPr>
    </w:p>
    <w:p w14:paraId="665FBFAE" w14:textId="77777777" w:rsidR="000E5FDA" w:rsidRPr="00BB6944" w:rsidRDefault="000E5FDA" w:rsidP="000E5FDA">
      <w:pPr>
        <w:jc w:val="both"/>
        <w:rPr>
          <w:rFonts w:ascii="Calibri" w:eastAsia="Calibri" w:hAnsi="Calibri" w:cs="Arial"/>
        </w:rPr>
      </w:pPr>
    </w:p>
    <w:p w14:paraId="02495094" w14:textId="77777777" w:rsidR="000E5FDA" w:rsidRPr="00BB6944" w:rsidRDefault="000E5FDA" w:rsidP="000E5FDA">
      <w:pPr>
        <w:jc w:val="both"/>
        <w:rPr>
          <w:rFonts w:ascii="Calibri" w:eastAsia="Calibri" w:hAnsi="Calibri" w:cs="Arial"/>
        </w:rPr>
      </w:pPr>
    </w:p>
    <w:p w14:paraId="55F33C46" w14:textId="77777777" w:rsidR="000E5FDA" w:rsidRPr="00BB6944" w:rsidRDefault="000E5FDA" w:rsidP="000E5FDA">
      <w:pPr>
        <w:spacing w:after="0"/>
        <w:ind w:left="1418"/>
        <w:jc w:val="both"/>
        <w:rPr>
          <w:rFonts w:ascii="Calibri" w:eastAsia="Calibri" w:hAnsi="Calibri" w:cs="Arial"/>
        </w:rPr>
      </w:pPr>
      <w:r w:rsidRPr="00BB6944">
        <w:rPr>
          <w:rFonts w:ascii="Calibri" w:eastAsia="Calibri" w:hAnsi="Calibri" w:cs="Arial"/>
        </w:rPr>
        <w:t>Each warning level has a set of action statements to give clear and concise information about what to do. Below are some action statements you might see with a warning.</w:t>
      </w:r>
    </w:p>
    <w:p w14:paraId="41176DD2" w14:textId="77777777" w:rsidR="000E5FDA" w:rsidRPr="00BB6944" w:rsidRDefault="000E5FDA" w:rsidP="000E5FDA">
      <w:pPr>
        <w:spacing w:after="0"/>
        <w:ind w:left="1418"/>
        <w:jc w:val="both"/>
        <w:rPr>
          <w:rFonts w:ascii="Calibri" w:eastAsia="Calibri" w:hAnsi="Calibri" w:cs="Arial"/>
          <w:b/>
          <w:bCs/>
          <w:color w:val="FFFF00"/>
        </w:rPr>
      </w:pPr>
      <w:r w:rsidRPr="00BB6944">
        <w:rPr>
          <w:rFonts w:ascii="Calibri" w:eastAsia="Calibri" w:hAnsi="Calibri" w:cs="Arial"/>
          <w:b/>
          <w:bCs/>
          <w:color w:val="FFFF00"/>
        </w:rPr>
        <w:t>Advice (Yellow):</w:t>
      </w:r>
    </w:p>
    <w:p w14:paraId="3ADCD8D9" w14:textId="77777777" w:rsidR="000E5FDA" w:rsidRPr="00BB6944" w:rsidRDefault="000E5FDA" w:rsidP="000E5FDA">
      <w:pPr>
        <w:ind w:left="1418"/>
        <w:jc w:val="both"/>
        <w:rPr>
          <w:rFonts w:ascii="Calibri" w:eastAsia="Calibri" w:hAnsi="Calibri" w:cs="Arial"/>
        </w:rPr>
      </w:pPr>
      <w:r w:rsidRPr="00BB6944">
        <w:rPr>
          <w:rFonts w:ascii="Calibri" w:eastAsia="Calibri" w:hAnsi="Calibri" w:cs="Arial"/>
        </w:rPr>
        <w:t>An incident has started. There is no immediate danger. Stay up to date in case the situation changes.</w:t>
      </w:r>
    </w:p>
    <w:p w14:paraId="4577C237" w14:textId="77777777" w:rsidR="000E5FDA" w:rsidRPr="00BB6944" w:rsidRDefault="000E5FDA" w:rsidP="000E5FDA">
      <w:pPr>
        <w:spacing w:after="0"/>
        <w:ind w:left="1418"/>
        <w:jc w:val="both"/>
        <w:rPr>
          <w:rFonts w:ascii="Calibri" w:eastAsia="Calibri" w:hAnsi="Calibri" w:cs="Arial"/>
          <w:b/>
          <w:bCs/>
        </w:rPr>
      </w:pPr>
      <w:r w:rsidRPr="00BB6944">
        <w:rPr>
          <w:rFonts w:ascii="Calibri" w:eastAsia="Calibri" w:hAnsi="Calibri" w:cs="Arial"/>
          <w:b/>
          <w:bCs/>
          <w:color w:val="984806" w:themeColor="accent6" w:themeShade="80"/>
        </w:rPr>
        <w:t>Watch and Act (Orange):</w:t>
      </w:r>
    </w:p>
    <w:p w14:paraId="1E629977" w14:textId="77777777" w:rsidR="000E5FDA" w:rsidRPr="00BB6944" w:rsidRDefault="000E5FDA" w:rsidP="000E5FDA">
      <w:pPr>
        <w:ind w:left="1418"/>
        <w:jc w:val="both"/>
        <w:rPr>
          <w:rFonts w:ascii="Calibri" w:eastAsia="Calibri" w:hAnsi="Calibri" w:cs="Arial"/>
        </w:rPr>
      </w:pPr>
      <w:r w:rsidRPr="00BB6944">
        <w:rPr>
          <w:rFonts w:ascii="Calibri" w:eastAsia="Calibri" w:hAnsi="Calibri" w:cs="Arial"/>
        </w:rPr>
        <w:t xml:space="preserve">There is a heightened level of threat. Conditions are changing and you need to start </w:t>
      </w:r>
      <w:proofErr w:type="gramStart"/>
      <w:r w:rsidRPr="00BB6944">
        <w:rPr>
          <w:rFonts w:ascii="Calibri" w:eastAsia="Calibri" w:hAnsi="Calibri" w:cs="Arial"/>
        </w:rPr>
        <w:t>taking action</w:t>
      </w:r>
      <w:proofErr w:type="gramEnd"/>
      <w:r w:rsidRPr="00BB6944">
        <w:rPr>
          <w:rFonts w:ascii="Calibri" w:eastAsia="Calibri" w:hAnsi="Calibri" w:cs="Arial"/>
        </w:rPr>
        <w:t xml:space="preserve"> now to protect you and your family.</w:t>
      </w:r>
    </w:p>
    <w:p w14:paraId="47A629C5" w14:textId="77777777" w:rsidR="000E5FDA" w:rsidRPr="00BB6944" w:rsidRDefault="000E5FDA" w:rsidP="000E5FDA">
      <w:pPr>
        <w:spacing w:after="0"/>
        <w:ind w:left="1418"/>
        <w:jc w:val="both"/>
        <w:rPr>
          <w:rFonts w:ascii="Calibri" w:eastAsia="Calibri" w:hAnsi="Calibri" w:cs="Arial"/>
          <w:b/>
          <w:bCs/>
          <w:color w:val="FF0000"/>
        </w:rPr>
      </w:pPr>
      <w:r w:rsidRPr="00BB6944">
        <w:rPr>
          <w:rFonts w:ascii="Calibri" w:eastAsia="Calibri" w:hAnsi="Calibri" w:cs="Arial"/>
          <w:b/>
          <w:bCs/>
          <w:color w:val="FF0000"/>
        </w:rPr>
        <w:t>Emergency Warning (Red):</w:t>
      </w:r>
    </w:p>
    <w:p w14:paraId="4C9D459B" w14:textId="77777777" w:rsidR="000E5FDA" w:rsidRPr="00BB6944" w:rsidRDefault="000E5FDA" w:rsidP="000E5FDA">
      <w:pPr>
        <w:ind w:left="1418"/>
        <w:jc w:val="both"/>
        <w:rPr>
          <w:rFonts w:ascii="Calibri" w:eastAsia="Calibri" w:hAnsi="Calibri" w:cs="Arial"/>
        </w:rPr>
      </w:pPr>
      <w:r w:rsidRPr="00BB6944">
        <w:rPr>
          <w:rFonts w:ascii="Calibri" w:eastAsia="Calibri" w:hAnsi="Calibri" w:cs="Arial"/>
        </w:rPr>
        <w:t xml:space="preserve">An Emergency Warning is the highest level of warning. You may be in danger and need to </w:t>
      </w:r>
      <w:proofErr w:type="gramStart"/>
      <w:r w:rsidRPr="00BB6944">
        <w:rPr>
          <w:rFonts w:ascii="Calibri" w:eastAsia="Calibri" w:hAnsi="Calibri" w:cs="Arial"/>
        </w:rPr>
        <w:t>take action</w:t>
      </w:r>
      <w:proofErr w:type="gramEnd"/>
      <w:r w:rsidRPr="00BB6944">
        <w:rPr>
          <w:rFonts w:ascii="Calibri" w:eastAsia="Calibri" w:hAnsi="Calibri" w:cs="Arial"/>
        </w:rPr>
        <w:t xml:space="preserve"> immediately. Any delay now puts your life at risk.</w:t>
      </w:r>
    </w:p>
    <w:p w14:paraId="3644D7CA" w14:textId="20045517" w:rsidR="000E5FDA" w:rsidRDefault="00AF5C51" w:rsidP="000E5FDA">
      <w:pPr>
        <w:jc w:val="both"/>
        <w:rPr>
          <w:rFonts w:ascii="Calibri" w:eastAsia="Calibri" w:hAnsi="Calibri" w:cs="Arial"/>
        </w:rPr>
      </w:pPr>
      <w:r w:rsidRPr="00BB6944">
        <w:rPr>
          <w:rFonts w:ascii="Calibri" w:eastAsia="Calibri" w:hAnsi="Calibri" w:cs="Arial"/>
          <w:noProof/>
        </w:rPr>
        <w:drawing>
          <wp:anchor distT="0" distB="0" distL="114300" distR="114300" simplePos="0" relativeHeight="251663373" behindDoc="0" locked="0" layoutInCell="1" allowOverlap="1" wp14:anchorId="5030C97C" wp14:editId="3431CC65">
            <wp:simplePos x="0" y="0"/>
            <wp:positionH relativeFrom="margin">
              <wp:posOffset>1367328</wp:posOffset>
            </wp:positionH>
            <wp:positionV relativeFrom="paragraph">
              <wp:posOffset>16683</wp:posOffset>
            </wp:positionV>
            <wp:extent cx="3888509" cy="2162279"/>
            <wp:effectExtent l="0" t="0" r="0" b="0"/>
            <wp:wrapNone/>
            <wp:docPr id="1922641638" name="Picture 1" descr="A group of rectangular boxes with tex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A group of rectangular boxes with text&#10;&#10;Description automatically generated with medium confidence"/>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3893752" cy="2165194"/>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0A1738E0" w14:textId="2DEE0A0D" w:rsidR="000E5FDA" w:rsidRDefault="000E5FDA" w:rsidP="000E5FDA">
      <w:pPr>
        <w:jc w:val="both"/>
        <w:rPr>
          <w:rFonts w:ascii="Calibri" w:eastAsia="Calibri" w:hAnsi="Calibri" w:cs="Arial"/>
        </w:rPr>
      </w:pPr>
    </w:p>
    <w:p w14:paraId="37EDB0B5" w14:textId="77777777" w:rsidR="000E5FDA" w:rsidRDefault="000E5FDA" w:rsidP="000E5FDA">
      <w:pPr>
        <w:jc w:val="both"/>
        <w:rPr>
          <w:rFonts w:ascii="Calibri" w:eastAsia="Calibri" w:hAnsi="Calibri" w:cs="Arial"/>
        </w:rPr>
      </w:pPr>
    </w:p>
    <w:p w14:paraId="34A0E699" w14:textId="77777777" w:rsidR="000E5FDA" w:rsidRDefault="000E5FDA" w:rsidP="000E5FDA">
      <w:pPr>
        <w:jc w:val="both"/>
        <w:rPr>
          <w:rFonts w:ascii="Calibri" w:eastAsia="Calibri" w:hAnsi="Calibri" w:cs="Arial"/>
        </w:rPr>
      </w:pPr>
    </w:p>
    <w:p w14:paraId="1BBB4311" w14:textId="77777777" w:rsidR="000E5FDA" w:rsidRDefault="000E5FDA" w:rsidP="000E5FDA">
      <w:pPr>
        <w:jc w:val="both"/>
        <w:rPr>
          <w:rFonts w:ascii="Calibri" w:eastAsia="Calibri" w:hAnsi="Calibri" w:cs="Arial"/>
        </w:rPr>
      </w:pPr>
    </w:p>
    <w:p w14:paraId="7A08A196" w14:textId="77777777" w:rsidR="000E5FDA" w:rsidRDefault="000E5FDA" w:rsidP="000E5FDA">
      <w:pPr>
        <w:jc w:val="both"/>
        <w:rPr>
          <w:rFonts w:ascii="Calibri" w:eastAsia="Calibri" w:hAnsi="Calibri" w:cs="Arial"/>
        </w:rPr>
      </w:pPr>
    </w:p>
    <w:p w14:paraId="382C0376" w14:textId="77777777" w:rsidR="000E5FDA" w:rsidRDefault="000E5FDA" w:rsidP="000E5FDA">
      <w:pPr>
        <w:jc w:val="both"/>
        <w:rPr>
          <w:rFonts w:ascii="Calibri" w:eastAsia="Calibri" w:hAnsi="Calibri" w:cs="Arial"/>
        </w:rPr>
      </w:pPr>
    </w:p>
    <w:p w14:paraId="0B8D8509" w14:textId="77777777" w:rsidR="000E5FDA" w:rsidRDefault="000E5FDA" w:rsidP="000E5FDA">
      <w:pPr>
        <w:jc w:val="both"/>
        <w:rPr>
          <w:rFonts w:ascii="Calibri" w:eastAsia="Calibri" w:hAnsi="Calibri" w:cs="Arial"/>
        </w:rPr>
      </w:pPr>
    </w:p>
    <w:p w14:paraId="1BAA051C" w14:textId="77777777" w:rsidR="000E5FDA" w:rsidRPr="00BB6944" w:rsidRDefault="000E5FDA" w:rsidP="000E5FDA">
      <w:pPr>
        <w:ind w:left="1418"/>
        <w:jc w:val="both"/>
        <w:rPr>
          <w:rFonts w:ascii="Calibri" w:eastAsia="Calibri" w:hAnsi="Calibri" w:cs="Arial"/>
        </w:rPr>
      </w:pPr>
      <w:r w:rsidRPr="00BB6944">
        <w:rPr>
          <w:rFonts w:ascii="Calibri" w:eastAsia="Calibri" w:hAnsi="Calibri" w:cs="Times New Roman"/>
          <w:noProof/>
        </w:rPr>
        <w:drawing>
          <wp:anchor distT="0" distB="0" distL="114300" distR="114300" simplePos="0" relativeHeight="251661325" behindDoc="0" locked="0" layoutInCell="1" allowOverlap="1" wp14:anchorId="1501D636" wp14:editId="0283A246">
            <wp:simplePos x="0" y="0"/>
            <wp:positionH relativeFrom="margin">
              <wp:align>right</wp:align>
            </wp:positionH>
            <wp:positionV relativeFrom="paragraph">
              <wp:posOffset>514350</wp:posOffset>
            </wp:positionV>
            <wp:extent cx="5324475" cy="1765300"/>
            <wp:effectExtent l="19050" t="19050" r="28575" b="25400"/>
            <wp:wrapNone/>
            <wp:docPr id="4" name="Picture 1" descr="A diagram of a hurrica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A diagram of a hurricane&#10;&#10;Description automatically generated"/>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5324475" cy="1765300"/>
                    </a:xfrm>
                    <a:prstGeom prst="rect">
                      <a:avLst/>
                    </a:prstGeom>
                    <a:noFill/>
                    <a:ln w="12700">
                      <a:solidFill>
                        <a:sysClr val="windowText" lastClr="000000">
                          <a:lumMod val="100000"/>
                          <a:lumOff val="0"/>
                        </a:sysClr>
                      </a:solidFill>
                      <a:miter lim="800000"/>
                      <a:headEnd/>
                      <a:tailEnd/>
                    </a:ln>
                  </pic:spPr>
                </pic:pic>
              </a:graphicData>
            </a:graphic>
            <wp14:sizeRelH relativeFrom="page">
              <wp14:pctWidth>0</wp14:pctWidth>
            </wp14:sizeRelH>
            <wp14:sizeRelV relativeFrom="page">
              <wp14:pctHeight>0</wp14:pctHeight>
            </wp14:sizeRelV>
          </wp:anchor>
        </w:drawing>
      </w:r>
      <w:r w:rsidRPr="00BB6944">
        <w:rPr>
          <w:rFonts w:ascii="Calibri" w:eastAsia="Calibri" w:hAnsi="Calibri" w:cs="Arial"/>
        </w:rPr>
        <w:t xml:space="preserve">The three warning levels which move up and down to reflect the risk to your life or property before, during and after a natural disaster. </w:t>
      </w:r>
    </w:p>
    <w:p w14:paraId="6492B0E0" w14:textId="77777777" w:rsidR="000E5FDA" w:rsidRPr="00BB6944" w:rsidRDefault="000E5FDA" w:rsidP="000E5FDA">
      <w:pPr>
        <w:jc w:val="both"/>
        <w:rPr>
          <w:rFonts w:ascii="Calibri" w:eastAsia="Calibri" w:hAnsi="Calibri" w:cs="Arial"/>
        </w:rPr>
      </w:pPr>
    </w:p>
    <w:p w14:paraId="6A9879EF" w14:textId="77777777" w:rsidR="000E5FDA" w:rsidRPr="00BB6944" w:rsidRDefault="000E5FDA" w:rsidP="000E5FDA">
      <w:pPr>
        <w:jc w:val="both"/>
        <w:rPr>
          <w:rFonts w:ascii="Calibri" w:eastAsia="Calibri" w:hAnsi="Calibri" w:cs="Arial"/>
        </w:rPr>
      </w:pPr>
    </w:p>
    <w:p w14:paraId="768AA9A0" w14:textId="77777777" w:rsidR="000E5FDA" w:rsidRPr="00BB6944" w:rsidRDefault="000E5FDA" w:rsidP="000E5FDA">
      <w:pPr>
        <w:jc w:val="both"/>
        <w:rPr>
          <w:rFonts w:ascii="Calibri" w:eastAsia="Calibri" w:hAnsi="Calibri" w:cs="Arial"/>
        </w:rPr>
      </w:pPr>
    </w:p>
    <w:p w14:paraId="409A5D3B" w14:textId="77777777" w:rsidR="000E5FDA" w:rsidRPr="00BB6944" w:rsidRDefault="000E5FDA" w:rsidP="000E5FDA">
      <w:pPr>
        <w:jc w:val="both"/>
        <w:rPr>
          <w:rFonts w:ascii="Calibri" w:eastAsia="Calibri" w:hAnsi="Calibri" w:cs="Arial"/>
        </w:rPr>
      </w:pPr>
    </w:p>
    <w:p w14:paraId="7CF76EE1" w14:textId="77777777" w:rsidR="000E5FDA" w:rsidRPr="00BB6944" w:rsidRDefault="000E5FDA" w:rsidP="000E5FDA">
      <w:pPr>
        <w:jc w:val="both"/>
        <w:rPr>
          <w:rFonts w:ascii="Calibri" w:eastAsia="Calibri" w:hAnsi="Calibri" w:cs="Arial"/>
        </w:rPr>
      </w:pPr>
    </w:p>
    <w:p w14:paraId="3B65B4C2" w14:textId="77777777" w:rsidR="000E5FDA" w:rsidRPr="00BB6944" w:rsidRDefault="000E5FDA" w:rsidP="000E5FDA">
      <w:pPr>
        <w:jc w:val="both"/>
        <w:rPr>
          <w:rFonts w:ascii="Calibri" w:eastAsia="Calibri" w:hAnsi="Calibri" w:cs="Arial"/>
        </w:rPr>
      </w:pPr>
    </w:p>
    <w:p w14:paraId="47D45C9B" w14:textId="77777777" w:rsidR="000E5FDA" w:rsidRPr="00BB6944" w:rsidRDefault="000E5FDA" w:rsidP="000E5FDA">
      <w:pPr>
        <w:ind w:left="1418"/>
        <w:jc w:val="both"/>
        <w:rPr>
          <w:rFonts w:ascii="Calibri" w:eastAsia="Calibri" w:hAnsi="Calibri" w:cs="Arial"/>
        </w:rPr>
      </w:pPr>
      <w:r w:rsidRPr="00BB6944">
        <w:rPr>
          <w:rFonts w:ascii="Calibri" w:eastAsia="Calibri" w:hAnsi="Calibri" w:cs="Arial"/>
        </w:rPr>
        <w:t>In addition, the Bureau of Meteorology issue cyclone information via radio using distinctive warning audio followed by three levels of alert</w:t>
      </w:r>
    </w:p>
    <w:p w14:paraId="38F16FE4" w14:textId="77777777" w:rsidR="000E5FDA" w:rsidRPr="00BB6944" w:rsidRDefault="000E5FDA" w:rsidP="000E5FDA">
      <w:pPr>
        <w:ind w:left="1418"/>
        <w:jc w:val="both"/>
        <w:rPr>
          <w:rFonts w:ascii="Calibri" w:eastAsia="Calibri" w:hAnsi="Calibri" w:cs="Arial"/>
        </w:rPr>
      </w:pPr>
      <w:r w:rsidRPr="00BB6944">
        <w:rPr>
          <w:rFonts w:ascii="Calibri" w:eastAsia="Calibri" w:hAnsi="Calibri" w:cs="Arial"/>
          <w:b/>
        </w:rPr>
        <w:t>Tropical Cyclone Information Bulletin</w:t>
      </w:r>
      <w:r w:rsidRPr="00BB6944">
        <w:rPr>
          <w:rFonts w:ascii="Calibri" w:eastAsia="Calibri" w:hAnsi="Calibri" w:cs="Arial"/>
        </w:rPr>
        <w:t xml:space="preserve"> issued when a cyclone has formed but is not expected to impact within 48 hours</w:t>
      </w:r>
    </w:p>
    <w:p w14:paraId="215E3F8B" w14:textId="77777777" w:rsidR="000E5FDA" w:rsidRPr="00BB6944" w:rsidRDefault="000E5FDA" w:rsidP="000E5FDA">
      <w:pPr>
        <w:ind w:left="1418"/>
        <w:jc w:val="both"/>
        <w:rPr>
          <w:rFonts w:ascii="Calibri" w:eastAsia="Calibri" w:hAnsi="Calibri" w:cs="Arial"/>
        </w:rPr>
      </w:pPr>
      <w:r w:rsidRPr="00BB6944">
        <w:rPr>
          <w:rFonts w:ascii="Calibri" w:eastAsia="Calibri" w:hAnsi="Calibri" w:cs="Arial"/>
          <w:b/>
        </w:rPr>
        <w:t>Tropical Cyclone Watch</w:t>
      </w:r>
      <w:r w:rsidRPr="00BB6944">
        <w:rPr>
          <w:rFonts w:ascii="Calibri" w:eastAsia="Calibri" w:hAnsi="Calibri" w:cs="Arial"/>
        </w:rPr>
        <w:t xml:space="preserve"> when a cyclone is expected to impact the coast within 48 hours but is not expected within 24 hours</w:t>
      </w:r>
    </w:p>
    <w:p w14:paraId="37B87670" w14:textId="77777777" w:rsidR="000E5FDA" w:rsidRPr="00BB6944" w:rsidRDefault="000E5FDA" w:rsidP="000E5FDA">
      <w:pPr>
        <w:ind w:left="1418"/>
        <w:jc w:val="both"/>
        <w:rPr>
          <w:rFonts w:ascii="Calibri" w:eastAsia="Calibri" w:hAnsi="Calibri" w:cs="Arial"/>
        </w:rPr>
      </w:pPr>
      <w:r w:rsidRPr="00BB6944">
        <w:rPr>
          <w:rFonts w:ascii="Calibri" w:eastAsia="Calibri" w:hAnsi="Calibri" w:cs="Arial"/>
          <w:b/>
        </w:rPr>
        <w:t>Tropical Cyclone Warning</w:t>
      </w:r>
      <w:r w:rsidRPr="00BB6944">
        <w:rPr>
          <w:rFonts w:ascii="Calibri" w:eastAsia="Calibri" w:hAnsi="Calibri" w:cs="Arial"/>
        </w:rPr>
        <w:t xml:space="preserve"> when a cyclone is expected to impact the coast within 24 hours</w:t>
      </w:r>
    </w:p>
    <w:p w14:paraId="445CB1A7" w14:textId="514088A2" w:rsidR="004B3EBB" w:rsidRPr="005F4B66" w:rsidRDefault="004B3EBB" w:rsidP="004B3EBB">
      <w:pPr>
        <w:pStyle w:val="Heading4Text"/>
        <w:ind w:left="1440"/>
        <w:jc w:val="both"/>
      </w:pPr>
      <w:r w:rsidRPr="005F4B66">
        <w:t xml:space="preserve">SCEE </w:t>
      </w:r>
      <w:r w:rsidR="005F4B66" w:rsidRPr="005F4B66">
        <w:t>is</w:t>
      </w:r>
      <w:r w:rsidRPr="005F4B66">
        <w:t xml:space="preserve"> required to be 24-hours from full preparedness during cyclone season; nominally 1 November to 30 April.</w:t>
      </w:r>
    </w:p>
    <w:p w14:paraId="4F88F1F7" w14:textId="4DF244EE" w:rsidR="004B3EBB" w:rsidRPr="005F4B66" w:rsidRDefault="004B3EBB" w:rsidP="004B3EBB">
      <w:pPr>
        <w:pStyle w:val="Heading4Text"/>
        <w:ind w:left="1440"/>
        <w:jc w:val="both"/>
      </w:pPr>
      <w:r w:rsidRPr="005F4B66">
        <w:t>In the event of a pending cyclone or demobilisation within the cyclone season SCEE will prepare their work area to make it cyclone safe and arrange with the RTIO Project Representative a walkthrough and signoff of the RTIO Site specific cyclone checklist prior to leaving Site.</w:t>
      </w:r>
    </w:p>
    <w:p w14:paraId="3E2A0B4D" w14:textId="77777777" w:rsidR="009D2215" w:rsidRPr="005F4B66" w:rsidRDefault="009D2215" w:rsidP="0049070B">
      <w:pPr>
        <w:pStyle w:val="Heading4Reference"/>
        <w:ind w:left="1440"/>
        <w:jc w:val="both"/>
      </w:pPr>
      <w:r w:rsidRPr="005F4B66">
        <w:t>Refer:</w:t>
      </w:r>
      <w:r w:rsidRPr="005F4B66">
        <w:tab/>
      </w:r>
      <w:r w:rsidR="00D0466D" w:rsidRPr="005F4B66">
        <w:t>SCEE-BS-HS-TEM-0001</w:t>
      </w:r>
      <w:r w:rsidRPr="005F4B66">
        <w:t xml:space="preserve"> Cyclone Management</w:t>
      </w:r>
      <w:r w:rsidR="00D0466D" w:rsidRPr="005F4B66">
        <w:t xml:space="preserve"> Plan</w:t>
      </w:r>
    </w:p>
    <w:p w14:paraId="0C964347" w14:textId="2225B303" w:rsidR="00D108A8" w:rsidRDefault="0087166E" w:rsidP="00D108A8">
      <w:pPr>
        <w:pStyle w:val="Heading4Reference"/>
        <w:ind w:left="1440"/>
        <w:jc w:val="both"/>
      </w:pPr>
      <w:r w:rsidRPr="005F4B66">
        <w:tab/>
        <w:t>RTIO Cyclone Procedure</w:t>
      </w:r>
    </w:p>
    <w:p w14:paraId="3E2A0B4E" w14:textId="77777777" w:rsidR="00F53408" w:rsidRPr="005F4B66" w:rsidRDefault="00F53408" w:rsidP="0049070B">
      <w:pPr>
        <w:pStyle w:val="Heading1"/>
        <w:jc w:val="both"/>
      </w:pPr>
      <w:bookmarkStart w:id="2761" w:name="_Toc227062863"/>
      <w:r w:rsidRPr="005F4B66">
        <w:t>Incident Management and Response</w:t>
      </w:r>
      <w:bookmarkEnd w:id="2761"/>
    </w:p>
    <w:p w14:paraId="3E2A0B4F" w14:textId="77777777" w:rsidR="000F61ED" w:rsidRPr="005F4B66" w:rsidRDefault="000F61ED" w:rsidP="0049070B">
      <w:pPr>
        <w:pStyle w:val="Heading2"/>
      </w:pPr>
      <w:bookmarkStart w:id="2762" w:name="_Toc227062864"/>
      <w:r w:rsidRPr="005F4B66">
        <w:t>First Aid and Medical Treatment</w:t>
      </w:r>
      <w:bookmarkEnd w:id="2762"/>
    </w:p>
    <w:p w14:paraId="3E2A0B50" w14:textId="6A4C0816" w:rsidR="000F61ED" w:rsidRPr="005F4B66" w:rsidRDefault="000F61ED" w:rsidP="0049070B">
      <w:pPr>
        <w:pStyle w:val="Heading3Text"/>
        <w:ind w:left="1440"/>
        <w:jc w:val="both"/>
      </w:pPr>
      <w:r w:rsidRPr="005F4B66">
        <w:t xml:space="preserve">SCEE Project Management is committed to providing first aid facilities and qualified first aid personnel that are easily accessible to all </w:t>
      </w:r>
      <w:r w:rsidR="00144202">
        <w:t>worker</w:t>
      </w:r>
      <w:r w:rsidRPr="005F4B66">
        <w:t>s and able to manage minor injuries. Project Management shall ensure that:</w:t>
      </w:r>
    </w:p>
    <w:p w14:paraId="3E2A0B51" w14:textId="77777777" w:rsidR="000F61ED" w:rsidRPr="005F4B66" w:rsidRDefault="000F61ED" w:rsidP="0049070B">
      <w:pPr>
        <w:pStyle w:val="Heading3Bulletts"/>
        <w:tabs>
          <w:tab w:val="clear" w:pos="1211"/>
        </w:tabs>
        <w:ind w:left="1800"/>
        <w:jc w:val="both"/>
      </w:pPr>
      <w:r w:rsidRPr="005F4B66">
        <w:lastRenderedPageBreak/>
        <w:t>There is a well-equipped first aid box in the site office</w:t>
      </w:r>
    </w:p>
    <w:p w14:paraId="3E2A0B52" w14:textId="77777777" w:rsidR="000F61ED" w:rsidRPr="005F4B66" w:rsidRDefault="000F61ED" w:rsidP="0049070B">
      <w:pPr>
        <w:pStyle w:val="Heading3Bulletts"/>
        <w:tabs>
          <w:tab w:val="clear" w:pos="1211"/>
        </w:tabs>
        <w:ind w:left="1800"/>
        <w:jc w:val="both"/>
      </w:pPr>
      <w:r w:rsidRPr="005F4B66">
        <w:t>The first aid facilities comply with Australian Standards</w:t>
      </w:r>
    </w:p>
    <w:p w14:paraId="3E2A0B53" w14:textId="77777777" w:rsidR="000F61ED" w:rsidRPr="005F4B66" w:rsidRDefault="000F61ED" w:rsidP="0049070B">
      <w:pPr>
        <w:pStyle w:val="Heading3Bulletts"/>
        <w:tabs>
          <w:tab w:val="clear" w:pos="1211"/>
        </w:tabs>
        <w:ind w:left="1800"/>
        <w:jc w:val="both"/>
      </w:pPr>
      <w:r w:rsidRPr="005F4B66">
        <w:t>Vehicle first aid kits comply with site requirements</w:t>
      </w:r>
    </w:p>
    <w:p w14:paraId="3E2A0B54" w14:textId="2FAC5544" w:rsidR="000F61ED" w:rsidRPr="005F4B66" w:rsidRDefault="000F61ED" w:rsidP="0049070B">
      <w:pPr>
        <w:pStyle w:val="Heading3Bulletts"/>
        <w:tabs>
          <w:tab w:val="clear" w:pos="1211"/>
        </w:tabs>
        <w:ind w:left="1800"/>
        <w:jc w:val="both"/>
      </w:pPr>
      <w:r w:rsidRPr="005F4B66">
        <w:t xml:space="preserve">The first aid facilities are checked </w:t>
      </w:r>
      <w:r w:rsidR="00AE5DF2" w:rsidRPr="005F4B66">
        <w:t>regularly,</w:t>
      </w:r>
      <w:r w:rsidRPr="005F4B66">
        <w:t xml:space="preserve"> and stock replenished as required</w:t>
      </w:r>
    </w:p>
    <w:p w14:paraId="3E2A0B55" w14:textId="77777777" w:rsidR="000F61ED" w:rsidRPr="005F4B66" w:rsidRDefault="000F61ED" w:rsidP="0049070B">
      <w:pPr>
        <w:pStyle w:val="Heading3Bulletts"/>
        <w:tabs>
          <w:tab w:val="clear" w:pos="1211"/>
        </w:tabs>
        <w:ind w:left="1800"/>
        <w:jc w:val="both"/>
      </w:pPr>
      <w:r w:rsidRPr="005F4B66">
        <w:t>All first aid treatment is to be recorded in the incident register</w:t>
      </w:r>
    </w:p>
    <w:p w14:paraId="3E2A0B56" w14:textId="77777777" w:rsidR="000F61ED" w:rsidRPr="005F4B66" w:rsidRDefault="000F61ED" w:rsidP="0049070B">
      <w:pPr>
        <w:pStyle w:val="Heading3Bulletts"/>
        <w:tabs>
          <w:tab w:val="clear" w:pos="1211"/>
        </w:tabs>
        <w:ind w:left="1800"/>
        <w:jc w:val="both"/>
      </w:pPr>
      <w:r w:rsidRPr="005F4B66">
        <w:t>First aid training is required to be undertaken by 5% of the site crew</w:t>
      </w:r>
    </w:p>
    <w:p w14:paraId="3E2A0B57" w14:textId="77777777" w:rsidR="000F61ED" w:rsidRPr="005F4B66" w:rsidRDefault="000F61ED" w:rsidP="0049070B">
      <w:pPr>
        <w:pStyle w:val="Heading3Bulletts"/>
        <w:tabs>
          <w:tab w:val="clear" w:pos="1211"/>
        </w:tabs>
        <w:ind w:left="1800"/>
        <w:jc w:val="both"/>
      </w:pPr>
      <w:r w:rsidRPr="005F4B66">
        <w:t>All electricians will be required to hold a current CPR certification and receive CPR training every 12 months</w:t>
      </w:r>
    </w:p>
    <w:p w14:paraId="3E2A0B58" w14:textId="77777777" w:rsidR="000F61ED" w:rsidRPr="005F4B66" w:rsidRDefault="000F61ED" w:rsidP="0049070B">
      <w:pPr>
        <w:pStyle w:val="Heading3Bulletts"/>
        <w:tabs>
          <w:tab w:val="clear" w:pos="1211"/>
        </w:tabs>
        <w:ind w:left="1800"/>
        <w:jc w:val="both"/>
      </w:pPr>
      <w:r w:rsidRPr="005F4B66">
        <w:t>All calls for medical assistance are to be made to the site paramedic</w:t>
      </w:r>
    </w:p>
    <w:p w14:paraId="3E2A0B59" w14:textId="77777777" w:rsidR="004177EB" w:rsidRPr="005F4B66" w:rsidRDefault="004177EB" w:rsidP="0049070B">
      <w:pPr>
        <w:pStyle w:val="Heading3Bulletts"/>
        <w:tabs>
          <w:tab w:val="clear" w:pos="1211"/>
        </w:tabs>
        <w:ind w:left="1800"/>
        <w:jc w:val="both"/>
      </w:pPr>
      <w:r w:rsidRPr="005F4B66">
        <w:t>SCEE personnel will be accompanied to the site medic by HSE Advisor or Supervisor</w:t>
      </w:r>
    </w:p>
    <w:p w14:paraId="3E2A0B5A" w14:textId="77777777" w:rsidR="000F61ED" w:rsidRPr="005F4B66" w:rsidRDefault="000F61ED" w:rsidP="0049070B">
      <w:pPr>
        <w:pStyle w:val="Heading3Reference"/>
        <w:jc w:val="both"/>
      </w:pPr>
    </w:p>
    <w:p w14:paraId="3E2A0B5B" w14:textId="0D68A949" w:rsidR="000F61ED" w:rsidRDefault="000F61ED" w:rsidP="0049070B">
      <w:pPr>
        <w:pStyle w:val="Heading3Reference"/>
        <w:ind w:left="993" w:firstLine="434"/>
        <w:jc w:val="both"/>
      </w:pPr>
      <w:r w:rsidRPr="005F4B66">
        <w:t>Refer:</w:t>
      </w:r>
      <w:r w:rsidRPr="005F4B66">
        <w:tab/>
      </w:r>
      <w:r w:rsidR="00D0466D" w:rsidRPr="005F4B66">
        <w:t>SCEE-BS-HS-PRO-0004</w:t>
      </w:r>
      <w:r w:rsidRPr="005F4B66">
        <w:t xml:space="preserve"> Event Management and Investigation</w:t>
      </w:r>
    </w:p>
    <w:p w14:paraId="3E2A0B5C" w14:textId="5459F1F3" w:rsidR="009D2215" w:rsidRPr="005F4B66" w:rsidRDefault="009D2215" w:rsidP="00724E1B">
      <w:pPr>
        <w:pStyle w:val="Heading2"/>
      </w:pPr>
      <w:bookmarkStart w:id="2763" w:name="_Toc404088269"/>
      <w:bookmarkStart w:id="2764" w:name="_Toc404325871"/>
      <w:bookmarkStart w:id="2765" w:name="_Toc404343958"/>
      <w:bookmarkStart w:id="2766" w:name="_Toc404346071"/>
      <w:bookmarkStart w:id="2767" w:name="_Toc365543514"/>
      <w:bookmarkStart w:id="2768" w:name="_Toc227062865"/>
      <w:bookmarkEnd w:id="2763"/>
      <w:bookmarkEnd w:id="2764"/>
      <w:bookmarkEnd w:id="2765"/>
      <w:bookmarkEnd w:id="2766"/>
      <w:r w:rsidRPr="005F4B66">
        <w:t>Critical Incident Management</w:t>
      </w:r>
      <w:bookmarkEnd w:id="2767"/>
      <w:bookmarkEnd w:id="2768"/>
    </w:p>
    <w:p w14:paraId="3E2A0B5D" w14:textId="77777777" w:rsidR="009D2215" w:rsidRPr="005F4B66" w:rsidRDefault="009D2215" w:rsidP="0049070B">
      <w:pPr>
        <w:pStyle w:val="Heading3Text"/>
        <w:ind w:left="1440"/>
        <w:jc w:val="both"/>
      </w:pPr>
      <w:proofErr w:type="gramStart"/>
      <w:r w:rsidRPr="005F4B66">
        <w:t>In the event that</w:t>
      </w:r>
      <w:proofErr w:type="gramEnd"/>
      <w:r w:rsidRPr="005F4B66">
        <w:t xml:space="preserve"> SCEE personnel are involved in a Critical Incident</w:t>
      </w:r>
      <w:r w:rsidR="00DA11BC" w:rsidRPr="005F4B66">
        <w:t>, Project M</w:t>
      </w:r>
      <w:r w:rsidRPr="005F4B66">
        <w:t>anagement shall refer to the Client</w:t>
      </w:r>
      <w:r w:rsidR="00DA11BC" w:rsidRPr="005F4B66">
        <w:t xml:space="preserve">s </w:t>
      </w:r>
      <w:r w:rsidRPr="005F4B66">
        <w:t>Critical Incident Management Plan</w:t>
      </w:r>
      <w:r w:rsidR="00DA11BC" w:rsidRPr="005F4B66">
        <w:t xml:space="preserve"> for the Project</w:t>
      </w:r>
      <w:r w:rsidRPr="005F4B66">
        <w:t xml:space="preserve">. </w:t>
      </w:r>
      <w:r w:rsidR="00564C1D" w:rsidRPr="005F4B66">
        <w:t xml:space="preserve">SCEE </w:t>
      </w:r>
      <w:r w:rsidR="00DA11BC" w:rsidRPr="005F4B66">
        <w:t xml:space="preserve">personnel </w:t>
      </w:r>
      <w:r w:rsidR="00564C1D" w:rsidRPr="005F4B66">
        <w:t xml:space="preserve">shall </w:t>
      </w:r>
      <w:r w:rsidR="00DA11BC" w:rsidRPr="005F4B66">
        <w:t>be provided the following in the event of a critical incident</w:t>
      </w:r>
      <w:r w:rsidR="00564C1D" w:rsidRPr="005F4B66">
        <w:t xml:space="preserve">: </w:t>
      </w:r>
    </w:p>
    <w:p w14:paraId="3E2A0B5E" w14:textId="77777777" w:rsidR="009D2215" w:rsidRPr="005F4B66" w:rsidRDefault="00564C1D" w:rsidP="0049070B">
      <w:pPr>
        <w:pStyle w:val="Heading3Bulletts"/>
        <w:tabs>
          <w:tab w:val="clear" w:pos="1211"/>
        </w:tabs>
        <w:ind w:left="1800"/>
        <w:jc w:val="both"/>
      </w:pPr>
      <w:r w:rsidRPr="005F4B66">
        <w:t>A</w:t>
      </w:r>
      <w:r w:rsidR="009D2215" w:rsidRPr="005F4B66">
        <w:t>ppropriate counselling s</w:t>
      </w:r>
      <w:r w:rsidR="00D97311" w:rsidRPr="005F4B66">
        <w:t>ervices for as long as required</w:t>
      </w:r>
    </w:p>
    <w:p w14:paraId="3E2A0B5F" w14:textId="6B079227" w:rsidR="009D2215" w:rsidRPr="005F4B66" w:rsidRDefault="00564C1D" w:rsidP="0049070B">
      <w:pPr>
        <w:pStyle w:val="Heading3Bulletts"/>
        <w:tabs>
          <w:tab w:val="clear" w:pos="1211"/>
        </w:tabs>
        <w:ind w:left="1800"/>
        <w:jc w:val="both"/>
      </w:pPr>
      <w:r w:rsidRPr="005F4B66">
        <w:t xml:space="preserve">Access to the </w:t>
      </w:r>
      <w:r w:rsidR="00144202">
        <w:t>Worker</w:t>
      </w:r>
      <w:r w:rsidR="009D2215" w:rsidRPr="005F4B66">
        <w:t xml:space="preserve"> assistance prog</w:t>
      </w:r>
      <w:r w:rsidR="00D97311" w:rsidRPr="005F4B66">
        <w:t>ram</w:t>
      </w:r>
    </w:p>
    <w:p w14:paraId="3E2A0B60" w14:textId="77777777" w:rsidR="009D2215" w:rsidRPr="005F4B66" w:rsidRDefault="00614D02" w:rsidP="0049070B">
      <w:pPr>
        <w:pStyle w:val="Heading3Bulletts"/>
        <w:tabs>
          <w:tab w:val="clear" w:pos="1211"/>
        </w:tabs>
        <w:ind w:left="1800"/>
        <w:jc w:val="both"/>
      </w:pPr>
      <w:r w:rsidRPr="005F4B66">
        <w:t>Notification or c</w:t>
      </w:r>
      <w:r w:rsidR="009D2215" w:rsidRPr="005F4B66">
        <w:t>ontact w</w:t>
      </w:r>
      <w:r w:rsidR="00D97311" w:rsidRPr="005F4B66">
        <w:t>ith their family or next of kin</w:t>
      </w:r>
    </w:p>
    <w:p w14:paraId="3E2A0B61" w14:textId="77777777" w:rsidR="009D2215" w:rsidRPr="005F4B66" w:rsidRDefault="009D2215" w:rsidP="0049070B">
      <w:pPr>
        <w:pStyle w:val="Heading3Bulletts"/>
        <w:tabs>
          <w:tab w:val="clear" w:pos="1211"/>
        </w:tabs>
        <w:ind w:left="1800"/>
        <w:jc w:val="both"/>
      </w:pPr>
      <w:r w:rsidRPr="005F4B66">
        <w:t>Direct access to com</w:t>
      </w:r>
      <w:r w:rsidR="00D97311" w:rsidRPr="005F4B66">
        <w:t>munications such as phone lines</w:t>
      </w:r>
    </w:p>
    <w:p w14:paraId="3E2A0B62" w14:textId="77777777" w:rsidR="00242F49" w:rsidRPr="005F4B66" w:rsidRDefault="00242F49" w:rsidP="0049070B">
      <w:pPr>
        <w:pStyle w:val="Heading3Bulletts"/>
        <w:numPr>
          <w:ilvl w:val="0"/>
          <w:numId w:val="0"/>
        </w:numPr>
        <w:ind w:left="993"/>
        <w:jc w:val="both"/>
      </w:pPr>
    </w:p>
    <w:p w14:paraId="3E2A0B63" w14:textId="69144D96" w:rsidR="009D2215" w:rsidRPr="005F4B66" w:rsidRDefault="009D2215" w:rsidP="0049070B">
      <w:pPr>
        <w:pStyle w:val="Heading3Reference"/>
        <w:ind w:left="1440"/>
        <w:jc w:val="both"/>
      </w:pPr>
      <w:r w:rsidRPr="005F4B66">
        <w:t>Refer:</w:t>
      </w:r>
      <w:r w:rsidRPr="005F4B66">
        <w:tab/>
      </w:r>
      <w:r w:rsidR="00D0466D" w:rsidRPr="005F4B66">
        <w:t xml:space="preserve">SCEE-BS-HS-PRO-0004 </w:t>
      </w:r>
      <w:r w:rsidR="009A2ADD" w:rsidRPr="005F4B66">
        <w:t>Event Man</w:t>
      </w:r>
      <w:r w:rsidRPr="005F4B66">
        <w:t>agement</w:t>
      </w:r>
      <w:r w:rsidR="00003971" w:rsidRPr="005F4B66">
        <w:t xml:space="preserve"> and Investigation</w:t>
      </w:r>
      <w:r w:rsidRPr="005F4B66">
        <w:tab/>
      </w:r>
    </w:p>
    <w:p w14:paraId="4AF15E31" w14:textId="5B91A010" w:rsidR="00711AE6" w:rsidRDefault="00711AE6" w:rsidP="0049070B">
      <w:pPr>
        <w:pStyle w:val="Heading3Reference"/>
        <w:ind w:left="1440"/>
        <w:jc w:val="both"/>
      </w:pPr>
      <w:r w:rsidRPr="005F4B66">
        <w:tab/>
        <w:t xml:space="preserve">RTIO Element 14 - </w:t>
      </w:r>
      <w:proofErr w:type="gramStart"/>
      <w:r w:rsidRPr="005F4B66">
        <w:t>Non Conformance</w:t>
      </w:r>
      <w:proofErr w:type="gramEnd"/>
      <w:r w:rsidRPr="005F4B66">
        <w:t>, Incident and Action Management</w:t>
      </w:r>
    </w:p>
    <w:p w14:paraId="3E2A0B64" w14:textId="77777777" w:rsidR="009D2215" w:rsidRPr="005F4B66" w:rsidRDefault="00DA11BC" w:rsidP="00802029">
      <w:pPr>
        <w:pStyle w:val="Heading2"/>
      </w:pPr>
      <w:bookmarkStart w:id="2769" w:name="_Toc365543515"/>
      <w:bookmarkStart w:id="2770" w:name="_Toc227062866"/>
      <w:r w:rsidRPr="005F4B66">
        <w:t xml:space="preserve">Injury Management and </w:t>
      </w:r>
      <w:r w:rsidR="009D2215" w:rsidRPr="005F4B66">
        <w:t>Rehabilitation</w:t>
      </w:r>
      <w:bookmarkEnd w:id="2769"/>
      <w:bookmarkEnd w:id="2770"/>
    </w:p>
    <w:p w14:paraId="3E2A0B65" w14:textId="48667A4A" w:rsidR="00DA11BC" w:rsidRPr="005F4B66" w:rsidRDefault="00B90EA7" w:rsidP="0049070B">
      <w:pPr>
        <w:pStyle w:val="BodyText2"/>
        <w:spacing w:before="120" w:after="120"/>
        <w:ind w:left="1427"/>
        <w:rPr>
          <w:rFonts w:asciiTheme="minorHAnsi" w:hAnsiTheme="minorHAnsi"/>
          <w:sz w:val="22"/>
          <w:szCs w:val="22"/>
        </w:rPr>
      </w:pPr>
      <w:r w:rsidRPr="005F4B66">
        <w:rPr>
          <w:rFonts w:asciiTheme="minorHAnsi" w:hAnsiTheme="minorHAnsi"/>
          <w:sz w:val="22"/>
          <w:szCs w:val="22"/>
        </w:rPr>
        <w:tab/>
      </w:r>
      <w:r w:rsidR="009D2215" w:rsidRPr="005F4B66">
        <w:rPr>
          <w:rFonts w:asciiTheme="minorHAnsi" w:hAnsiTheme="minorHAnsi"/>
          <w:sz w:val="22"/>
          <w:szCs w:val="22"/>
        </w:rPr>
        <w:t xml:space="preserve">SCEE will provide occupational rehabilitation for every </w:t>
      </w:r>
      <w:r w:rsidR="00144202">
        <w:rPr>
          <w:rFonts w:asciiTheme="minorHAnsi" w:hAnsiTheme="minorHAnsi"/>
          <w:sz w:val="22"/>
          <w:szCs w:val="22"/>
        </w:rPr>
        <w:t>worker</w:t>
      </w:r>
      <w:r w:rsidR="009D2215" w:rsidRPr="005F4B66">
        <w:rPr>
          <w:rFonts w:asciiTheme="minorHAnsi" w:hAnsiTheme="minorHAnsi"/>
          <w:sz w:val="22"/>
          <w:szCs w:val="22"/>
        </w:rPr>
        <w:t xml:space="preserve"> who sustains </w:t>
      </w:r>
      <w:r w:rsidR="00DA11BC" w:rsidRPr="005F4B66">
        <w:rPr>
          <w:rFonts w:asciiTheme="minorHAnsi" w:hAnsiTheme="minorHAnsi"/>
          <w:sz w:val="22"/>
          <w:szCs w:val="22"/>
        </w:rPr>
        <w:t xml:space="preserve">an </w:t>
      </w:r>
      <w:r w:rsidR="009D2215" w:rsidRPr="005F4B66">
        <w:rPr>
          <w:rFonts w:asciiTheme="minorHAnsi" w:hAnsiTheme="minorHAnsi"/>
          <w:sz w:val="22"/>
          <w:szCs w:val="22"/>
        </w:rPr>
        <w:t>injury or illness at work.</w:t>
      </w:r>
      <w:r w:rsidR="009D2215" w:rsidRPr="005F4B66">
        <w:t xml:space="preserve">  </w:t>
      </w:r>
      <w:r w:rsidR="00DA11BC" w:rsidRPr="005F4B66">
        <w:rPr>
          <w:rFonts w:asciiTheme="minorHAnsi" w:hAnsiTheme="minorHAnsi"/>
          <w:sz w:val="22"/>
          <w:szCs w:val="22"/>
        </w:rPr>
        <w:t>Injury management will involve the coordinated use of medical, psychological, social, education and vocational measures to restore function or achieve the highest possible level of function for persons at work following an injury or illness.</w:t>
      </w:r>
    </w:p>
    <w:p w14:paraId="3E2A0B66" w14:textId="77777777" w:rsidR="00DA11BC" w:rsidRPr="005F4B66" w:rsidRDefault="00DA11BC" w:rsidP="0049070B">
      <w:pPr>
        <w:pStyle w:val="Heading2Text"/>
        <w:ind w:left="1427"/>
        <w:jc w:val="both"/>
      </w:pPr>
      <w:r w:rsidRPr="005F4B66">
        <w:t>All injury management and rehabilitation activities will be managed and coordinated by the Human Resources Department</w:t>
      </w:r>
      <w:r w:rsidR="00282ED4" w:rsidRPr="005F4B66">
        <w:t xml:space="preserve"> </w:t>
      </w:r>
      <w:r w:rsidRPr="005F4B66">
        <w:t xml:space="preserve">in accordance with the SCEE Workplace Rehabilitation policy and procedures. </w:t>
      </w:r>
    </w:p>
    <w:p w14:paraId="3E2A0B67" w14:textId="77777777" w:rsidR="009D2215" w:rsidRPr="005F4B66" w:rsidRDefault="00B90EA7" w:rsidP="0049070B">
      <w:pPr>
        <w:pStyle w:val="Heading2Text"/>
        <w:ind w:left="1427"/>
        <w:jc w:val="both"/>
      </w:pPr>
      <w:r w:rsidRPr="005F4B66">
        <w:tab/>
      </w:r>
      <w:r w:rsidR="009D2215" w:rsidRPr="005F4B66">
        <w:t>The objectives are:</w:t>
      </w:r>
    </w:p>
    <w:p w14:paraId="3E2A0B68" w14:textId="77777777" w:rsidR="009D2215" w:rsidRPr="005F4B66" w:rsidRDefault="009D2215" w:rsidP="0049070B">
      <w:pPr>
        <w:pStyle w:val="Heading3Bulletts"/>
        <w:tabs>
          <w:tab w:val="clear" w:pos="1211"/>
        </w:tabs>
        <w:ind w:left="1800"/>
        <w:jc w:val="both"/>
      </w:pPr>
      <w:r w:rsidRPr="005F4B66">
        <w:t xml:space="preserve">To assist </w:t>
      </w:r>
      <w:r w:rsidR="00DA11BC" w:rsidRPr="005F4B66">
        <w:t>the</w:t>
      </w:r>
      <w:r w:rsidRPr="005F4B66">
        <w:t xml:space="preserve"> early, safe return to meaningful productive w</w:t>
      </w:r>
      <w:r w:rsidR="00D97311" w:rsidRPr="005F4B66">
        <w:t>ork following illness or injury</w:t>
      </w:r>
    </w:p>
    <w:p w14:paraId="3E2A0B69" w14:textId="77777777" w:rsidR="009D2215" w:rsidRPr="005F4B66" w:rsidRDefault="009D2215" w:rsidP="0049070B">
      <w:pPr>
        <w:pStyle w:val="Heading3Bulletts"/>
        <w:tabs>
          <w:tab w:val="clear" w:pos="1211"/>
        </w:tabs>
        <w:ind w:left="1800"/>
        <w:jc w:val="both"/>
      </w:pPr>
      <w:r w:rsidRPr="005F4B66">
        <w:t xml:space="preserve">To establish rehabilitation </w:t>
      </w:r>
      <w:r w:rsidR="00DA11BC" w:rsidRPr="005F4B66">
        <w:t>a</w:t>
      </w:r>
      <w:r w:rsidRPr="005F4B66">
        <w:t xml:space="preserve">s the normal course of action </w:t>
      </w:r>
      <w:r w:rsidR="00282ED4" w:rsidRPr="005F4B66">
        <w:t>that</w:t>
      </w:r>
      <w:r w:rsidRPr="005F4B66">
        <w:t xml:space="preserve"> begin</w:t>
      </w:r>
      <w:r w:rsidR="00282ED4" w:rsidRPr="005F4B66">
        <w:t xml:space="preserve">s </w:t>
      </w:r>
      <w:r w:rsidR="00D97311" w:rsidRPr="005F4B66">
        <w:t xml:space="preserve">when treatment </w:t>
      </w:r>
      <w:proofErr w:type="gramStart"/>
      <w:r w:rsidR="00D97311" w:rsidRPr="005F4B66">
        <w:t xml:space="preserve">is </w:t>
      </w:r>
      <w:r w:rsidR="00282ED4" w:rsidRPr="005F4B66">
        <w:t xml:space="preserve"> started</w:t>
      </w:r>
      <w:proofErr w:type="gramEnd"/>
    </w:p>
    <w:p w14:paraId="3E2A0B6A" w14:textId="77777777" w:rsidR="009D2215" w:rsidRPr="005F4B66" w:rsidRDefault="009D2215" w:rsidP="0049070B">
      <w:pPr>
        <w:pStyle w:val="Heading3Bulletts"/>
        <w:tabs>
          <w:tab w:val="clear" w:pos="1211"/>
        </w:tabs>
        <w:ind w:left="1800"/>
        <w:jc w:val="both"/>
      </w:pPr>
      <w:r w:rsidRPr="005F4B66">
        <w:t>To ensure accurate medical assessment, involvement of rehabilitation specialists when needed and to support the role of the treating medical pr</w:t>
      </w:r>
      <w:r w:rsidR="00D97311" w:rsidRPr="005F4B66">
        <w:t>actitioner</w:t>
      </w:r>
    </w:p>
    <w:p w14:paraId="3E2A0B6B" w14:textId="0938CB68" w:rsidR="009D2215" w:rsidRPr="005F4B66" w:rsidRDefault="00282ED4" w:rsidP="0049070B">
      <w:pPr>
        <w:pStyle w:val="Heading3Bulletts"/>
        <w:tabs>
          <w:tab w:val="clear" w:pos="1211"/>
        </w:tabs>
        <w:ind w:left="1800"/>
        <w:jc w:val="both"/>
      </w:pPr>
      <w:r w:rsidRPr="005F4B66">
        <w:t>Site to</w:t>
      </w:r>
      <w:r w:rsidR="009D2215" w:rsidRPr="005F4B66">
        <w:t xml:space="preserve"> provide a structured rehabilitation program. Instances where </w:t>
      </w:r>
      <w:proofErr w:type="gramStart"/>
      <w:r w:rsidR="009D2215" w:rsidRPr="005F4B66">
        <w:t>an</w:t>
      </w:r>
      <w:proofErr w:type="gramEnd"/>
      <w:r w:rsidR="009D2215" w:rsidRPr="005F4B66">
        <w:t xml:space="preserve"> </w:t>
      </w:r>
      <w:r w:rsidR="00144202">
        <w:t>worker</w:t>
      </w:r>
      <w:r w:rsidR="009D2215" w:rsidRPr="005F4B66">
        <w:t xml:space="preserve"> requires assistance beyond first aid, the </w:t>
      </w:r>
      <w:r w:rsidRPr="005F4B66">
        <w:t>Human Resources department</w:t>
      </w:r>
      <w:r w:rsidR="009D2215" w:rsidRPr="005F4B66">
        <w:t xml:space="preserve"> with the company’s </w:t>
      </w:r>
      <w:r w:rsidR="009D2215" w:rsidRPr="005F4B66">
        <w:lastRenderedPageBreak/>
        <w:t>rehabilitation provider and/or medical professional (s), shall pre</w:t>
      </w:r>
      <w:r w:rsidR="00D97311" w:rsidRPr="005F4B66">
        <w:t>pare the rehabilitation program</w:t>
      </w:r>
    </w:p>
    <w:p w14:paraId="3E2A0B6C" w14:textId="46A9C929" w:rsidR="009D2215" w:rsidRPr="005F4B66" w:rsidRDefault="009D2215" w:rsidP="0049070B">
      <w:pPr>
        <w:pStyle w:val="Heading3Bulletts"/>
        <w:tabs>
          <w:tab w:val="clear" w:pos="1211"/>
        </w:tabs>
        <w:ind w:left="1800"/>
        <w:jc w:val="both"/>
      </w:pPr>
      <w:r w:rsidRPr="005F4B66">
        <w:t xml:space="preserve">To provide appropriate duties where necessary </w:t>
      </w:r>
      <w:r w:rsidR="00282ED4" w:rsidRPr="005F4B66">
        <w:t>to</w:t>
      </w:r>
      <w:r w:rsidRPr="005F4B66">
        <w:t xml:space="preserve"> assist the </w:t>
      </w:r>
      <w:r w:rsidR="00144202">
        <w:t>worker</w:t>
      </w:r>
      <w:r w:rsidRPr="005F4B66">
        <w:t>’s recover</w:t>
      </w:r>
      <w:r w:rsidR="00282ED4" w:rsidRPr="005F4B66">
        <w:t xml:space="preserve">y </w:t>
      </w:r>
      <w:r w:rsidRPr="005F4B66">
        <w:t>whilst facil</w:t>
      </w:r>
      <w:r w:rsidR="00D97311" w:rsidRPr="005F4B66">
        <w:t>itating an early return to work</w:t>
      </w:r>
    </w:p>
    <w:p w14:paraId="3E2A0B6D" w14:textId="77777777" w:rsidR="009D2215" w:rsidRPr="005F4B66" w:rsidRDefault="009D2215" w:rsidP="0049070B">
      <w:pPr>
        <w:tabs>
          <w:tab w:val="left" w:pos="284"/>
          <w:tab w:val="left" w:pos="426"/>
        </w:tabs>
        <w:spacing w:after="0"/>
        <w:ind w:left="1701"/>
        <w:jc w:val="both"/>
      </w:pPr>
    </w:p>
    <w:p w14:paraId="3E2A0B6E" w14:textId="77777777" w:rsidR="009D2215" w:rsidRPr="005F4B66" w:rsidRDefault="009D2215" w:rsidP="0049070B">
      <w:pPr>
        <w:pStyle w:val="Heading3Reference"/>
        <w:ind w:firstLine="22"/>
        <w:jc w:val="both"/>
      </w:pPr>
      <w:r w:rsidRPr="005F4B66">
        <w:t>Refer:</w:t>
      </w:r>
      <w:r w:rsidRPr="005F4B66">
        <w:tab/>
      </w:r>
      <w:r w:rsidR="00D0466D" w:rsidRPr="005F4B66">
        <w:t>SCEE-BS-HS-POL-0006</w:t>
      </w:r>
      <w:r w:rsidRPr="005F4B66">
        <w:t xml:space="preserve"> Workplace Rehabilitation Policy</w:t>
      </w:r>
    </w:p>
    <w:p w14:paraId="3E2A0B6F" w14:textId="77777777" w:rsidR="009D2215" w:rsidRPr="005F4B66" w:rsidRDefault="00D0466D" w:rsidP="0049070B">
      <w:pPr>
        <w:pStyle w:val="Heading3Reference"/>
        <w:ind w:left="2138" w:firstLine="22"/>
        <w:jc w:val="both"/>
      </w:pPr>
      <w:r w:rsidRPr="005F4B66">
        <w:t>SCEE-HR-IM-PRO-0001</w:t>
      </w:r>
      <w:r w:rsidR="009D2215" w:rsidRPr="005F4B66">
        <w:t xml:space="preserve"> Workers Com</w:t>
      </w:r>
      <w:r w:rsidRPr="005F4B66">
        <w:t>pensation and Injury Management</w:t>
      </w:r>
    </w:p>
    <w:p w14:paraId="3E2A0B70" w14:textId="7AD3E319" w:rsidR="002C618A" w:rsidRPr="005F4B66" w:rsidRDefault="00D0466D" w:rsidP="0049070B">
      <w:pPr>
        <w:pStyle w:val="Heading3Reference"/>
        <w:ind w:left="1440" w:firstLine="698"/>
        <w:jc w:val="both"/>
      </w:pPr>
      <w:r w:rsidRPr="005F4B66">
        <w:t>SCEE-HR-IM-WIN-0002</w:t>
      </w:r>
      <w:r w:rsidR="00282ED4" w:rsidRPr="005F4B66">
        <w:t xml:space="preserve"> Workers Compensation</w:t>
      </w:r>
    </w:p>
    <w:p w14:paraId="2DBC20B5" w14:textId="30841FD5" w:rsidR="00711AE6" w:rsidRDefault="00711AE6" w:rsidP="0049070B">
      <w:pPr>
        <w:pStyle w:val="Heading3Reference"/>
        <w:ind w:left="1440" w:firstLine="698"/>
        <w:jc w:val="both"/>
      </w:pPr>
      <w:r w:rsidRPr="005F4B66">
        <w:t xml:space="preserve">RTIO Element 14 - </w:t>
      </w:r>
      <w:proofErr w:type="gramStart"/>
      <w:r w:rsidRPr="005F4B66">
        <w:t>Non Conformance</w:t>
      </w:r>
      <w:proofErr w:type="gramEnd"/>
      <w:r w:rsidRPr="005F4B66">
        <w:t>, Incident and Action Management</w:t>
      </w:r>
    </w:p>
    <w:p w14:paraId="3E2A0B71" w14:textId="77777777" w:rsidR="002C618A" w:rsidRPr="005F4B66" w:rsidRDefault="00E606B3" w:rsidP="0049070B">
      <w:pPr>
        <w:pStyle w:val="Heading2"/>
      </w:pPr>
      <w:bookmarkStart w:id="2771" w:name="_Toc227062867"/>
      <w:r w:rsidRPr="005F4B66">
        <w:t>Incident</w:t>
      </w:r>
      <w:r w:rsidR="002C618A" w:rsidRPr="005F4B66">
        <w:t xml:space="preserve"> Reporting</w:t>
      </w:r>
      <w:bookmarkEnd w:id="2771"/>
      <w:r w:rsidR="002C618A" w:rsidRPr="005F4B66">
        <w:t xml:space="preserve"> </w:t>
      </w:r>
    </w:p>
    <w:p w14:paraId="3E2A0B72" w14:textId="0BDF12D9" w:rsidR="002C618A" w:rsidRPr="005F4B66" w:rsidRDefault="002C618A" w:rsidP="00D82851">
      <w:pPr>
        <w:pStyle w:val="Heading3Text"/>
        <w:ind w:left="1440"/>
      </w:pPr>
      <w:r w:rsidRPr="005F4B66">
        <w:t xml:space="preserve">All </w:t>
      </w:r>
      <w:r w:rsidR="00144202">
        <w:t>worker</w:t>
      </w:r>
      <w:r w:rsidRPr="005F4B66">
        <w:t>s (including subcontractors) working on the project shall report a</w:t>
      </w:r>
      <w:r w:rsidR="00E606B3" w:rsidRPr="005F4B66">
        <w:t xml:space="preserve">ll incidents </w:t>
      </w:r>
      <w:r w:rsidRPr="005F4B66">
        <w:t>to their supervisor immediately</w:t>
      </w:r>
      <w:r w:rsidR="006A545B" w:rsidRPr="005F4B66">
        <w:t xml:space="preserve">. </w:t>
      </w:r>
    </w:p>
    <w:p w14:paraId="3E2A0B73" w14:textId="77777777" w:rsidR="006A545B" w:rsidRPr="005F4B66" w:rsidRDefault="006A545B" w:rsidP="00D82851">
      <w:pPr>
        <w:pStyle w:val="Heading3Text"/>
        <w:ind w:left="1440" w:firstLine="16"/>
      </w:pPr>
      <w:r w:rsidRPr="005F4B66">
        <w:t xml:space="preserve">The SCEE Event Notification Guide shall be displayed in the </w:t>
      </w:r>
      <w:r w:rsidR="00FD0A08" w:rsidRPr="005F4B66">
        <w:t xml:space="preserve">SCEE Site Office. </w:t>
      </w:r>
      <w:r w:rsidR="00AC611E" w:rsidRPr="005F4B66">
        <w:t xml:space="preserve">SCEE Management shall be notified of all events in compliance with the Event Notification Guide.  </w:t>
      </w:r>
    </w:p>
    <w:p w14:paraId="3E2A0B74" w14:textId="77777777" w:rsidR="002C618A" w:rsidRPr="005F4B66" w:rsidRDefault="006A545B" w:rsidP="0049070B">
      <w:pPr>
        <w:pStyle w:val="Heading3Text"/>
        <w:ind w:left="1006"/>
        <w:jc w:val="both"/>
      </w:pPr>
      <w:r w:rsidRPr="005F4B66">
        <w:tab/>
      </w:r>
      <w:r w:rsidR="002C618A" w:rsidRPr="005F4B66">
        <w:t>Events must be reported formally for the following purposes:</w:t>
      </w:r>
    </w:p>
    <w:p w14:paraId="3E2A0B75" w14:textId="77777777" w:rsidR="002C618A" w:rsidRPr="005F4B66" w:rsidRDefault="002C618A" w:rsidP="0049070B">
      <w:pPr>
        <w:pStyle w:val="Heading3Bulletts"/>
        <w:tabs>
          <w:tab w:val="clear" w:pos="1211"/>
        </w:tabs>
        <w:ind w:left="1800"/>
        <w:jc w:val="both"/>
      </w:pPr>
      <w:r w:rsidRPr="005F4B66">
        <w:t xml:space="preserve">To enable appropriate procedures to be implemented </w:t>
      </w:r>
      <w:proofErr w:type="gramStart"/>
      <w:r w:rsidRPr="005F4B66">
        <w:t>in order to</w:t>
      </w:r>
      <w:proofErr w:type="gramEnd"/>
      <w:r w:rsidRPr="005F4B66">
        <w:t xml:space="preserve"> prevent a recurrence</w:t>
      </w:r>
    </w:p>
    <w:p w14:paraId="3E2A0B76" w14:textId="77777777" w:rsidR="002C618A" w:rsidRPr="005F4B66" w:rsidRDefault="002C618A" w:rsidP="0049070B">
      <w:pPr>
        <w:pStyle w:val="Heading3Bulletts"/>
        <w:tabs>
          <w:tab w:val="clear" w:pos="1211"/>
        </w:tabs>
        <w:ind w:left="1800"/>
        <w:jc w:val="both"/>
      </w:pPr>
      <w:r w:rsidRPr="005F4B66">
        <w:t>To enable a timely and appropriate investigation of circumstances of the event</w:t>
      </w:r>
    </w:p>
    <w:p w14:paraId="3E2A0B77" w14:textId="77777777" w:rsidR="002C618A" w:rsidRPr="005F4B66" w:rsidRDefault="002C618A" w:rsidP="0049070B">
      <w:pPr>
        <w:pStyle w:val="Heading3Bulletts"/>
        <w:tabs>
          <w:tab w:val="clear" w:pos="1211"/>
        </w:tabs>
        <w:ind w:left="1800"/>
        <w:jc w:val="both"/>
      </w:pPr>
      <w:r w:rsidRPr="005F4B66">
        <w:t>To enable accurate and timely notification to insurers of any event that may be the subject of a claim</w:t>
      </w:r>
    </w:p>
    <w:p w14:paraId="3E2A0B78" w14:textId="77777777" w:rsidR="002C618A" w:rsidRPr="005F4B66" w:rsidRDefault="002C618A" w:rsidP="0049070B">
      <w:pPr>
        <w:pStyle w:val="Heading3Bulletts"/>
        <w:tabs>
          <w:tab w:val="clear" w:pos="1211"/>
        </w:tabs>
        <w:ind w:left="1800"/>
        <w:jc w:val="both"/>
      </w:pPr>
      <w:r w:rsidRPr="005F4B66">
        <w:t xml:space="preserve">To comply with </w:t>
      </w:r>
      <w:r w:rsidR="00E606B3" w:rsidRPr="005F4B66">
        <w:t>applicable legislation</w:t>
      </w:r>
    </w:p>
    <w:p w14:paraId="3E2A0B7A" w14:textId="43F3F7BC" w:rsidR="002C618A" w:rsidRPr="005F4B66" w:rsidRDefault="002C618A" w:rsidP="0049070B">
      <w:pPr>
        <w:pStyle w:val="Heading3Text"/>
        <w:ind w:left="1440"/>
        <w:jc w:val="both"/>
      </w:pPr>
      <w:r w:rsidRPr="005F4B66">
        <w:t>For</w:t>
      </w:r>
      <w:r w:rsidR="000B42D7" w:rsidRPr="005F4B66">
        <w:t xml:space="preserve"> all</w:t>
      </w:r>
      <w:r w:rsidRPr="005F4B66">
        <w:t xml:space="preserve"> </w:t>
      </w:r>
      <w:r w:rsidR="00AE5DF2" w:rsidRPr="005F4B66">
        <w:t>events,</w:t>
      </w:r>
      <w:r w:rsidRPr="005F4B66">
        <w:t xml:space="preserve"> </w:t>
      </w:r>
      <w:r w:rsidR="000B42D7" w:rsidRPr="005F4B66">
        <w:t>an i</w:t>
      </w:r>
      <w:r w:rsidRPr="005F4B66">
        <w:t xml:space="preserve">ncident </w:t>
      </w:r>
      <w:r w:rsidR="000B42D7" w:rsidRPr="005F4B66">
        <w:t>r</w:t>
      </w:r>
      <w:r w:rsidRPr="005F4B66">
        <w:t xml:space="preserve">eport </w:t>
      </w:r>
      <w:r w:rsidR="00614D02" w:rsidRPr="005F4B66">
        <w:t>shall</w:t>
      </w:r>
      <w:r w:rsidRPr="005F4B66">
        <w:t xml:space="preserve"> be completed </w:t>
      </w:r>
      <w:r w:rsidR="000B42D7" w:rsidRPr="005F4B66">
        <w:t xml:space="preserve">in STEMs </w:t>
      </w:r>
      <w:r w:rsidR="00614D02" w:rsidRPr="005F4B66">
        <w:t xml:space="preserve">by the end of the shift in which the event occurred. </w:t>
      </w:r>
      <w:r w:rsidRPr="005F4B66">
        <w:t xml:space="preserve"> </w:t>
      </w:r>
      <w:r w:rsidR="00E606B3" w:rsidRPr="005F4B66">
        <w:t xml:space="preserve">The </w:t>
      </w:r>
      <w:r w:rsidRPr="005F4B66">
        <w:t>Incident Notification Guide outlines who must be notified if an incident occurs</w:t>
      </w:r>
      <w:r w:rsidR="00E606B3" w:rsidRPr="005F4B66">
        <w:t xml:space="preserve"> </w:t>
      </w:r>
      <w:r w:rsidRPr="005F4B66">
        <w:t xml:space="preserve">and </w:t>
      </w:r>
      <w:r w:rsidR="000B42D7" w:rsidRPr="005F4B66">
        <w:t xml:space="preserve">the required </w:t>
      </w:r>
      <w:r w:rsidR="00E606B3" w:rsidRPr="005F4B66">
        <w:t xml:space="preserve">notification </w:t>
      </w:r>
      <w:r w:rsidRPr="005F4B66">
        <w:t xml:space="preserve">time </w:t>
      </w:r>
      <w:r w:rsidR="00E606B3" w:rsidRPr="005F4B66">
        <w:t>frames</w:t>
      </w:r>
      <w:r w:rsidRPr="005F4B66">
        <w:t>.</w:t>
      </w:r>
    </w:p>
    <w:p w14:paraId="7926783A" w14:textId="77777777" w:rsidR="005A4C12" w:rsidRPr="005F4B66" w:rsidRDefault="005A4C12" w:rsidP="005A4C12">
      <w:pPr>
        <w:pStyle w:val="Heading3Text"/>
        <w:ind w:left="1440"/>
        <w:jc w:val="both"/>
      </w:pPr>
      <w:r w:rsidRPr="005F4B66">
        <w:t>SCEE shall conduct a “for cause test” for alcohol and/or drugs following an incident which has occurred either in the workplace or at the accommodation villages. SCEE will endeavour at times to undertake this testing however may authorise an external party to assist as required.</w:t>
      </w:r>
    </w:p>
    <w:p w14:paraId="29372E25" w14:textId="77777777" w:rsidR="005A4C12" w:rsidRPr="005F4B66" w:rsidRDefault="005A4C12" w:rsidP="005A4C12">
      <w:pPr>
        <w:pStyle w:val="Heading3Text"/>
        <w:ind w:left="1440"/>
        <w:jc w:val="both"/>
      </w:pPr>
      <w:r w:rsidRPr="005F4B66">
        <w:t>Where testing is not achievable by either SCEE or an external party, site is to contact the HR Manager for further assistance.</w:t>
      </w:r>
    </w:p>
    <w:p w14:paraId="3E2A0B7B" w14:textId="7A4E4EEF" w:rsidR="002C618A" w:rsidRPr="005F4B66" w:rsidRDefault="002C618A" w:rsidP="005A4C12">
      <w:pPr>
        <w:pStyle w:val="Heading3Text"/>
        <w:ind w:left="1440"/>
        <w:jc w:val="both"/>
      </w:pPr>
      <w:r w:rsidRPr="005F4B66">
        <w:t xml:space="preserve">All </w:t>
      </w:r>
      <w:r w:rsidR="000B42D7" w:rsidRPr="005F4B66">
        <w:t>e</w:t>
      </w:r>
      <w:r w:rsidRPr="005F4B66">
        <w:t xml:space="preserve">vent and </w:t>
      </w:r>
      <w:r w:rsidR="000B42D7" w:rsidRPr="005F4B66">
        <w:t>i</w:t>
      </w:r>
      <w:r w:rsidRPr="005F4B66">
        <w:t xml:space="preserve">ncident </w:t>
      </w:r>
      <w:r w:rsidR="000B42D7" w:rsidRPr="005F4B66">
        <w:t>r</w:t>
      </w:r>
      <w:r w:rsidRPr="005F4B66">
        <w:t>eporting shall also comply with Client Incident Reporting, Investigation, Corrective and Preventative Action and associated timelines.</w:t>
      </w:r>
    </w:p>
    <w:p w14:paraId="3E2A0B7C" w14:textId="77777777" w:rsidR="002C618A" w:rsidRPr="005F4B66" w:rsidRDefault="002C618A" w:rsidP="0049070B">
      <w:pPr>
        <w:pStyle w:val="Heading3Reference"/>
        <w:ind w:left="1440"/>
        <w:jc w:val="both"/>
      </w:pPr>
      <w:r w:rsidRPr="005F4B66">
        <w:t>Refer:</w:t>
      </w:r>
      <w:r w:rsidRPr="005F4B66">
        <w:tab/>
      </w:r>
      <w:r w:rsidR="00D0466D" w:rsidRPr="005F4B66">
        <w:t>SCEE-BS-HS-PRO-0004</w:t>
      </w:r>
      <w:r w:rsidRPr="005F4B66">
        <w:t xml:space="preserve"> Event Management</w:t>
      </w:r>
      <w:r w:rsidR="000B42D7" w:rsidRPr="005F4B66">
        <w:t xml:space="preserve"> and Investigation</w:t>
      </w:r>
    </w:p>
    <w:p w14:paraId="3E2A0B7D" w14:textId="7DFB811C" w:rsidR="002C618A" w:rsidRPr="005F4B66" w:rsidRDefault="0087166E" w:rsidP="0049070B">
      <w:pPr>
        <w:pStyle w:val="Heading3Reference"/>
        <w:ind w:left="1440"/>
        <w:jc w:val="both"/>
      </w:pPr>
      <w:r w:rsidRPr="005F4B66">
        <w:tab/>
      </w:r>
      <w:r w:rsidR="00D0466D" w:rsidRPr="005F4B66">
        <w:t>SCEE-BS-HS-WIN-0006</w:t>
      </w:r>
      <w:r w:rsidR="000B42D7" w:rsidRPr="005F4B66">
        <w:t xml:space="preserve"> Event Reporting</w:t>
      </w:r>
    </w:p>
    <w:p w14:paraId="3E2A0B7E" w14:textId="53A43CD5" w:rsidR="002C618A" w:rsidRPr="005F4B66" w:rsidRDefault="0087166E" w:rsidP="0049070B">
      <w:pPr>
        <w:pStyle w:val="Heading3Reference"/>
        <w:ind w:left="1440"/>
        <w:jc w:val="both"/>
      </w:pPr>
      <w:r w:rsidRPr="005F4B66">
        <w:tab/>
      </w:r>
      <w:r w:rsidR="00D0466D" w:rsidRPr="005F4B66">
        <w:t>SCEE-BS-HS-GUI-0001</w:t>
      </w:r>
      <w:r w:rsidR="002C618A" w:rsidRPr="005F4B66">
        <w:t xml:space="preserve"> </w:t>
      </w:r>
      <w:r w:rsidR="000B42D7" w:rsidRPr="005F4B66">
        <w:t>Event</w:t>
      </w:r>
      <w:r w:rsidR="002C618A" w:rsidRPr="005F4B66">
        <w:t xml:space="preserve"> Notification Guide</w:t>
      </w:r>
    </w:p>
    <w:p w14:paraId="24C86973" w14:textId="77777777" w:rsidR="0087166E" w:rsidRPr="005F4B66" w:rsidRDefault="0087166E" w:rsidP="0049070B">
      <w:pPr>
        <w:pStyle w:val="Heading3Reference"/>
        <w:ind w:left="1440"/>
        <w:jc w:val="both"/>
      </w:pPr>
      <w:r w:rsidRPr="005F4B66">
        <w:tab/>
        <w:t>RTIO-HSE-00075010 External Notification of Health and Safety Incidents Work</w:t>
      </w:r>
    </w:p>
    <w:p w14:paraId="30383BEE" w14:textId="1DCAAC1F" w:rsidR="001A64BA" w:rsidRPr="005F4B66" w:rsidRDefault="0087166E" w:rsidP="0049070B">
      <w:pPr>
        <w:pStyle w:val="Heading3Reference"/>
        <w:ind w:left="1440" w:firstLine="720"/>
        <w:jc w:val="both"/>
      </w:pPr>
      <w:r w:rsidRPr="005F4B66">
        <w:t>Practice</w:t>
      </w:r>
    </w:p>
    <w:p w14:paraId="0339DEDB" w14:textId="0BF0165D" w:rsidR="00EE482F" w:rsidRDefault="00EE482F" w:rsidP="0049070B">
      <w:pPr>
        <w:pStyle w:val="Heading3Reference"/>
        <w:ind w:left="1440" w:firstLine="720"/>
        <w:jc w:val="both"/>
      </w:pPr>
      <w:r w:rsidRPr="005F4B66">
        <w:t xml:space="preserve">RTIO Element 14 - </w:t>
      </w:r>
      <w:proofErr w:type="gramStart"/>
      <w:r w:rsidRPr="005F4B66">
        <w:t>Non Conformance</w:t>
      </w:r>
      <w:proofErr w:type="gramEnd"/>
      <w:r w:rsidRPr="005F4B66">
        <w:t>, Incident and Action Management</w:t>
      </w:r>
    </w:p>
    <w:p w14:paraId="3E2A0B7F" w14:textId="77777777" w:rsidR="002C618A" w:rsidRPr="005F4B66" w:rsidRDefault="002C618A" w:rsidP="0049070B">
      <w:pPr>
        <w:pStyle w:val="Heading2"/>
      </w:pPr>
      <w:bookmarkStart w:id="2772" w:name="_Toc404088273"/>
      <w:bookmarkStart w:id="2773" w:name="_Toc404325875"/>
      <w:bookmarkStart w:id="2774" w:name="_Toc404343962"/>
      <w:bookmarkStart w:id="2775" w:name="_Toc404346075"/>
      <w:bookmarkStart w:id="2776" w:name="_Toc227062868"/>
      <w:bookmarkEnd w:id="2772"/>
      <w:bookmarkEnd w:id="2773"/>
      <w:bookmarkEnd w:id="2774"/>
      <w:bookmarkEnd w:id="2775"/>
      <w:r w:rsidRPr="005F4B66">
        <w:lastRenderedPageBreak/>
        <w:t>Incident Investigation</w:t>
      </w:r>
      <w:bookmarkEnd w:id="2776"/>
    </w:p>
    <w:p w14:paraId="3E2A0B80" w14:textId="4047622D" w:rsidR="00AC611E" w:rsidRPr="005F4B66" w:rsidRDefault="002C618A" w:rsidP="006C79DC">
      <w:pPr>
        <w:pStyle w:val="Heading3Text"/>
        <w:spacing w:after="120"/>
        <w:ind w:left="1427"/>
        <w:jc w:val="both"/>
      </w:pPr>
      <w:r w:rsidRPr="005F4B66">
        <w:t xml:space="preserve">All incidents shall be investigated by SCEE </w:t>
      </w:r>
      <w:r w:rsidR="00C27F3F" w:rsidRPr="005F4B66">
        <w:t>Site Manager /</w:t>
      </w:r>
      <w:r w:rsidR="00B10CE4" w:rsidRPr="005F4B66">
        <w:t>Supervisor and</w:t>
      </w:r>
      <w:r w:rsidRPr="005F4B66">
        <w:t xml:space="preserve"> HSE Advisor on site as a minimum requirement</w:t>
      </w:r>
      <w:r w:rsidR="008726A7" w:rsidRPr="005F4B66">
        <w:t xml:space="preserve"> and include relevant personnel in the investigation as required. </w:t>
      </w:r>
      <w:r w:rsidRPr="005F4B66">
        <w:t xml:space="preserve">  </w:t>
      </w:r>
    </w:p>
    <w:p w14:paraId="3E2A0B81" w14:textId="11F658A0" w:rsidR="008726A7" w:rsidRPr="005F4B66" w:rsidRDefault="008726A7" w:rsidP="006C79DC">
      <w:pPr>
        <w:pStyle w:val="Heading3Text"/>
        <w:spacing w:after="120"/>
        <w:ind w:left="1427"/>
        <w:jc w:val="both"/>
        <w:rPr>
          <w:rFonts w:ascii="Calibri" w:hAnsi="Calibri" w:cs="Calibri"/>
          <w:color w:val="000000"/>
        </w:rPr>
      </w:pPr>
      <w:r w:rsidRPr="005F4B66">
        <w:rPr>
          <w:rFonts w:ascii="Calibri" w:hAnsi="Calibri" w:cs="Calibri"/>
          <w:color w:val="000000"/>
        </w:rPr>
        <w:t xml:space="preserve">Investigations shall be </w:t>
      </w:r>
      <w:r w:rsidR="00AE5DF2" w:rsidRPr="005F4B66">
        <w:rPr>
          <w:rFonts w:ascii="Calibri" w:hAnsi="Calibri" w:cs="Calibri"/>
          <w:color w:val="000000"/>
        </w:rPr>
        <w:t>completed,</w:t>
      </w:r>
      <w:r w:rsidRPr="005F4B66">
        <w:rPr>
          <w:rFonts w:ascii="Calibri" w:hAnsi="Calibri" w:cs="Calibri"/>
          <w:color w:val="000000"/>
        </w:rPr>
        <w:t xml:space="preserve"> and all associated evidence uploaded to the STEMS incident record within 7 days of the event.  </w:t>
      </w:r>
    </w:p>
    <w:p w14:paraId="3E2A0B83" w14:textId="6A3A73D3" w:rsidR="000F61ED" w:rsidRPr="005F4B66" w:rsidRDefault="00AE5DF2" w:rsidP="006C79DC">
      <w:pPr>
        <w:autoSpaceDE w:val="0"/>
        <w:autoSpaceDN w:val="0"/>
        <w:adjustRightInd w:val="0"/>
        <w:spacing w:after="0" w:line="240" w:lineRule="auto"/>
        <w:ind w:left="1427"/>
        <w:jc w:val="both"/>
        <w:rPr>
          <w:rFonts w:ascii="Calibri" w:hAnsi="Calibri" w:cs="Calibri"/>
          <w:color w:val="000000"/>
        </w:rPr>
      </w:pPr>
      <w:r w:rsidRPr="005F4B66">
        <w:rPr>
          <w:rFonts w:ascii="Calibri" w:hAnsi="Calibri" w:cs="Calibri"/>
          <w:color w:val="000000"/>
        </w:rPr>
        <w:t>An</w:t>
      </w:r>
      <w:r w:rsidR="00303576" w:rsidRPr="005F4B66">
        <w:rPr>
          <w:rFonts w:ascii="Calibri" w:hAnsi="Calibri" w:cs="Calibri"/>
          <w:color w:val="000000"/>
        </w:rPr>
        <w:t xml:space="preserve"> </w:t>
      </w:r>
      <w:r w:rsidR="00EE482F" w:rsidRPr="005F4B66">
        <w:rPr>
          <w:rFonts w:ascii="Calibri" w:hAnsi="Calibri" w:cs="Calibri"/>
          <w:color w:val="000000"/>
        </w:rPr>
        <w:t>Essential Factors</w:t>
      </w:r>
      <w:r w:rsidR="00303576" w:rsidRPr="005F4B66">
        <w:rPr>
          <w:rFonts w:ascii="Calibri" w:hAnsi="Calibri" w:cs="Calibri"/>
          <w:color w:val="000000"/>
        </w:rPr>
        <w:t xml:space="preserve"> investigation will be conducted for all significant events. The </w:t>
      </w:r>
      <w:r w:rsidR="00EE482F" w:rsidRPr="005F4B66">
        <w:rPr>
          <w:rFonts w:ascii="Calibri" w:hAnsi="Calibri" w:cs="Calibri"/>
          <w:color w:val="000000"/>
        </w:rPr>
        <w:t>Essential Factors</w:t>
      </w:r>
      <w:r w:rsidR="00303576" w:rsidRPr="005F4B66">
        <w:rPr>
          <w:rFonts w:ascii="Calibri" w:hAnsi="Calibri" w:cs="Calibri"/>
          <w:color w:val="000000"/>
        </w:rPr>
        <w:t xml:space="preserve"> </w:t>
      </w:r>
      <w:r w:rsidR="000F61ED" w:rsidRPr="005F4B66">
        <w:rPr>
          <w:rFonts w:ascii="Calibri" w:hAnsi="Calibri" w:cs="Calibri"/>
          <w:color w:val="000000"/>
        </w:rPr>
        <w:t>i</w:t>
      </w:r>
      <w:r w:rsidR="00303576" w:rsidRPr="005F4B66">
        <w:rPr>
          <w:rFonts w:ascii="Calibri" w:hAnsi="Calibri" w:cs="Calibri"/>
          <w:color w:val="000000"/>
        </w:rPr>
        <w:t xml:space="preserve">nvestigation will be facilitated by </w:t>
      </w:r>
      <w:r w:rsidR="00A151D7" w:rsidRPr="005F4B66">
        <w:rPr>
          <w:rFonts w:ascii="Calibri" w:hAnsi="Calibri" w:cs="Calibri"/>
          <w:color w:val="000000"/>
        </w:rPr>
        <w:t>RTIO or the SCEE</w:t>
      </w:r>
      <w:r w:rsidR="00303576" w:rsidRPr="005F4B66">
        <w:rPr>
          <w:rFonts w:ascii="Calibri" w:hAnsi="Calibri" w:cs="Calibri"/>
          <w:color w:val="000000"/>
        </w:rPr>
        <w:t xml:space="preserve"> HSE</w:t>
      </w:r>
      <w:r w:rsidR="00EE482F" w:rsidRPr="005F4B66">
        <w:rPr>
          <w:rFonts w:ascii="Calibri" w:hAnsi="Calibri" w:cs="Calibri"/>
          <w:color w:val="000000"/>
        </w:rPr>
        <w:t xml:space="preserve">Q Manager </w:t>
      </w:r>
      <w:r w:rsidR="00303576" w:rsidRPr="005F4B66">
        <w:rPr>
          <w:rFonts w:ascii="Calibri" w:hAnsi="Calibri" w:cs="Calibri"/>
          <w:color w:val="000000"/>
        </w:rPr>
        <w:t>(or delegate).</w:t>
      </w:r>
      <w:r w:rsidR="000F61ED" w:rsidRPr="005F4B66">
        <w:rPr>
          <w:rFonts w:ascii="Calibri" w:hAnsi="Calibri" w:cs="Calibri"/>
          <w:color w:val="000000"/>
        </w:rPr>
        <w:t xml:space="preserve"> As a minimum</w:t>
      </w:r>
      <w:r w:rsidR="007B12FF" w:rsidRPr="005F4B66">
        <w:rPr>
          <w:rFonts w:ascii="Calibri" w:hAnsi="Calibri" w:cs="Calibri"/>
          <w:color w:val="000000"/>
        </w:rPr>
        <w:t>,</w:t>
      </w:r>
      <w:r w:rsidR="000F61ED" w:rsidRPr="005F4B66">
        <w:rPr>
          <w:rFonts w:ascii="Calibri" w:hAnsi="Calibri" w:cs="Calibri"/>
          <w:color w:val="000000"/>
        </w:rPr>
        <w:t xml:space="preserve"> </w:t>
      </w:r>
      <w:r w:rsidRPr="005F4B66">
        <w:rPr>
          <w:rFonts w:ascii="Calibri" w:hAnsi="Calibri" w:cs="Calibri"/>
          <w:color w:val="000000"/>
        </w:rPr>
        <w:t>an</w:t>
      </w:r>
      <w:r w:rsidR="00A151D7" w:rsidRPr="005F4B66">
        <w:rPr>
          <w:rFonts w:ascii="Calibri" w:hAnsi="Calibri" w:cs="Calibri"/>
          <w:color w:val="000000"/>
        </w:rPr>
        <w:t xml:space="preserve"> </w:t>
      </w:r>
      <w:r w:rsidR="00817190" w:rsidRPr="005F4B66">
        <w:rPr>
          <w:rFonts w:ascii="Calibri" w:hAnsi="Calibri" w:cs="Calibri"/>
          <w:color w:val="000000"/>
        </w:rPr>
        <w:t>Essential</w:t>
      </w:r>
      <w:r w:rsidR="00EE482F" w:rsidRPr="005F4B66">
        <w:rPr>
          <w:rFonts w:ascii="Calibri" w:hAnsi="Calibri" w:cs="Calibri"/>
          <w:color w:val="000000"/>
        </w:rPr>
        <w:t xml:space="preserve"> Factor</w:t>
      </w:r>
      <w:r w:rsidR="000F61ED" w:rsidRPr="005F4B66">
        <w:rPr>
          <w:rFonts w:ascii="Calibri" w:hAnsi="Calibri" w:cs="Calibri"/>
          <w:color w:val="000000"/>
        </w:rPr>
        <w:t xml:space="preserve"> investigation will be conducted for the following events: </w:t>
      </w:r>
    </w:p>
    <w:p w14:paraId="607799EB" w14:textId="77777777" w:rsidR="00D82851" w:rsidRPr="005F4B66" w:rsidRDefault="00D82851" w:rsidP="006C79DC">
      <w:pPr>
        <w:autoSpaceDE w:val="0"/>
        <w:autoSpaceDN w:val="0"/>
        <w:adjustRightInd w:val="0"/>
        <w:spacing w:after="0" w:line="240" w:lineRule="auto"/>
        <w:ind w:left="1427"/>
        <w:jc w:val="both"/>
        <w:rPr>
          <w:rFonts w:ascii="Times New Roman" w:hAnsi="Times New Roman" w:cs="Times New Roman"/>
          <w:sz w:val="24"/>
          <w:szCs w:val="24"/>
        </w:rPr>
      </w:pPr>
    </w:p>
    <w:p w14:paraId="3E2A0B84" w14:textId="77777777" w:rsidR="000F61ED" w:rsidRPr="005F4B66" w:rsidRDefault="000F61ED" w:rsidP="006C79DC">
      <w:pPr>
        <w:pStyle w:val="ListParagraph"/>
        <w:numPr>
          <w:ilvl w:val="1"/>
          <w:numId w:val="8"/>
        </w:numPr>
        <w:autoSpaceDE w:val="0"/>
        <w:autoSpaceDN w:val="0"/>
        <w:adjustRightInd w:val="0"/>
        <w:spacing w:after="0" w:line="240" w:lineRule="auto"/>
        <w:ind w:left="1800"/>
        <w:jc w:val="both"/>
        <w:rPr>
          <w:rFonts w:ascii="Calibri" w:hAnsi="Calibri" w:cs="Calibri"/>
          <w:color w:val="000000"/>
        </w:rPr>
      </w:pPr>
      <w:r w:rsidRPr="005F4B66">
        <w:rPr>
          <w:rFonts w:ascii="Calibri" w:hAnsi="Calibri" w:cs="Calibri"/>
          <w:color w:val="000000"/>
        </w:rPr>
        <w:t>MTI</w:t>
      </w:r>
    </w:p>
    <w:p w14:paraId="3E2A0B85" w14:textId="77777777" w:rsidR="000F61ED" w:rsidRPr="005F4B66" w:rsidRDefault="000F61ED" w:rsidP="006C79DC">
      <w:pPr>
        <w:pStyle w:val="ListParagraph"/>
        <w:numPr>
          <w:ilvl w:val="1"/>
          <w:numId w:val="8"/>
        </w:numPr>
        <w:autoSpaceDE w:val="0"/>
        <w:autoSpaceDN w:val="0"/>
        <w:adjustRightInd w:val="0"/>
        <w:spacing w:after="0" w:line="240" w:lineRule="auto"/>
        <w:ind w:left="1800"/>
        <w:jc w:val="both"/>
        <w:rPr>
          <w:rFonts w:ascii="Times New Roman" w:hAnsi="Times New Roman" w:cs="Times New Roman"/>
          <w:sz w:val="24"/>
          <w:szCs w:val="24"/>
        </w:rPr>
      </w:pPr>
      <w:r w:rsidRPr="005F4B66">
        <w:rPr>
          <w:rFonts w:ascii="Calibri" w:hAnsi="Calibri" w:cs="Calibri"/>
          <w:color w:val="000000"/>
        </w:rPr>
        <w:t xml:space="preserve">RWC </w:t>
      </w:r>
    </w:p>
    <w:p w14:paraId="3E2A0B86" w14:textId="77777777" w:rsidR="000F61ED" w:rsidRPr="005F4B66" w:rsidRDefault="000F61ED" w:rsidP="006C79DC">
      <w:pPr>
        <w:pStyle w:val="ListParagraph"/>
        <w:numPr>
          <w:ilvl w:val="1"/>
          <w:numId w:val="8"/>
        </w:numPr>
        <w:autoSpaceDE w:val="0"/>
        <w:autoSpaceDN w:val="0"/>
        <w:adjustRightInd w:val="0"/>
        <w:spacing w:after="0" w:line="240" w:lineRule="auto"/>
        <w:ind w:left="1800"/>
        <w:jc w:val="both"/>
        <w:rPr>
          <w:rFonts w:ascii="Calibri" w:hAnsi="Calibri" w:cs="Calibri"/>
          <w:color w:val="000000"/>
        </w:rPr>
      </w:pPr>
      <w:r w:rsidRPr="005F4B66">
        <w:rPr>
          <w:rFonts w:ascii="Calibri" w:hAnsi="Calibri" w:cs="Calibri"/>
          <w:color w:val="000000"/>
        </w:rPr>
        <w:t>LTI</w:t>
      </w:r>
    </w:p>
    <w:p w14:paraId="3E2A0B87" w14:textId="77777777" w:rsidR="000F61ED" w:rsidRPr="005F4B66" w:rsidRDefault="000F61ED" w:rsidP="006C79DC">
      <w:pPr>
        <w:pStyle w:val="ListParagraph"/>
        <w:numPr>
          <w:ilvl w:val="1"/>
          <w:numId w:val="8"/>
        </w:numPr>
        <w:autoSpaceDE w:val="0"/>
        <w:autoSpaceDN w:val="0"/>
        <w:adjustRightInd w:val="0"/>
        <w:spacing w:after="0" w:line="240" w:lineRule="auto"/>
        <w:ind w:left="1800"/>
        <w:jc w:val="both"/>
        <w:rPr>
          <w:rFonts w:ascii="Calibri" w:hAnsi="Calibri" w:cs="Calibri"/>
          <w:color w:val="000000"/>
        </w:rPr>
      </w:pPr>
      <w:r w:rsidRPr="005F4B66">
        <w:rPr>
          <w:rFonts w:ascii="Calibri" w:hAnsi="Calibri" w:cs="Calibri"/>
          <w:color w:val="000000"/>
        </w:rPr>
        <w:t>High Potential Near Miss</w:t>
      </w:r>
    </w:p>
    <w:p w14:paraId="3E2A0B88" w14:textId="45C66C91" w:rsidR="000F61ED" w:rsidRPr="005F4B66" w:rsidRDefault="00B10CE4" w:rsidP="006C79DC">
      <w:pPr>
        <w:pStyle w:val="ListParagraph"/>
        <w:numPr>
          <w:ilvl w:val="1"/>
          <w:numId w:val="8"/>
        </w:numPr>
        <w:autoSpaceDE w:val="0"/>
        <w:autoSpaceDN w:val="0"/>
        <w:adjustRightInd w:val="0"/>
        <w:spacing w:after="0" w:line="240" w:lineRule="auto"/>
        <w:ind w:left="1800"/>
        <w:jc w:val="both"/>
        <w:rPr>
          <w:rFonts w:ascii="Times New Roman" w:hAnsi="Times New Roman" w:cs="Times New Roman"/>
          <w:sz w:val="24"/>
          <w:szCs w:val="24"/>
        </w:rPr>
      </w:pPr>
      <w:r w:rsidRPr="005F4B66">
        <w:rPr>
          <w:rFonts w:ascii="Calibri" w:hAnsi="Calibri" w:cs="Calibri"/>
          <w:color w:val="000000"/>
        </w:rPr>
        <w:t>Procedural Breaches</w:t>
      </w:r>
    </w:p>
    <w:p w14:paraId="4B02CEDA" w14:textId="683FDBAD" w:rsidR="00B10CE4" w:rsidRPr="005F4B66" w:rsidRDefault="00B10CE4" w:rsidP="006C79DC">
      <w:pPr>
        <w:pStyle w:val="ListParagraph"/>
        <w:numPr>
          <w:ilvl w:val="1"/>
          <w:numId w:val="8"/>
        </w:numPr>
        <w:autoSpaceDE w:val="0"/>
        <w:autoSpaceDN w:val="0"/>
        <w:adjustRightInd w:val="0"/>
        <w:spacing w:after="0" w:line="240" w:lineRule="auto"/>
        <w:ind w:left="1800"/>
        <w:jc w:val="both"/>
        <w:rPr>
          <w:rFonts w:ascii="Times New Roman" w:hAnsi="Times New Roman" w:cs="Times New Roman"/>
          <w:sz w:val="24"/>
          <w:szCs w:val="24"/>
        </w:rPr>
      </w:pPr>
      <w:r w:rsidRPr="005F4B66">
        <w:rPr>
          <w:rFonts w:ascii="Calibri" w:hAnsi="Calibri" w:cs="Calibri"/>
          <w:color w:val="000000"/>
        </w:rPr>
        <w:t>Significant Environmental Event</w:t>
      </w:r>
    </w:p>
    <w:p w14:paraId="3E2A0B89" w14:textId="77777777" w:rsidR="000F61ED" w:rsidRPr="005F4B66" w:rsidRDefault="000F61ED" w:rsidP="006C79DC">
      <w:pPr>
        <w:pStyle w:val="ListParagraph"/>
        <w:autoSpaceDE w:val="0"/>
        <w:autoSpaceDN w:val="0"/>
        <w:adjustRightInd w:val="0"/>
        <w:spacing w:after="0" w:line="240" w:lineRule="auto"/>
        <w:ind w:left="2858"/>
        <w:jc w:val="both"/>
        <w:rPr>
          <w:rFonts w:ascii="Times New Roman" w:hAnsi="Times New Roman" w:cs="Times New Roman"/>
          <w:sz w:val="24"/>
          <w:szCs w:val="24"/>
        </w:rPr>
      </w:pPr>
    </w:p>
    <w:p w14:paraId="3E2A0B8A" w14:textId="079008AA" w:rsidR="006978F4" w:rsidRPr="005F4B66" w:rsidRDefault="00AE5DF2" w:rsidP="006C79DC">
      <w:pPr>
        <w:autoSpaceDE w:val="0"/>
        <w:autoSpaceDN w:val="0"/>
        <w:adjustRightInd w:val="0"/>
        <w:spacing w:after="0" w:line="240" w:lineRule="auto"/>
        <w:ind w:left="1440"/>
        <w:jc w:val="both"/>
        <w:rPr>
          <w:rFonts w:ascii="Calibri" w:hAnsi="Calibri" w:cs="Calibri"/>
          <w:color w:val="000000"/>
        </w:rPr>
      </w:pPr>
      <w:r w:rsidRPr="005F4B66">
        <w:rPr>
          <w:rFonts w:ascii="Calibri" w:hAnsi="Calibri" w:cs="Calibri"/>
          <w:color w:val="000000"/>
        </w:rPr>
        <w:t>An</w:t>
      </w:r>
      <w:r w:rsidR="000F61ED" w:rsidRPr="005F4B66">
        <w:rPr>
          <w:rFonts w:ascii="Calibri" w:hAnsi="Calibri" w:cs="Calibri"/>
          <w:color w:val="000000"/>
        </w:rPr>
        <w:t xml:space="preserve"> </w:t>
      </w:r>
      <w:r w:rsidR="00EE482F" w:rsidRPr="005F4B66">
        <w:rPr>
          <w:rFonts w:ascii="Calibri" w:hAnsi="Calibri" w:cs="Calibri"/>
          <w:color w:val="000000"/>
        </w:rPr>
        <w:t>Essential Factors</w:t>
      </w:r>
      <w:r w:rsidR="000F61ED" w:rsidRPr="005F4B66">
        <w:rPr>
          <w:rFonts w:ascii="Calibri" w:hAnsi="Calibri" w:cs="Calibri"/>
          <w:color w:val="000000"/>
        </w:rPr>
        <w:t xml:space="preserve"> investigation may be conducted for other events at the request of the SCEE Executive Safety Committee or the Client.</w:t>
      </w:r>
      <w:r w:rsidR="006978F4" w:rsidRPr="005F4B66">
        <w:rPr>
          <w:rFonts w:ascii="Calibri" w:hAnsi="Calibri" w:cs="Calibri"/>
          <w:color w:val="000000"/>
        </w:rPr>
        <w:t xml:space="preserve"> Investigation reports will be provided to the client as required or on request. </w:t>
      </w:r>
    </w:p>
    <w:p w14:paraId="3E2A0B8C" w14:textId="77777777" w:rsidR="000F61ED" w:rsidRPr="005F4B66" w:rsidRDefault="000F61ED" w:rsidP="006C79DC">
      <w:pPr>
        <w:autoSpaceDE w:val="0"/>
        <w:autoSpaceDN w:val="0"/>
        <w:adjustRightInd w:val="0"/>
        <w:spacing w:after="0" w:line="240" w:lineRule="auto"/>
        <w:ind w:left="1440"/>
        <w:jc w:val="both"/>
        <w:rPr>
          <w:rFonts w:ascii="Calibri" w:hAnsi="Calibri" w:cs="Calibri"/>
          <w:color w:val="000000"/>
        </w:rPr>
      </w:pPr>
      <w:r w:rsidRPr="005F4B66">
        <w:rPr>
          <w:rFonts w:ascii="Calibri" w:hAnsi="Calibri" w:cs="Calibri"/>
          <w:color w:val="000000"/>
        </w:rPr>
        <w:t>All identified corrective and preventative actions are to be assigned to the appropriate personnel and recorded against the STEMS incident record.</w:t>
      </w:r>
    </w:p>
    <w:p w14:paraId="3E2A0B8D" w14:textId="77777777" w:rsidR="008726A7" w:rsidRPr="005F4B66" w:rsidRDefault="008726A7" w:rsidP="0049070B">
      <w:pPr>
        <w:pStyle w:val="Heading3Reference"/>
        <w:ind w:left="1440"/>
        <w:jc w:val="both"/>
      </w:pPr>
    </w:p>
    <w:p w14:paraId="3E2A0B8E" w14:textId="77777777" w:rsidR="002C618A" w:rsidRPr="005F4B66" w:rsidRDefault="002C618A" w:rsidP="0049070B">
      <w:pPr>
        <w:pStyle w:val="Heading3Reference"/>
        <w:ind w:left="1440"/>
        <w:jc w:val="both"/>
      </w:pPr>
      <w:r w:rsidRPr="005F4B66">
        <w:t>Refer:</w:t>
      </w:r>
      <w:r w:rsidRPr="005F4B66">
        <w:tab/>
      </w:r>
      <w:r w:rsidR="00D0466D" w:rsidRPr="005F4B66">
        <w:t xml:space="preserve">SCEE-BS-HS-PRO-0004 </w:t>
      </w:r>
      <w:r w:rsidRPr="005F4B66">
        <w:t>Event</w:t>
      </w:r>
      <w:r w:rsidR="000F61ED" w:rsidRPr="005F4B66">
        <w:t xml:space="preserve"> Management and Investigation</w:t>
      </w:r>
    </w:p>
    <w:p w14:paraId="3E2A0B8F" w14:textId="77777777" w:rsidR="00A22D11" w:rsidRPr="005F4B66" w:rsidRDefault="002C618A" w:rsidP="0049070B">
      <w:pPr>
        <w:pStyle w:val="Heading3Reference"/>
        <w:ind w:left="1440"/>
        <w:jc w:val="both"/>
      </w:pPr>
      <w:r w:rsidRPr="005F4B66">
        <w:tab/>
      </w:r>
      <w:r w:rsidR="00D0466D" w:rsidRPr="005F4B66">
        <w:t xml:space="preserve">SCEE-BS-HS-WIN-0007 </w:t>
      </w:r>
      <w:r w:rsidR="000F61ED" w:rsidRPr="005F4B66">
        <w:t>Event Investigation</w:t>
      </w:r>
    </w:p>
    <w:p w14:paraId="59D10787" w14:textId="488DEE02" w:rsidR="0049070B" w:rsidRPr="005F4B66" w:rsidRDefault="0049070B" w:rsidP="0049070B">
      <w:pPr>
        <w:pStyle w:val="Heading3Reference"/>
        <w:ind w:left="1440"/>
        <w:jc w:val="both"/>
      </w:pPr>
      <w:r w:rsidRPr="005F4B66">
        <w:tab/>
        <w:t>RTIO-HSE-00071439 Incident Investigation Work Practice</w:t>
      </w:r>
    </w:p>
    <w:p w14:paraId="07F09A79" w14:textId="76225988" w:rsidR="00A151D7" w:rsidRPr="005F4B66" w:rsidRDefault="00A151D7" w:rsidP="0049070B">
      <w:pPr>
        <w:pStyle w:val="Heading3Reference"/>
        <w:ind w:left="1440"/>
        <w:jc w:val="both"/>
      </w:pPr>
      <w:r w:rsidRPr="005F4B66">
        <w:tab/>
        <w:t xml:space="preserve">RTIO Element 14 - </w:t>
      </w:r>
      <w:proofErr w:type="gramStart"/>
      <w:r w:rsidRPr="005F4B66">
        <w:t>Non Conformance</w:t>
      </w:r>
      <w:proofErr w:type="gramEnd"/>
      <w:r w:rsidRPr="005F4B66">
        <w:t>, Incident and Action Management</w:t>
      </w:r>
    </w:p>
    <w:p w14:paraId="3E2A0B90" w14:textId="771B5B39" w:rsidR="009D2215" w:rsidRPr="005F4B66" w:rsidRDefault="009D2215" w:rsidP="0049070B">
      <w:pPr>
        <w:pStyle w:val="Heading1"/>
        <w:jc w:val="both"/>
      </w:pPr>
      <w:bookmarkStart w:id="2777" w:name="_Toc365543518"/>
      <w:bookmarkStart w:id="2778" w:name="_Toc227062869"/>
      <w:r w:rsidRPr="005F4B66">
        <w:t>M</w:t>
      </w:r>
      <w:r w:rsidR="00003971" w:rsidRPr="005F4B66">
        <w:t>onitoring, Audit</w:t>
      </w:r>
      <w:bookmarkEnd w:id="2777"/>
      <w:r w:rsidR="00003971" w:rsidRPr="005F4B66">
        <w:t>ing and Review</w:t>
      </w:r>
      <w:bookmarkEnd w:id="2778"/>
      <w:r w:rsidR="00003971" w:rsidRPr="005F4B66">
        <w:t xml:space="preserve"> </w:t>
      </w:r>
    </w:p>
    <w:p w14:paraId="3E2A0B91" w14:textId="77777777" w:rsidR="002463EC" w:rsidRPr="005F4B66" w:rsidRDefault="00003971" w:rsidP="006C79DC">
      <w:pPr>
        <w:spacing w:after="0" w:line="240" w:lineRule="auto"/>
        <w:ind w:left="425"/>
        <w:jc w:val="both"/>
      </w:pPr>
      <w:r w:rsidRPr="005F4B66">
        <w:t xml:space="preserve">SCEE conducts monitoring, auditing and review of HSE activities across its operations to ensure compliance with all Legislative, Company, Project and Client requirements and to identify any </w:t>
      </w:r>
      <w:r w:rsidR="006978F4" w:rsidRPr="005F4B66">
        <w:t xml:space="preserve">performance </w:t>
      </w:r>
      <w:r w:rsidRPr="005F4B66">
        <w:t>trends</w:t>
      </w:r>
      <w:r w:rsidR="006978F4" w:rsidRPr="005F4B66">
        <w:t xml:space="preserve">. </w:t>
      </w:r>
    </w:p>
    <w:p w14:paraId="3E2A0B92" w14:textId="77777777" w:rsidR="002463EC" w:rsidRPr="005F4B66" w:rsidRDefault="002463EC" w:rsidP="006C79DC">
      <w:pPr>
        <w:pStyle w:val="Heading2"/>
      </w:pPr>
      <w:bookmarkStart w:id="2779" w:name="_Toc227062870"/>
      <w:r w:rsidRPr="005F4B66">
        <w:t>Daily Safety Report</w:t>
      </w:r>
      <w:bookmarkEnd w:id="2779"/>
    </w:p>
    <w:p w14:paraId="3E2A0B93" w14:textId="77777777" w:rsidR="002463EC" w:rsidRPr="005F4B66" w:rsidRDefault="002463EC" w:rsidP="006C79DC">
      <w:pPr>
        <w:pStyle w:val="Heading3Text"/>
        <w:ind w:left="1440"/>
        <w:jc w:val="both"/>
      </w:pPr>
      <w:r w:rsidRPr="005F4B66">
        <w:t xml:space="preserve">A Daily Safety Report shall be prepared each day and emailed to SCEE Corporate HSE and Project Management personnel for review not later than 9am the following day. </w:t>
      </w:r>
    </w:p>
    <w:p w14:paraId="3E2A0B94" w14:textId="77777777" w:rsidR="002463EC" w:rsidRPr="005F4B66" w:rsidRDefault="002463EC" w:rsidP="006C79DC">
      <w:pPr>
        <w:pStyle w:val="Heading3Text"/>
        <w:ind w:left="1440"/>
        <w:jc w:val="both"/>
      </w:pPr>
      <w:r w:rsidRPr="005F4B66">
        <w:t>The report should as a minimum include activities performed by the HSE Advisors and list any events, incidents, provide details of hazards and controls, inspections carried out, permits organised, meetings attended, corrective actions underway, training conducted, BAC testing and results along with other information as deemed relevant on the day.</w:t>
      </w:r>
    </w:p>
    <w:p w14:paraId="3E2A0B95" w14:textId="77777777" w:rsidR="002463EC" w:rsidRPr="005F4B66" w:rsidRDefault="002463EC" w:rsidP="006C79DC">
      <w:pPr>
        <w:pStyle w:val="Heading3Text"/>
        <w:ind w:left="1440"/>
        <w:jc w:val="both"/>
      </w:pPr>
      <w:r w:rsidRPr="005F4B66">
        <w:lastRenderedPageBreak/>
        <w:t xml:space="preserve">The Daily Safety Report shall be used for internal reporting only and is not for submission to the Client. </w:t>
      </w:r>
    </w:p>
    <w:p w14:paraId="3E2A0B96" w14:textId="77777777" w:rsidR="002308DE" w:rsidRPr="005F4B66" w:rsidRDefault="002463EC" w:rsidP="006C79DC">
      <w:pPr>
        <w:ind w:left="709" w:firstLine="720"/>
        <w:jc w:val="both"/>
        <w:rPr>
          <w:rFonts w:cs="Arial"/>
          <w:color w:val="984806" w:themeColor="accent6" w:themeShade="80"/>
        </w:rPr>
      </w:pPr>
      <w:r w:rsidRPr="005F4B66">
        <w:rPr>
          <w:rFonts w:cs="Arial"/>
          <w:color w:val="984806" w:themeColor="accent6" w:themeShade="80"/>
        </w:rPr>
        <w:t xml:space="preserve">Refer: </w:t>
      </w:r>
      <w:r w:rsidRPr="005F4B66">
        <w:rPr>
          <w:rFonts w:cs="Arial"/>
          <w:color w:val="984806" w:themeColor="accent6" w:themeShade="80"/>
        </w:rPr>
        <w:tab/>
      </w:r>
      <w:r w:rsidR="00D0466D" w:rsidRPr="005F4B66">
        <w:rPr>
          <w:rFonts w:cs="Arial"/>
          <w:color w:val="984806" w:themeColor="accent6" w:themeShade="80"/>
        </w:rPr>
        <w:t>SCEE-BS-HS-TEM-0021</w:t>
      </w:r>
      <w:r w:rsidRPr="005F4B66">
        <w:rPr>
          <w:rFonts w:cs="Arial"/>
          <w:color w:val="984806" w:themeColor="accent6" w:themeShade="80"/>
        </w:rPr>
        <w:t xml:space="preserve"> Daily Safety Report</w:t>
      </w:r>
      <w:bookmarkStart w:id="2780" w:name="_Toc365543519"/>
    </w:p>
    <w:p w14:paraId="3E2A0B97" w14:textId="77777777" w:rsidR="002308DE" w:rsidRPr="005F4B66" w:rsidRDefault="002308DE" w:rsidP="006C79DC">
      <w:pPr>
        <w:pStyle w:val="Heading2"/>
        <w:ind w:left="1429" w:hanging="578"/>
      </w:pPr>
      <w:bookmarkStart w:id="2781" w:name="_Toc227062871"/>
      <w:r w:rsidRPr="005F4B66">
        <w:t>Monthly HSE Performance Report</w:t>
      </w:r>
      <w:bookmarkEnd w:id="2781"/>
    </w:p>
    <w:p w14:paraId="3E2A0B98" w14:textId="5AFEC12B" w:rsidR="002308DE" w:rsidRPr="005F4B66" w:rsidRDefault="00CE4C18" w:rsidP="006C79DC">
      <w:pPr>
        <w:spacing w:line="240" w:lineRule="auto"/>
        <w:ind w:left="1440"/>
        <w:jc w:val="both"/>
      </w:pPr>
      <w:r w:rsidRPr="005F4B66">
        <w:t>The project HSE Advisor or Supervisor</w:t>
      </w:r>
      <w:r w:rsidR="002308DE" w:rsidRPr="005F4B66">
        <w:t xml:space="preserve"> shall prepare a monthly HSE performance report </w:t>
      </w:r>
      <w:r w:rsidR="00917231" w:rsidRPr="005F4B66">
        <w:t xml:space="preserve">each month and submit </w:t>
      </w:r>
      <w:r w:rsidRPr="005F4B66">
        <w:t>to Project Management and SCEE Corporate HSE</w:t>
      </w:r>
      <w:r w:rsidR="00917231" w:rsidRPr="005F4B66">
        <w:t>.</w:t>
      </w:r>
      <w:r w:rsidRPr="005F4B66">
        <w:t xml:space="preserve"> </w:t>
      </w:r>
      <w:r w:rsidR="00917231" w:rsidRPr="005F4B66">
        <w:t xml:space="preserve">Reports shall be submitted </w:t>
      </w:r>
      <w:r w:rsidR="002308DE" w:rsidRPr="005F4B66">
        <w:t>by the 15</w:t>
      </w:r>
      <w:r w:rsidR="002308DE" w:rsidRPr="005F4B66">
        <w:rPr>
          <w:vertAlign w:val="superscript"/>
        </w:rPr>
        <w:t>th</w:t>
      </w:r>
      <w:r w:rsidR="002308DE" w:rsidRPr="005F4B66">
        <w:t xml:space="preserve"> of each month.  The monthly performance report provides a </w:t>
      </w:r>
      <w:r w:rsidRPr="005F4B66">
        <w:t xml:space="preserve">summary of the </w:t>
      </w:r>
      <w:r w:rsidR="00AE5DF2" w:rsidRPr="005F4B66">
        <w:t>project’s</w:t>
      </w:r>
      <w:r w:rsidRPr="005F4B66">
        <w:t xml:space="preserve"> performance in the previous month and allows lead and lag performance data to be monitored and analysed.  The monthly performance reports are used to monitor individual site, divisional and company performance.  </w:t>
      </w:r>
    </w:p>
    <w:p w14:paraId="3E2A0B99" w14:textId="0E2A9454" w:rsidR="00CE4C18" w:rsidRPr="005F4B66" w:rsidRDefault="00CE4C18" w:rsidP="006C79DC">
      <w:pPr>
        <w:spacing w:line="240" w:lineRule="auto"/>
        <w:ind w:left="1440"/>
        <w:jc w:val="both"/>
      </w:pPr>
      <w:r w:rsidRPr="005F4B66">
        <w:t>The monthly HSE performance report consists of:</w:t>
      </w:r>
    </w:p>
    <w:p w14:paraId="3E2A0B9A" w14:textId="77777777" w:rsidR="00CE4C18" w:rsidRPr="005F4B66" w:rsidRDefault="00CE4C18" w:rsidP="006C79DC">
      <w:pPr>
        <w:pStyle w:val="ListParagraph"/>
        <w:numPr>
          <w:ilvl w:val="0"/>
          <w:numId w:val="10"/>
        </w:numPr>
        <w:spacing w:line="240" w:lineRule="auto"/>
        <w:ind w:left="1800"/>
        <w:jc w:val="both"/>
      </w:pPr>
      <w:r w:rsidRPr="005F4B66">
        <w:t xml:space="preserve">HSE KPI’s </w:t>
      </w:r>
    </w:p>
    <w:p w14:paraId="3E2A0B9B" w14:textId="77777777" w:rsidR="00CE4C18" w:rsidRPr="005F4B66" w:rsidRDefault="00CE4C18" w:rsidP="006C79DC">
      <w:pPr>
        <w:pStyle w:val="ListParagraph"/>
        <w:numPr>
          <w:ilvl w:val="0"/>
          <w:numId w:val="10"/>
        </w:numPr>
        <w:spacing w:line="240" w:lineRule="auto"/>
        <w:ind w:left="1800"/>
        <w:jc w:val="both"/>
      </w:pPr>
      <w:r w:rsidRPr="005F4B66">
        <w:t>Incidents &amp; Near Misses for the period</w:t>
      </w:r>
    </w:p>
    <w:p w14:paraId="3E2A0B9C" w14:textId="77777777" w:rsidR="00CE4C18" w:rsidRPr="005F4B66" w:rsidRDefault="00CE4C18" w:rsidP="006C79DC">
      <w:pPr>
        <w:pStyle w:val="ListParagraph"/>
        <w:numPr>
          <w:ilvl w:val="0"/>
          <w:numId w:val="10"/>
        </w:numPr>
        <w:spacing w:line="240" w:lineRule="auto"/>
        <w:ind w:left="1800"/>
        <w:jc w:val="both"/>
      </w:pPr>
      <w:r w:rsidRPr="005F4B66">
        <w:t>Inspections &amp; Audits for the period</w:t>
      </w:r>
    </w:p>
    <w:p w14:paraId="3E2A0B9D" w14:textId="77777777" w:rsidR="00CE4C18" w:rsidRPr="005F4B66" w:rsidRDefault="00CE4C18" w:rsidP="006C79DC">
      <w:pPr>
        <w:pStyle w:val="ListParagraph"/>
        <w:numPr>
          <w:ilvl w:val="0"/>
          <w:numId w:val="10"/>
        </w:numPr>
        <w:spacing w:line="240" w:lineRule="auto"/>
        <w:ind w:left="1800"/>
        <w:jc w:val="both"/>
      </w:pPr>
      <w:r w:rsidRPr="005F4B66">
        <w:t xml:space="preserve">Management Site Visits </w:t>
      </w:r>
    </w:p>
    <w:p w14:paraId="3E2A0B9E" w14:textId="77777777" w:rsidR="00CE4C18" w:rsidRPr="005F4B66" w:rsidRDefault="00CE4C18" w:rsidP="006C79DC">
      <w:pPr>
        <w:pStyle w:val="ListParagraph"/>
        <w:numPr>
          <w:ilvl w:val="0"/>
          <w:numId w:val="10"/>
        </w:numPr>
        <w:spacing w:line="240" w:lineRule="auto"/>
        <w:ind w:left="1800"/>
        <w:jc w:val="both"/>
      </w:pPr>
      <w:r w:rsidRPr="005F4B66">
        <w:t xml:space="preserve">First Swing Initiative </w:t>
      </w:r>
      <w:r w:rsidR="00927DE7" w:rsidRPr="005F4B66">
        <w:t xml:space="preserve">Progress </w:t>
      </w:r>
    </w:p>
    <w:p w14:paraId="4496C580" w14:textId="5E9E2DA0" w:rsidR="00817190" w:rsidRDefault="00985EA4" w:rsidP="006C79DC">
      <w:pPr>
        <w:pStyle w:val="ListParagraph"/>
        <w:numPr>
          <w:ilvl w:val="0"/>
          <w:numId w:val="10"/>
        </w:numPr>
        <w:spacing w:line="240" w:lineRule="auto"/>
        <w:ind w:left="1800"/>
        <w:jc w:val="both"/>
      </w:pPr>
      <w:r w:rsidRPr="005F4B66">
        <w:t>HazOb’s</w:t>
      </w:r>
      <w:r w:rsidR="00927DE7" w:rsidRPr="005F4B66">
        <w:t xml:space="preserve"> for the period  </w:t>
      </w:r>
    </w:p>
    <w:p w14:paraId="3E2A0BA1" w14:textId="77777777" w:rsidR="009D2215" w:rsidRPr="003C1287" w:rsidRDefault="00724E1B" w:rsidP="006C79DC">
      <w:pPr>
        <w:pStyle w:val="Heading2"/>
      </w:pPr>
      <w:bookmarkStart w:id="2782" w:name="_Toc227062872"/>
      <w:bookmarkEnd w:id="2780"/>
      <w:r w:rsidRPr="003C1287">
        <w:t xml:space="preserve">Workplace </w:t>
      </w:r>
      <w:r w:rsidR="009D2215" w:rsidRPr="003C1287">
        <w:t>Inspections</w:t>
      </w:r>
      <w:bookmarkEnd w:id="2782"/>
    </w:p>
    <w:p w14:paraId="793CFD61" w14:textId="77777777" w:rsidR="003C1287" w:rsidRPr="003C1287" w:rsidRDefault="003C1287" w:rsidP="003C1287">
      <w:pPr>
        <w:spacing w:before="120" w:after="120" w:line="240" w:lineRule="auto"/>
        <w:ind w:left="1418" w:firstLine="22"/>
        <w:jc w:val="both"/>
      </w:pPr>
      <w:r w:rsidRPr="003C1287">
        <w:t>SCEE Project Management shall:</w:t>
      </w:r>
    </w:p>
    <w:p w14:paraId="33D16435" w14:textId="77777777" w:rsidR="003C1287" w:rsidRPr="003C1287" w:rsidRDefault="003C1287" w:rsidP="003C1287">
      <w:pPr>
        <w:numPr>
          <w:ilvl w:val="0"/>
          <w:numId w:val="2"/>
        </w:numPr>
        <w:spacing w:after="0" w:line="240" w:lineRule="auto"/>
        <w:ind w:left="1800" w:hanging="382"/>
        <w:contextualSpacing/>
        <w:jc w:val="both"/>
      </w:pPr>
      <w:r w:rsidRPr="003C1287">
        <w:t>Ensure supervisors and nominated workers are actively involved in conducting daily workplace inspections of all SCEE working areas and in accordance with site and this plans requirements</w:t>
      </w:r>
    </w:p>
    <w:p w14:paraId="02FE0360" w14:textId="77777777" w:rsidR="003C1287" w:rsidRPr="003C1287" w:rsidRDefault="003C1287" w:rsidP="003C1287">
      <w:pPr>
        <w:numPr>
          <w:ilvl w:val="0"/>
          <w:numId w:val="2"/>
        </w:numPr>
        <w:spacing w:after="0" w:line="240" w:lineRule="auto"/>
        <w:ind w:left="1800" w:hanging="382"/>
        <w:contextualSpacing/>
        <w:jc w:val="both"/>
      </w:pPr>
      <w:r w:rsidRPr="003C1287">
        <w:t>Inspections to be recorded utilising Datatrack</w:t>
      </w:r>
    </w:p>
    <w:p w14:paraId="65D41D3D" w14:textId="77777777" w:rsidR="003C1287" w:rsidRPr="003C1287" w:rsidRDefault="003C1287" w:rsidP="003C1287">
      <w:pPr>
        <w:numPr>
          <w:ilvl w:val="0"/>
          <w:numId w:val="2"/>
        </w:numPr>
        <w:spacing w:after="0" w:line="240" w:lineRule="auto"/>
        <w:ind w:left="1800" w:hanging="382"/>
        <w:contextualSpacing/>
        <w:jc w:val="both"/>
      </w:pPr>
      <w:r w:rsidRPr="003C1287">
        <w:t>Utilise SCEE’s Workplace Safety Inspection / Checklist / Audit tools</w:t>
      </w:r>
    </w:p>
    <w:p w14:paraId="1572A32D" w14:textId="77777777" w:rsidR="003C1287" w:rsidRPr="003C1287" w:rsidRDefault="003C1287" w:rsidP="003C1287">
      <w:pPr>
        <w:numPr>
          <w:ilvl w:val="0"/>
          <w:numId w:val="2"/>
        </w:numPr>
        <w:spacing w:after="0" w:line="240" w:lineRule="auto"/>
        <w:ind w:left="1800" w:hanging="382"/>
        <w:contextualSpacing/>
        <w:jc w:val="both"/>
      </w:pPr>
      <w:r w:rsidRPr="003C1287">
        <w:t>Ensure a copy of all workplace inspections are posted on all crib room notice boards and made available to the Client as required</w:t>
      </w:r>
    </w:p>
    <w:p w14:paraId="69EAC30C" w14:textId="77777777" w:rsidR="003C1287" w:rsidRPr="003C1287" w:rsidRDefault="003C1287" w:rsidP="003C1287">
      <w:pPr>
        <w:pStyle w:val="Heading2Bulletts"/>
        <w:ind w:left="1800" w:hanging="382"/>
      </w:pPr>
      <w:r w:rsidRPr="003C1287">
        <w:t>Ensure Supervisors complete Daily Workplace Inspections</w:t>
      </w:r>
    </w:p>
    <w:p w14:paraId="6E498B0F" w14:textId="77777777" w:rsidR="003C1287" w:rsidRPr="003C1287" w:rsidRDefault="003C1287" w:rsidP="003C1287">
      <w:pPr>
        <w:numPr>
          <w:ilvl w:val="0"/>
          <w:numId w:val="2"/>
        </w:numPr>
        <w:spacing w:after="0" w:line="240" w:lineRule="auto"/>
        <w:ind w:left="1800" w:hanging="382"/>
        <w:contextualSpacing/>
        <w:jc w:val="both"/>
      </w:pPr>
      <w:r w:rsidRPr="003C1287">
        <w:t>Keep all completed checklists for the duration of the project</w:t>
      </w:r>
    </w:p>
    <w:p w14:paraId="1668A747" w14:textId="77777777" w:rsidR="003C1287" w:rsidRPr="003C1287" w:rsidRDefault="003C1287" w:rsidP="003C1287">
      <w:pPr>
        <w:numPr>
          <w:ilvl w:val="0"/>
          <w:numId w:val="2"/>
        </w:numPr>
        <w:spacing w:after="0" w:line="240" w:lineRule="auto"/>
        <w:ind w:left="1800" w:hanging="382"/>
        <w:contextualSpacing/>
        <w:jc w:val="both"/>
      </w:pPr>
      <w:r w:rsidRPr="003C1287">
        <w:t>Facilitate and encourage joint workplace inspections involving Client personnel and/or Elected Health and Safety Representatives</w:t>
      </w:r>
    </w:p>
    <w:p w14:paraId="47E606C4" w14:textId="77777777" w:rsidR="003C1287" w:rsidRPr="003C1287" w:rsidRDefault="003C1287" w:rsidP="003C1287">
      <w:pPr>
        <w:numPr>
          <w:ilvl w:val="0"/>
          <w:numId w:val="2"/>
        </w:numPr>
        <w:spacing w:after="0" w:line="240" w:lineRule="auto"/>
        <w:ind w:left="1800" w:hanging="382"/>
        <w:contextualSpacing/>
        <w:jc w:val="both"/>
      </w:pPr>
      <w:r w:rsidRPr="003C1287">
        <w:t>Make regular observations supporting safe behaviours and discouraging at risk behaviours</w:t>
      </w:r>
    </w:p>
    <w:p w14:paraId="5E9E5AFA" w14:textId="77777777" w:rsidR="003C1287" w:rsidRPr="003C1287" w:rsidRDefault="003C1287" w:rsidP="003C1287">
      <w:pPr>
        <w:numPr>
          <w:ilvl w:val="0"/>
          <w:numId w:val="2"/>
        </w:numPr>
        <w:spacing w:after="0" w:line="240" w:lineRule="auto"/>
        <w:ind w:left="1800" w:hanging="382"/>
        <w:contextualSpacing/>
        <w:jc w:val="both"/>
      </w:pPr>
      <w:r w:rsidRPr="003C1287">
        <w:t>Record hazards identified during inspections in Datatrack</w:t>
      </w:r>
    </w:p>
    <w:p w14:paraId="7C15177C" w14:textId="77777777" w:rsidR="003C1287" w:rsidRPr="003C1287" w:rsidRDefault="003C1287" w:rsidP="003C1287">
      <w:pPr>
        <w:pStyle w:val="Heading2Bulletts"/>
        <w:ind w:left="1800" w:hanging="382"/>
      </w:pPr>
      <w:r w:rsidRPr="003C1287">
        <w:t>KPI’s shall be monitored and reports provided to site by the Corporate HSEQ Department</w:t>
      </w:r>
    </w:p>
    <w:p w14:paraId="5032FB1D" w14:textId="77777777" w:rsidR="003C1287" w:rsidRPr="003C1287" w:rsidRDefault="003C1287" w:rsidP="003C1287">
      <w:pPr>
        <w:numPr>
          <w:ilvl w:val="0"/>
          <w:numId w:val="53"/>
        </w:numPr>
        <w:spacing w:after="0" w:line="240" w:lineRule="auto"/>
        <w:ind w:left="1800" w:hanging="382"/>
        <w:contextualSpacing/>
        <w:jc w:val="both"/>
      </w:pPr>
      <w:r w:rsidRPr="003C1287">
        <w:t>Ensure Subcontractors participate in workplace inspections alongside SCEE Supervisors and nominated workers in line with KPI requirements.</w:t>
      </w:r>
    </w:p>
    <w:p w14:paraId="4ED8662B" w14:textId="77777777" w:rsidR="003C1287" w:rsidRPr="003C1287" w:rsidRDefault="003C1287" w:rsidP="003C1287">
      <w:pPr>
        <w:numPr>
          <w:ilvl w:val="0"/>
          <w:numId w:val="53"/>
        </w:numPr>
        <w:spacing w:after="0" w:line="240" w:lineRule="auto"/>
        <w:ind w:left="1800" w:hanging="382"/>
        <w:contextualSpacing/>
        <w:jc w:val="both"/>
      </w:pPr>
      <w:r w:rsidRPr="003C1287">
        <w:t>Daily Inspections conducted and recorded to ensure work is being undertaken in accordance with JHAs and SWMS.</w:t>
      </w:r>
    </w:p>
    <w:p w14:paraId="5ED46945" w14:textId="77777777" w:rsidR="003C1287" w:rsidRPr="003C1287" w:rsidRDefault="003C1287" w:rsidP="003C1287">
      <w:pPr>
        <w:spacing w:after="0" w:line="240" w:lineRule="auto"/>
        <w:ind w:left="1211" w:hanging="360"/>
        <w:contextualSpacing/>
        <w:jc w:val="both"/>
      </w:pPr>
    </w:p>
    <w:p w14:paraId="15D75A41" w14:textId="77777777" w:rsidR="003C1287" w:rsidRPr="003C1287" w:rsidRDefault="003C1287" w:rsidP="003C1287">
      <w:pPr>
        <w:spacing w:before="200" w:after="0" w:line="240" w:lineRule="auto"/>
        <w:ind w:left="1427"/>
        <w:jc w:val="both"/>
        <w:rPr>
          <w:rFonts w:cs="Arial"/>
          <w:b/>
          <w:bCs/>
        </w:rPr>
      </w:pPr>
      <w:r w:rsidRPr="003C1287">
        <w:rPr>
          <w:rFonts w:cs="Arial"/>
          <w:b/>
          <w:bCs/>
        </w:rPr>
        <w:lastRenderedPageBreak/>
        <w:t>Inspection Requirements</w:t>
      </w:r>
    </w:p>
    <w:p w14:paraId="01AE2F75" w14:textId="77777777" w:rsidR="003C1287" w:rsidRPr="003C1287" w:rsidRDefault="003C1287" w:rsidP="003C1287">
      <w:pPr>
        <w:spacing w:after="0" w:line="240" w:lineRule="auto"/>
        <w:ind w:left="1427"/>
        <w:jc w:val="both"/>
        <w:rPr>
          <w:rFonts w:cs="Arial"/>
          <w:color w:val="984806" w:themeColor="accent6" w:themeShade="80"/>
        </w:rPr>
      </w:pPr>
    </w:p>
    <w:tbl>
      <w:tblPr>
        <w:tblStyle w:val="TableGrid"/>
        <w:tblW w:w="0" w:type="auto"/>
        <w:tblInd w:w="1427" w:type="dxa"/>
        <w:tblLook w:val="04A0" w:firstRow="1" w:lastRow="0" w:firstColumn="1" w:lastColumn="0" w:noHBand="0" w:noVBand="1"/>
      </w:tblPr>
      <w:tblGrid>
        <w:gridCol w:w="2733"/>
        <w:gridCol w:w="2734"/>
        <w:gridCol w:w="2734"/>
      </w:tblGrid>
      <w:tr w:rsidR="003C1287" w:rsidRPr="003C1287" w14:paraId="6F1A7DA7" w14:textId="77777777" w:rsidTr="001E4BBE">
        <w:trPr>
          <w:trHeight w:val="388"/>
        </w:trPr>
        <w:tc>
          <w:tcPr>
            <w:tcW w:w="2733" w:type="dxa"/>
            <w:shd w:val="clear" w:color="auto" w:fill="00397E"/>
            <w:vAlign w:val="center"/>
          </w:tcPr>
          <w:p w14:paraId="125F45B1" w14:textId="77777777" w:rsidR="003C1287" w:rsidRPr="003C1287" w:rsidRDefault="003C1287" w:rsidP="003C1287">
            <w:pPr>
              <w:jc w:val="center"/>
              <w:rPr>
                <w:rFonts w:cs="Arial"/>
                <w:b/>
                <w:bCs/>
                <w:color w:val="FFFFFF" w:themeColor="background1"/>
              </w:rPr>
            </w:pPr>
            <w:r w:rsidRPr="003C1287">
              <w:rPr>
                <w:rFonts w:cs="Arial"/>
                <w:b/>
                <w:bCs/>
                <w:color w:val="FFFFFF" w:themeColor="background1"/>
              </w:rPr>
              <w:t>Position</w:t>
            </w:r>
          </w:p>
        </w:tc>
        <w:tc>
          <w:tcPr>
            <w:tcW w:w="2734" w:type="dxa"/>
            <w:shd w:val="clear" w:color="auto" w:fill="00397E"/>
            <w:vAlign w:val="center"/>
          </w:tcPr>
          <w:p w14:paraId="6C0154E4" w14:textId="77777777" w:rsidR="003C1287" w:rsidRPr="003C1287" w:rsidRDefault="003C1287" w:rsidP="003C1287">
            <w:pPr>
              <w:jc w:val="center"/>
              <w:rPr>
                <w:rFonts w:cs="Arial"/>
                <w:b/>
                <w:bCs/>
                <w:color w:val="FFFFFF" w:themeColor="background1"/>
              </w:rPr>
            </w:pPr>
            <w:r w:rsidRPr="003C1287">
              <w:rPr>
                <w:rFonts w:cs="Arial"/>
                <w:b/>
                <w:bCs/>
                <w:color w:val="FFFFFF" w:themeColor="background1"/>
              </w:rPr>
              <w:t>Type of Inspection</w:t>
            </w:r>
          </w:p>
        </w:tc>
        <w:tc>
          <w:tcPr>
            <w:tcW w:w="2734" w:type="dxa"/>
            <w:shd w:val="clear" w:color="auto" w:fill="00397E"/>
            <w:vAlign w:val="center"/>
          </w:tcPr>
          <w:p w14:paraId="0A22AB83" w14:textId="77777777" w:rsidR="003C1287" w:rsidRPr="003C1287" w:rsidRDefault="003C1287" w:rsidP="003C1287">
            <w:pPr>
              <w:jc w:val="center"/>
              <w:rPr>
                <w:rFonts w:cs="Arial"/>
                <w:b/>
                <w:bCs/>
                <w:color w:val="FFFFFF" w:themeColor="background1"/>
              </w:rPr>
            </w:pPr>
            <w:r w:rsidRPr="003C1287">
              <w:rPr>
                <w:rFonts w:cs="Arial"/>
                <w:b/>
                <w:bCs/>
                <w:color w:val="FFFFFF" w:themeColor="background1"/>
              </w:rPr>
              <w:t>Frequency</w:t>
            </w:r>
          </w:p>
        </w:tc>
      </w:tr>
      <w:tr w:rsidR="003C1287" w:rsidRPr="003C1287" w14:paraId="49386A97" w14:textId="77777777" w:rsidTr="001E4BBE">
        <w:trPr>
          <w:trHeight w:val="510"/>
        </w:trPr>
        <w:tc>
          <w:tcPr>
            <w:tcW w:w="2733" w:type="dxa"/>
            <w:vAlign w:val="center"/>
          </w:tcPr>
          <w:p w14:paraId="6653714B" w14:textId="77777777" w:rsidR="003C1287" w:rsidRPr="003C1287" w:rsidRDefault="003C1287" w:rsidP="003C1287">
            <w:pPr>
              <w:rPr>
                <w:rFonts w:cs="Arial"/>
              </w:rPr>
            </w:pPr>
            <w:r w:rsidRPr="003C1287">
              <w:rPr>
                <w:rFonts w:cs="Arial"/>
              </w:rPr>
              <w:t>Project Manager</w:t>
            </w:r>
          </w:p>
        </w:tc>
        <w:tc>
          <w:tcPr>
            <w:tcW w:w="2734" w:type="dxa"/>
            <w:vAlign w:val="center"/>
          </w:tcPr>
          <w:p w14:paraId="2A2E2D61" w14:textId="77777777" w:rsidR="003C1287" w:rsidRPr="003C1287" w:rsidRDefault="003C1287" w:rsidP="003C1287">
            <w:pPr>
              <w:jc w:val="center"/>
              <w:rPr>
                <w:rFonts w:cs="Arial"/>
              </w:rPr>
            </w:pPr>
            <w:r w:rsidRPr="003C1287">
              <w:rPr>
                <w:rFonts w:cs="Arial"/>
              </w:rPr>
              <w:t>Weekly Inspection</w:t>
            </w:r>
          </w:p>
        </w:tc>
        <w:tc>
          <w:tcPr>
            <w:tcW w:w="2734" w:type="dxa"/>
            <w:vAlign w:val="center"/>
          </w:tcPr>
          <w:p w14:paraId="488FA1A1" w14:textId="77777777" w:rsidR="003C1287" w:rsidRPr="003C1287" w:rsidRDefault="003C1287" w:rsidP="003C1287">
            <w:pPr>
              <w:jc w:val="center"/>
              <w:rPr>
                <w:rFonts w:cs="Arial"/>
              </w:rPr>
            </w:pPr>
            <w:r w:rsidRPr="003C1287">
              <w:rPr>
                <w:rFonts w:cs="Arial"/>
              </w:rPr>
              <w:t>1 per week</w:t>
            </w:r>
          </w:p>
        </w:tc>
      </w:tr>
      <w:tr w:rsidR="003C1287" w:rsidRPr="003C1287" w14:paraId="2D2181B3" w14:textId="77777777" w:rsidTr="001E4BBE">
        <w:trPr>
          <w:trHeight w:val="510"/>
        </w:trPr>
        <w:tc>
          <w:tcPr>
            <w:tcW w:w="2733" w:type="dxa"/>
            <w:vAlign w:val="center"/>
          </w:tcPr>
          <w:p w14:paraId="145DF92D" w14:textId="77777777" w:rsidR="003C1287" w:rsidRPr="003C1287" w:rsidRDefault="003C1287" w:rsidP="003C1287">
            <w:pPr>
              <w:rPr>
                <w:rFonts w:cs="Arial"/>
              </w:rPr>
            </w:pPr>
            <w:r w:rsidRPr="003C1287">
              <w:rPr>
                <w:rFonts w:cs="Arial"/>
              </w:rPr>
              <w:t>Superintendent</w:t>
            </w:r>
          </w:p>
        </w:tc>
        <w:tc>
          <w:tcPr>
            <w:tcW w:w="2734" w:type="dxa"/>
            <w:vAlign w:val="center"/>
          </w:tcPr>
          <w:p w14:paraId="742CF069" w14:textId="77777777" w:rsidR="003C1287" w:rsidRPr="003C1287" w:rsidRDefault="003C1287" w:rsidP="003C1287">
            <w:pPr>
              <w:jc w:val="center"/>
              <w:rPr>
                <w:rFonts w:cs="Arial"/>
              </w:rPr>
            </w:pPr>
            <w:r w:rsidRPr="003C1287">
              <w:rPr>
                <w:rFonts w:cs="Arial"/>
              </w:rPr>
              <w:t>Weekly Inspection</w:t>
            </w:r>
          </w:p>
        </w:tc>
        <w:tc>
          <w:tcPr>
            <w:tcW w:w="2734" w:type="dxa"/>
            <w:vAlign w:val="center"/>
          </w:tcPr>
          <w:p w14:paraId="7B0FEDC4" w14:textId="77777777" w:rsidR="003C1287" w:rsidRPr="003C1287" w:rsidRDefault="003C1287" w:rsidP="003C1287">
            <w:pPr>
              <w:jc w:val="center"/>
              <w:rPr>
                <w:rFonts w:cs="Arial"/>
              </w:rPr>
            </w:pPr>
            <w:r w:rsidRPr="003C1287">
              <w:rPr>
                <w:rFonts w:cs="Arial"/>
              </w:rPr>
              <w:t>1 per week</w:t>
            </w:r>
          </w:p>
        </w:tc>
      </w:tr>
      <w:tr w:rsidR="003C1287" w:rsidRPr="003C1287" w14:paraId="2A53D54E" w14:textId="77777777" w:rsidTr="001E4BBE">
        <w:trPr>
          <w:trHeight w:val="510"/>
        </w:trPr>
        <w:tc>
          <w:tcPr>
            <w:tcW w:w="2733" w:type="dxa"/>
            <w:vAlign w:val="center"/>
          </w:tcPr>
          <w:p w14:paraId="79796F7D" w14:textId="77777777" w:rsidR="003C1287" w:rsidRPr="003C1287" w:rsidRDefault="003C1287" w:rsidP="003C1287">
            <w:pPr>
              <w:rPr>
                <w:rFonts w:cs="Arial"/>
              </w:rPr>
            </w:pPr>
            <w:r w:rsidRPr="003C1287">
              <w:rPr>
                <w:rFonts w:cs="Arial"/>
              </w:rPr>
              <w:t>Supervisor</w:t>
            </w:r>
          </w:p>
        </w:tc>
        <w:tc>
          <w:tcPr>
            <w:tcW w:w="2734" w:type="dxa"/>
            <w:vAlign w:val="center"/>
          </w:tcPr>
          <w:p w14:paraId="42B708D8" w14:textId="77777777" w:rsidR="003C1287" w:rsidRPr="003C1287" w:rsidRDefault="003C1287" w:rsidP="003C1287">
            <w:pPr>
              <w:jc w:val="center"/>
              <w:rPr>
                <w:rFonts w:cs="Arial"/>
              </w:rPr>
            </w:pPr>
            <w:r w:rsidRPr="003C1287">
              <w:rPr>
                <w:rFonts w:cs="Arial"/>
              </w:rPr>
              <w:t>5 Star inspection</w:t>
            </w:r>
          </w:p>
        </w:tc>
        <w:tc>
          <w:tcPr>
            <w:tcW w:w="2734" w:type="dxa"/>
            <w:vAlign w:val="center"/>
          </w:tcPr>
          <w:p w14:paraId="02DB18D2" w14:textId="77777777" w:rsidR="003C1287" w:rsidRPr="003C1287" w:rsidRDefault="003C1287" w:rsidP="003C1287">
            <w:pPr>
              <w:jc w:val="center"/>
              <w:rPr>
                <w:rFonts w:cs="Arial"/>
              </w:rPr>
            </w:pPr>
            <w:r w:rsidRPr="003C1287">
              <w:rPr>
                <w:rFonts w:cs="Arial"/>
              </w:rPr>
              <w:t>1 per day</w:t>
            </w:r>
          </w:p>
        </w:tc>
      </w:tr>
      <w:tr w:rsidR="003C1287" w:rsidRPr="003C1287" w14:paraId="69269BCD" w14:textId="77777777" w:rsidTr="001E4BBE">
        <w:trPr>
          <w:trHeight w:val="510"/>
        </w:trPr>
        <w:tc>
          <w:tcPr>
            <w:tcW w:w="2733" w:type="dxa"/>
            <w:vMerge w:val="restart"/>
            <w:vAlign w:val="center"/>
          </w:tcPr>
          <w:p w14:paraId="6D2AE0D6" w14:textId="77777777" w:rsidR="003C1287" w:rsidRPr="003C1287" w:rsidRDefault="003C1287" w:rsidP="003C1287">
            <w:pPr>
              <w:rPr>
                <w:rFonts w:cs="Arial"/>
              </w:rPr>
            </w:pPr>
            <w:r w:rsidRPr="003C1287">
              <w:rPr>
                <w:rFonts w:cs="Arial"/>
              </w:rPr>
              <w:t>HSE Advisor</w:t>
            </w:r>
          </w:p>
        </w:tc>
        <w:tc>
          <w:tcPr>
            <w:tcW w:w="2734" w:type="dxa"/>
            <w:vAlign w:val="center"/>
          </w:tcPr>
          <w:p w14:paraId="210057DF" w14:textId="77777777" w:rsidR="003C1287" w:rsidRPr="003C1287" w:rsidRDefault="003C1287" w:rsidP="003C1287">
            <w:pPr>
              <w:jc w:val="center"/>
              <w:rPr>
                <w:rFonts w:cs="Arial"/>
              </w:rPr>
            </w:pPr>
            <w:r w:rsidRPr="003C1287">
              <w:rPr>
                <w:rFonts w:cs="Arial"/>
              </w:rPr>
              <w:t>Weekly inspection</w:t>
            </w:r>
          </w:p>
        </w:tc>
        <w:tc>
          <w:tcPr>
            <w:tcW w:w="2734" w:type="dxa"/>
            <w:vAlign w:val="center"/>
          </w:tcPr>
          <w:p w14:paraId="2537CFAB" w14:textId="77777777" w:rsidR="003C1287" w:rsidRPr="003C1287" w:rsidRDefault="003C1287" w:rsidP="003C1287">
            <w:pPr>
              <w:jc w:val="center"/>
              <w:rPr>
                <w:rFonts w:cs="Arial"/>
              </w:rPr>
            </w:pPr>
            <w:r w:rsidRPr="003C1287">
              <w:rPr>
                <w:rFonts w:cs="Arial"/>
              </w:rPr>
              <w:t>1 per week</w:t>
            </w:r>
          </w:p>
        </w:tc>
      </w:tr>
      <w:tr w:rsidR="003C1287" w:rsidRPr="003C1287" w14:paraId="445DD609" w14:textId="77777777" w:rsidTr="001E4BBE">
        <w:trPr>
          <w:trHeight w:val="510"/>
        </w:trPr>
        <w:tc>
          <w:tcPr>
            <w:tcW w:w="2733" w:type="dxa"/>
            <w:vMerge/>
          </w:tcPr>
          <w:p w14:paraId="0933E8A9" w14:textId="77777777" w:rsidR="003C1287" w:rsidRPr="003C1287" w:rsidRDefault="003C1287" w:rsidP="003C1287">
            <w:pPr>
              <w:spacing w:before="200"/>
              <w:jc w:val="both"/>
              <w:rPr>
                <w:rFonts w:cs="Arial"/>
              </w:rPr>
            </w:pPr>
          </w:p>
        </w:tc>
        <w:tc>
          <w:tcPr>
            <w:tcW w:w="2734" w:type="dxa"/>
            <w:vAlign w:val="center"/>
          </w:tcPr>
          <w:p w14:paraId="27713F10" w14:textId="77777777" w:rsidR="003C1287" w:rsidRPr="003C1287" w:rsidRDefault="003C1287" w:rsidP="003C1287">
            <w:pPr>
              <w:jc w:val="center"/>
              <w:rPr>
                <w:rFonts w:cs="Arial"/>
              </w:rPr>
            </w:pPr>
            <w:r w:rsidRPr="003C1287">
              <w:rPr>
                <w:rFonts w:cs="Arial"/>
              </w:rPr>
              <w:t>5 Star Inspection</w:t>
            </w:r>
          </w:p>
        </w:tc>
        <w:tc>
          <w:tcPr>
            <w:tcW w:w="2734" w:type="dxa"/>
            <w:vAlign w:val="center"/>
          </w:tcPr>
          <w:p w14:paraId="3E8D0DF9" w14:textId="77777777" w:rsidR="003C1287" w:rsidRPr="003C1287" w:rsidRDefault="003C1287" w:rsidP="003C1287">
            <w:pPr>
              <w:jc w:val="center"/>
              <w:rPr>
                <w:rFonts w:cs="Arial"/>
              </w:rPr>
            </w:pPr>
            <w:r w:rsidRPr="003C1287">
              <w:rPr>
                <w:rFonts w:cs="Arial"/>
              </w:rPr>
              <w:t>1 per day</w:t>
            </w:r>
          </w:p>
        </w:tc>
      </w:tr>
    </w:tbl>
    <w:p w14:paraId="3E2A0BAB" w14:textId="799A1791" w:rsidR="007B12FF" w:rsidRPr="001D6097" w:rsidRDefault="007B12FF" w:rsidP="003C1287">
      <w:pPr>
        <w:pStyle w:val="Heading4Bulletts"/>
        <w:numPr>
          <w:ilvl w:val="0"/>
          <w:numId w:val="0"/>
        </w:numPr>
        <w:ind w:left="1211" w:hanging="360"/>
        <w:rPr>
          <w:highlight w:val="yellow"/>
        </w:rPr>
      </w:pPr>
    </w:p>
    <w:p w14:paraId="3E2A0BAC" w14:textId="384F45F5" w:rsidR="009D2215" w:rsidRDefault="009D2215" w:rsidP="003C1287">
      <w:pPr>
        <w:pStyle w:val="Heading4Reference"/>
        <w:ind w:left="1427"/>
      </w:pPr>
      <w:r w:rsidRPr="003C1287">
        <w:t>Refer:</w:t>
      </w:r>
      <w:r w:rsidRPr="003C1287">
        <w:tab/>
      </w:r>
      <w:r w:rsidR="0081141E" w:rsidRPr="003C1287">
        <w:t>SCEE-BS-HS-PRO-0026 Star Inspection Procedure</w:t>
      </w:r>
    </w:p>
    <w:p w14:paraId="372644F0" w14:textId="4CEA00FD" w:rsidR="003C1287" w:rsidRPr="003C1287" w:rsidRDefault="003C1287" w:rsidP="003C1287">
      <w:pPr>
        <w:pStyle w:val="Heading4Reference"/>
        <w:ind w:left="1427"/>
      </w:pPr>
      <w:r>
        <w:tab/>
      </w:r>
      <w:r>
        <w:tab/>
      </w:r>
      <w:r w:rsidRPr="003C1287">
        <w:t>SCEE-BS-HS-LIS-0005 Weekly Workplace Inspection Checklist</w:t>
      </w:r>
    </w:p>
    <w:p w14:paraId="54980021" w14:textId="5AFEC12B" w:rsidR="0049070B" w:rsidRPr="005F4B66" w:rsidRDefault="0049070B" w:rsidP="003C1287">
      <w:pPr>
        <w:pStyle w:val="Heading4Reference"/>
        <w:ind w:left="2160"/>
      </w:pPr>
      <w:r w:rsidRPr="003C1287">
        <w:t>RTIO-HSE-0077628 Health, Safety, Environment and Quality Inspection Work Practice</w:t>
      </w:r>
    </w:p>
    <w:p w14:paraId="3E2A0BAE" w14:textId="19CAF442" w:rsidR="00977C47" w:rsidRPr="005F4B66" w:rsidRDefault="00977C47" w:rsidP="00977C47">
      <w:pPr>
        <w:pStyle w:val="Heading2"/>
      </w:pPr>
      <w:bookmarkStart w:id="2783" w:name="_Toc227062873"/>
      <w:r w:rsidRPr="005F4B66">
        <w:t>Audits</w:t>
      </w:r>
      <w:bookmarkEnd w:id="2783"/>
    </w:p>
    <w:p w14:paraId="3E2A0BAF" w14:textId="03885572" w:rsidR="00977C47" w:rsidRPr="005F4B66" w:rsidRDefault="00977C47" w:rsidP="00985EA4">
      <w:pPr>
        <w:pStyle w:val="BodyText2"/>
        <w:ind w:left="1440"/>
        <w:rPr>
          <w:rFonts w:asciiTheme="minorHAnsi" w:hAnsiTheme="minorHAnsi"/>
          <w:sz w:val="22"/>
          <w:szCs w:val="22"/>
          <w:lang w:eastAsia="en-AU"/>
        </w:rPr>
      </w:pPr>
      <w:r w:rsidRPr="005F4B66">
        <w:rPr>
          <w:rFonts w:asciiTheme="minorHAnsi" w:hAnsiTheme="minorHAnsi"/>
          <w:sz w:val="22"/>
          <w:szCs w:val="22"/>
          <w:lang w:eastAsia="en-AU"/>
        </w:rPr>
        <w:t>To ensure compliance with SCEE</w:t>
      </w:r>
      <w:r w:rsidR="00D91697" w:rsidRPr="005F4B66">
        <w:rPr>
          <w:rFonts w:asciiTheme="minorHAnsi" w:hAnsiTheme="minorHAnsi"/>
          <w:sz w:val="22"/>
          <w:szCs w:val="22"/>
          <w:lang w:eastAsia="en-AU"/>
        </w:rPr>
        <w:t xml:space="preserve"> and </w:t>
      </w:r>
      <w:r w:rsidR="000E5FDA" w:rsidRPr="005F4B66">
        <w:rPr>
          <w:rFonts w:asciiTheme="minorHAnsi" w:hAnsiTheme="minorHAnsi"/>
          <w:sz w:val="22"/>
          <w:szCs w:val="22"/>
          <w:lang w:eastAsia="en-AU"/>
        </w:rPr>
        <w:t>Client requirements</w:t>
      </w:r>
      <w:r w:rsidRPr="005F4B66">
        <w:rPr>
          <w:rFonts w:asciiTheme="minorHAnsi" w:hAnsiTheme="minorHAnsi"/>
          <w:sz w:val="22"/>
          <w:szCs w:val="22"/>
          <w:lang w:eastAsia="en-AU"/>
        </w:rPr>
        <w:t xml:space="preserve"> </w:t>
      </w:r>
      <w:r w:rsidR="00D91697" w:rsidRPr="005F4B66">
        <w:rPr>
          <w:rFonts w:asciiTheme="minorHAnsi" w:hAnsiTheme="minorHAnsi"/>
          <w:sz w:val="22"/>
          <w:szCs w:val="22"/>
          <w:lang w:eastAsia="en-AU"/>
        </w:rPr>
        <w:t xml:space="preserve">a </w:t>
      </w:r>
      <w:r w:rsidRPr="005F4B66">
        <w:rPr>
          <w:rFonts w:asciiTheme="minorHAnsi" w:hAnsiTheme="minorHAnsi"/>
          <w:sz w:val="22"/>
          <w:szCs w:val="22"/>
          <w:lang w:eastAsia="en-AU"/>
        </w:rPr>
        <w:t xml:space="preserve">formal </w:t>
      </w:r>
      <w:r w:rsidR="00D91697" w:rsidRPr="005F4B66">
        <w:rPr>
          <w:rFonts w:asciiTheme="minorHAnsi" w:hAnsiTheme="minorHAnsi"/>
          <w:sz w:val="22"/>
          <w:szCs w:val="22"/>
          <w:lang w:eastAsia="en-AU"/>
        </w:rPr>
        <w:t xml:space="preserve">HSE </w:t>
      </w:r>
      <w:r w:rsidRPr="005F4B66">
        <w:rPr>
          <w:rFonts w:asciiTheme="minorHAnsi" w:hAnsiTheme="minorHAnsi"/>
          <w:sz w:val="22"/>
          <w:szCs w:val="22"/>
          <w:lang w:eastAsia="en-AU"/>
        </w:rPr>
        <w:t xml:space="preserve">audit program shall be established to validate whether the HSE systems and activities employed by SCEE and </w:t>
      </w:r>
      <w:r w:rsidR="005F4B66" w:rsidRPr="005F4B66">
        <w:rPr>
          <w:rFonts w:asciiTheme="minorHAnsi" w:hAnsiTheme="minorHAnsi"/>
          <w:sz w:val="22"/>
          <w:szCs w:val="22"/>
          <w:lang w:eastAsia="en-AU"/>
        </w:rPr>
        <w:t>its</w:t>
      </w:r>
      <w:r w:rsidR="00D91697" w:rsidRPr="005F4B66">
        <w:rPr>
          <w:rFonts w:asciiTheme="minorHAnsi" w:hAnsiTheme="minorHAnsi"/>
          <w:sz w:val="22"/>
          <w:szCs w:val="22"/>
          <w:lang w:eastAsia="en-AU"/>
        </w:rPr>
        <w:t xml:space="preserve"> </w:t>
      </w:r>
      <w:r w:rsidRPr="005F4B66">
        <w:rPr>
          <w:rFonts w:asciiTheme="minorHAnsi" w:hAnsiTheme="minorHAnsi"/>
          <w:sz w:val="22"/>
          <w:szCs w:val="22"/>
          <w:lang w:eastAsia="en-AU"/>
        </w:rPr>
        <w:t>subcontractors:</w:t>
      </w:r>
    </w:p>
    <w:p w14:paraId="0F463A9A" w14:textId="77777777" w:rsidR="00985EA4" w:rsidRPr="005F4B66" w:rsidRDefault="00985EA4" w:rsidP="00985EA4">
      <w:pPr>
        <w:pStyle w:val="BodyText2"/>
        <w:ind w:left="1440"/>
        <w:rPr>
          <w:rFonts w:asciiTheme="minorHAnsi" w:hAnsiTheme="minorHAnsi"/>
          <w:sz w:val="22"/>
          <w:szCs w:val="22"/>
          <w:lang w:eastAsia="en-AU"/>
        </w:rPr>
      </w:pPr>
    </w:p>
    <w:p w14:paraId="3E2A0BB0" w14:textId="77777777" w:rsidR="00977C47" w:rsidRPr="005F4B66" w:rsidRDefault="00977C47" w:rsidP="00985EA4">
      <w:pPr>
        <w:pStyle w:val="DottPointList"/>
        <w:tabs>
          <w:tab w:val="clear" w:pos="1465"/>
        </w:tabs>
        <w:ind w:left="1800" w:hanging="374"/>
        <w:rPr>
          <w:rFonts w:asciiTheme="minorHAnsi" w:hAnsiTheme="minorHAnsi"/>
          <w:sz w:val="22"/>
          <w:szCs w:val="22"/>
        </w:rPr>
      </w:pPr>
      <w:r w:rsidRPr="005F4B66">
        <w:rPr>
          <w:rFonts w:asciiTheme="minorHAnsi" w:hAnsiTheme="minorHAnsi"/>
          <w:sz w:val="22"/>
          <w:szCs w:val="22"/>
        </w:rPr>
        <w:t xml:space="preserve">conform to agreed/ specified requirements </w:t>
      </w:r>
    </w:p>
    <w:p w14:paraId="3E2A0BB1" w14:textId="77777777" w:rsidR="00977C47" w:rsidRPr="005F4B66" w:rsidRDefault="00977C47" w:rsidP="00985EA4">
      <w:pPr>
        <w:pStyle w:val="DottPointList"/>
        <w:tabs>
          <w:tab w:val="clear" w:pos="1465"/>
        </w:tabs>
        <w:ind w:left="1800" w:hanging="374"/>
        <w:rPr>
          <w:rFonts w:asciiTheme="minorHAnsi" w:hAnsiTheme="minorHAnsi"/>
          <w:sz w:val="22"/>
          <w:szCs w:val="22"/>
        </w:rPr>
      </w:pPr>
      <w:r w:rsidRPr="005F4B66">
        <w:rPr>
          <w:rFonts w:asciiTheme="minorHAnsi" w:hAnsiTheme="minorHAnsi"/>
          <w:sz w:val="22"/>
          <w:szCs w:val="22"/>
        </w:rPr>
        <w:t xml:space="preserve">are suitable and effective  </w:t>
      </w:r>
    </w:p>
    <w:p w14:paraId="3E2A0BB2" w14:textId="77777777" w:rsidR="00977C47" w:rsidRPr="005F4B66" w:rsidRDefault="00977C47" w:rsidP="00985EA4">
      <w:pPr>
        <w:pStyle w:val="DottPointList"/>
        <w:tabs>
          <w:tab w:val="clear" w:pos="1465"/>
        </w:tabs>
        <w:ind w:left="1800" w:hanging="374"/>
        <w:rPr>
          <w:rFonts w:asciiTheme="minorHAnsi" w:hAnsiTheme="minorHAnsi"/>
          <w:sz w:val="22"/>
          <w:szCs w:val="22"/>
        </w:rPr>
      </w:pPr>
      <w:r w:rsidRPr="005F4B66">
        <w:rPr>
          <w:rFonts w:asciiTheme="minorHAnsi" w:hAnsiTheme="minorHAnsi"/>
          <w:sz w:val="22"/>
          <w:szCs w:val="22"/>
        </w:rPr>
        <w:t xml:space="preserve">meet statutory/regulatory obligations </w:t>
      </w:r>
    </w:p>
    <w:p w14:paraId="3E2A0BB3" w14:textId="77777777" w:rsidR="00977C47" w:rsidRPr="005F4B66" w:rsidRDefault="00977C47" w:rsidP="00985EA4">
      <w:pPr>
        <w:pStyle w:val="DottPointList"/>
        <w:tabs>
          <w:tab w:val="clear" w:pos="1465"/>
        </w:tabs>
        <w:ind w:left="1800" w:hanging="374"/>
        <w:rPr>
          <w:rFonts w:asciiTheme="minorHAnsi" w:hAnsiTheme="minorHAnsi"/>
          <w:sz w:val="22"/>
          <w:szCs w:val="22"/>
        </w:rPr>
      </w:pPr>
      <w:r w:rsidRPr="005F4B66">
        <w:rPr>
          <w:rFonts w:asciiTheme="minorHAnsi" w:hAnsiTheme="minorHAnsi"/>
          <w:sz w:val="22"/>
          <w:szCs w:val="22"/>
        </w:rPr>
        <w:t xml:space="preserve">require </w:t>
      </w:r>
      <w:r w:rsidR="00D91697" w:rsidRPr="005F4B66">
        <w:rPr>
          <w:rFonts w:asciiTheme="minorHAnsi" w:hAnsiTheme="minorHAnsi"/>
          <w:sz w:val="22"/>
          <w:szCs w:val="22"/>
        </w:rPr>
        <w:t xml:space="preserve">amendment or </w:t>
      </w:r>
      <w:r w:rsidRPr="005F4B66">
        <w:rPr>
          <w:rFonts w:asciiTheme="minorHAnsi" w:hAnsiTheme="minorHAnsi"/>
          <w:sz w:val="22"/>
          <w:szCs w:val="22"/>
        </w:rPr>
        <w:t>improvement</w:t>
      </w:r>
    </w:p>
    <w:p w14:paraId="3E2A0BB4" w14:textId="77777777" w:rsidR="00977C47" w:rsidRPr="005F4B66" w:rsidRDefault="00977C47" w:rsidP="00724E1B">
      <w:pPr>
        <w:pStyle w:val="DottPointList"/>
        <w:numPr>
          <w:ilvl w:val="0"/>
          <w:numId w:val="0"/>
        </w:numPr>
        <w:tabs>
          <w:tab w:val="left" w:pos="993"/>
        </w:tabs>
        <w:ind w:left="1843"/>
        <w:rPr>
          <w:rFonts w:asciiTheme="minorHAnsi" w:hAnsiTheme="minorHAnsi"/>
          <w:sz w:val="22"/>
          <w:szCs w:val="22"/>
        </w:rPr>
      </w:pPr>
    </w:p>
    <w:p w14:paraId="3E2A0BB5" w14:textId="3A090FA7" w:rsidR="00977C47" w:rsidRPr="005F4B66" w:rsidRDefault="00977C47" w:rsidP="00724E1B">
      <w:pPr>
        <w:pStyle w:val="BodyText2"/>
        <w:ind w:left="1418"/>
        <w:jc w:val="left"/>
        <w:rPr>
          <w:rFonts w:asciiTheme="minorHAnsi" w:hAnsiTheme="minorHAnsi"/>
          <w:sz w:val="22"/>
          <w:szCs w:val="22"/>
          <w:lang w:eastAsia="en-AU"/>
        </w:rPr>
      </w:pPr>
      <w:r w:rsidRPr="005F4B66">
        <w:rPr>
          <w:rFonts w:asciiTheme="minorHAnsi" w:hAnsiTheme="minorHAnsi"/>
          <w:sz w:val="22"/>
          <w:szCs w:val="22"/>
          <w:lang w:eastAsia="en-AU"/>
        </w:rPr>
        <w:t xml:space="preserve">The HSE </w:t>
      </w:r>
      <w:r w:rsidR="000E5FDA" w:rsidRPr="005F4B66">
        <w:rPr>
          <w:rFonts w:asciiTheme="minorHAnsi" w:hAnsiTheme="minorHAnsi"/>
          <w:sz w:val="22"/>
          <w:szCs w:val="22"/>
          <w:lang w:eastAsia="en-AU"/>
        </w:rPr>
        <w:t>audit program</w:t>
      </w:r>
      <w:r w:rsidRPr="005F4B66">
        <w:rPr>
          <w:rFonts w:asciiTheme="minorHAnsi" w:hAnsiTheme="minorHAnsi"/>
          <w:sz w:val="22"/>
          <w:szCs w:val="22"/>
          <w:lang w:eastAsia="en-AU"/>
        </w:rPr>
        <w:t xml:space="preserve"> shall consist of:</w:t>
      </w:r>
    </w:p>
    <w:p w14:paraId="1442F1B3" w14:textId="77777777" w:rsidR="00985EA4" w:rsidRPr="005F4B66" w:rsidRDefault="00985EA4" w:rsidP="00724E1B">
      <w:pPr>
        <w:pStyle w:val="BodyText2"/>
        <w:ind w:left="1418"/>
        <w:jc w:val="left"/>
        <w:rPr>
          <w:rFonts w:asciiTheme="minorHAnsi" w:hAnsiTheme="minorHAnsi"/>
          <w:sz w:val="22"/>
          <w:szCs w:val="22"/>
          <w:lang w:eastAsia="en-AU"/>
        </w:rPr>
      </w:pPr>
    </w:p>
    <w:p w14:paraId="3E2A0BB6" w14:textId="77777777" w:rsidR="00977C47" w:rsidRPr="005F4B66" w:rsidRDefault="00977C47" w:rsidP="00985EA4">
      <w:pPr>
        <w:pStyle w:val="DottPointList"/>
        <w:tabs>
          <w:tab w:val="clear" w:pos="1465"/>
        </w:tabs>
        <w:ind w:left="1800" w:hanging="360"/>
        <w:rPr>
          <w:rFonts w:asciiTheme="minorHAnsi" w:hAnsiTheme="minorHAnsi"/>
          <w:sz w:val="22"/>
          <w:szCs w:val="22"/>
        </w:rPr>
      </w:pPr>
      <w:r w:rsidRPr="005F4B66">
        <w:rPr>
          <w:rFonts w:asciiTheme="minorHAnsi" w:hAnsiTheme="minorHAnsi"/>
          <w:sz w:val="22"/>
          <w:szCs w:val="22"/>
        </w:rPr>
        <w:t xml:space="preserve">Project benchmark audits (as per </w:t>
      </w:r>
      <w:r w:rsidR="00D91697" w:rsidRPr="005F4B66">
        <w:rPr>
          <w:rFonts w:asciiTheme="minorHAnsi" w:hAnsiTheme="minorHAnsi"/>
          <w:sz w:val="22"/>
          <w:szCs w:val="22"/>
        </w:rPr>
        <w:t>HSE &amp; Quality Audit Schedule</w:t>
      </w:r>
      <w:r w:rsidRPr="005F4B66">
        <w:rPr>
          <w:rFonts w:asciiTheme="minorHAnsi" w:hAnsiTheme="minorHAnsi"/>
          <w:sz w:val="22"/>
          <w:szCs w:val="22"/>
        </w:rPr>
        <w:t>)</w:t>
      </w:r>
    </w:p>
    <w:p w14:paraId="3E2A0BB7" w14:textId="543BA3A4" w:rsidR="00977C47" w:rsidRPr="005F4B66" w:rsidRDefault="00D91697" w:rsidP="00985EA4">
      <w:pPr>
        <w:pStyle w:val="DottPointList"/>
        <w:tabs>
          <w:tab w:val="clear" w:pos="1465"/>
        </w:tabs>
        <w:ind w:left="1800" w:hanging="360"/>
        <w:rPr>
          <w:rFonts w:asciiTheme="minorHAnsi" w:hAnsiTheme="minorHAnsi"/>
          <w:sz w:val="22"/>
          <w:szCs w:val="22"/>
        </w:rPr>
      </w:pPr>
      <w:r w:rsidRPr="005F4B66">
        <w:rPr>
          <w:rFonts w:asciiTheme="minorHAnsi" w:hAnsiTheme="minorHAnsi"/>
          <w:sz w:val="22"/>
          <w:szCs w:val="22"/>
        </w:rPr>
        <w:t>Site</w:t>
      </w:r>
      <w:r w:rsidR="00977C47" w:rsidRPr="005F4B66">
        <w:rPr>
          <w:rFonts w:asciiTheme="minorHAnsi" w:hAnsiTheme="minorHAnsi"/>
          <w:sz w:val="22"/>
          <w:szCs w:val="22"/>
        </w:rPr>
        <w:t xml:space="preserve"> self</w:t>
      </w:r>
      <w:r w:rsidRPr="005F4B66">
        <w:rPr>
          <w:rFonts w:asciiTheme="minorHAnsi" w:hAnsiTheme="minorHAnsi"/>
          <w:sz w:val="22"/>
          <w:szCs w:val="22"/>
        </w:rPr>
        <w:t>-</w:t>
      </w:r>
      <w:r w:rsidR="00977C47" w:rsidRPr="005F4B66">
        <w:rPr>
          <w:rFonts w:asciiTheme="minorHAnsi" w:hAnsiTheme="minorHAnsi"/>
          <w:sz w:val="22"/>
          <w:szCs w:val="22"/>
        </w:rPr>
        <w:t xml:space="preserve"> assessment audits (scheduled on site)</w:t>
      </w:r>
    </w:p>
    <w:p w14:paraId="3E2A0BB8" w14:textId="0A43E90A" w:rsidR="00977C47" w:rsidRPr="005F4B66" w:rsidRDefault="00977C47" w:rsidP="00985EA4">
      <w:pPr>
        <w:pStyle w:val="DottPointList"/>
        <w:tabs>
          <w:tab w:val="clear" w:pos="1465"/>
        </w:tabs>
        <w:ind w:left="1800" w:hanging="360"/>
        <w:rPr>
          <w:rFonts w:asciiTheme="minorHAnsi" w:hAnsiTheme="minorHAnsi"/>
          <w:sz w:val="22"/>
          <w:szCs w:val="22"/>
        </w:rPr>
      </w:pPr>
      <w:r w:rsidRPr="005F4B66">
        <w:rPr>
          <w:rFonts w:asciiTheme="minorHAnsi" w:hAnsiTheme="minorHAnsi"/>
          <w:sz w:val="22"/>
          <w:szCs w:val="22"/>
        </w:rPr>
        <w:t xml:space="preserve">Client </w:t>
      </w:r>
      <w:r w:rsidR="000E5FDA" w:rsidRPr="005F4B66">
        <w:rPr>
          <w:rFonts w:asciiTheme="minorHAnsi" w:hAnsiTheme="minorHAnsi"/>
          <w:sz w:val="22"/>
          <w:szCs w:val="22"/>
        </w:rPr>
        <w:t>audits (</w:t>
      </w:r>
      <w:r w:rsidRPr="005F4B66">
        <w:rPr>
          <w:rFonts w:asciiTheme="minorHAnsi" w:hAnsiTheme="minorHAnsi"/>
          <w:sz w:val="22"/>
          <w:szCs w:val="22"/>
        </w:rPr>
        <w:t xml:space="preserve">as determined by </w:t>
      </w:r>
      <w:r w:rsidR="00D91697" w:rsidRPr="005F4B66">
        <w:rPr>
          <w:rFonts w:asciiTheme="minorHAnsi" w:hAnsiTheme="minorHAnsi"/>
          <w:sz w:val="22"/>
          <w:szCs w:val="22"/>
        </w:rPr>
        <w:t>Client Audit Schedule</w:t>
      </w:r>
      <w:r w:rsidRPr="005F4B66">
        <w:rPr>
          <w:rFonts w:asciiTheme="minorHAnsi" w:hAnsiTheme="minorHAnsi"/>
          <w:sz w:val="22"/>
          <w:szCs w:val="22"/>
        </w:rPr>
        <w:t>)</w:t>
      </w:r>
    </w:p>
    <w:p w14:paraId="3E2A0BB9" w14:textId="77777777" w:rsidR="00977C47" w:rsidRPr="005F4B66" w:rsidRDefault="00425262" w:rsidP="00985EA4">
      <w:pPr>
        <w:pStyle w:val="DottPointList"/>
        <w:tabs>
          <w:tab w:val="clear" w:pos="1465"/>
        </w:tabs>
        <w:ind w:left="1800" w:hanging="360"/>
        <w:rPr>
          <w:rFonts w:asciiTheme="minorHAnsi" w:hAnsiTheme="minorHAnsi"/>
          <w:sz w:val="22"/>
          <w:szCs w:val="22"/>
        </w:rPr>
      </w:pPr>
      <w:r w:rsidRPr="005F4B66">
        <w:rPr>
          <w:rFonts w:asciiTheme="minorHAnsi" w:hAnsiTheme="minorHAnsi"/>
          <w:sz w:val="22"/>
          <w:szCs w:val="22"/>
        </w:rPr>
        <w:t xml:space="preserve">HSE system </w:t>
      </w:r>
      <w:r w:rsidR="00977C47" w:rsidRPr="005F4B66">
        <w:rPr>
          <w:rFonts w:asciiTheme="minorHAnsi" w:hAnsiTheme="minorHAnsi"/>
          <w:sz w:val="22"/>
          <w:szCs w:val="22"/>
        </w:rPr>
        <w:t>complia</w:t>
      </w:r>
      <w:r w:rsidR="00D91697" w:rsidRPr="005F4B66">
        <w:rPr>
          <w:rFonts w:asciiTheme="minorHAnsi" w:hAnsiTheme="minorHAnsi"/>
          <w:sz w:val="22"/>
          <w:szCs w:val="22"/>
        </w:rPr>
        <w:t>nce audits (as part of certification audits)</w:t>
      </w:r>
    </w:p>
    <w:p w14:paraId="47394F96" w14:textId="45D1AFBA" w:rsidR="00D61FF3" w:rsidRDefault="00D91697" w:rsidP="001D6097">
      <w:pPr>
        <w:pStyle w:val="Heading4Reference"/>
        <w:spacing w:before="200"/>
        <w:ind w:left="1440"/>
      </w:pPr>
      <w:r w:rsidRPr="005F4B66">
        <w:t>Refer:</w:t>
      </w:r>
      <w:r w:rsidRPr="005F4B66">
        <w:tab/>
      </w:r>
      <w:r w:rsidR="0081141E" w:rsidRPr="005F4B66">
        <w:t>SCEE-BS-HS-PRO-0026 Star Inspection Procedure</w:t>
      </w:r>
    </w:p>
    <w:p w14:paraId="3E2A0BBC" w14:textId="13EEBE2D" w:rsidR="009D2215" w:rsidRPr="005F4B66" w:rsidRDefault="009D2215" w:rsidP="00724E1B">
      <w:pPr>
        <w:pStyle w:val="Heading2"/>
      </w:pPr>
      <w:r w:rsidRPr="005F4B66">
        <w:tab/>
      </w:r>
      <w:bookmarkStart w:id="2784" w:name="_Toc227062874"/>
      <w:r w:rsidR="00122DFD" w:rsidRPr="005F4B66">
        <w:t xml:space="preserve">HSE </w:t>
      </w:r>
      <w:r w:rsidR="000E5FDA" w:rsidRPr="005F4B66">
        <w:t>Non-Conformance</w:t>
      </w:r>
      <w:r w:rsidR="00122DFD" w:rsidRPr="005F4B66">
        <w:t xml:space="preserve"> and </w:t>
      </w:r>
      <w:bookmarkStart w:id="2785" w:name="_Toc403631715"/>
      <w:bookmarkStart w:id="2786" w:name="_Toc403632618"/>
      <w:bookmarkStart w:id="2787" w:name="_Toc403631716"/>
      <w:bookmarkStart w:id="2788" w:name="_Toc403632619"/>
      <w:bookmarkStart w:id="2789" w:name="_Toc403645669"/>
      <w:bookmarkStart w:id="2790" w:name="_Toc403646117"/>
      <w:bookmarkStart w:id="2791" w:name="_Toc403646906"/>
      <w:bookmarkStart w:id="2792" w:name="_Toc403647679"/>
      <w:bookmarkStart w:id="2793" w:name="_Toc403648128"/>
      <w:bookmarkStart w:id="2794" w:name="_Toc404088301"/>
      <w:bookmarkStart w:id="2795" w:name="_Toc404325903"/>
      <w:bookmarkStart w:id="2796" w:name="_Toc404343990"/>
      <w:bookmarkStart w:id="2797" w:name="_Toc404346103"/>
      <w:bookmarkStart w:id="2798" w:name="_Toc365543525"/>
      <w:bookmarkEnd w:id="2785"/>
      <w:bookmarkEnd w:id="2786"/>
      <w:bookmarkEnd w:id="2787"/>
      <w:bookmarkEnd w:id="2788"/>
      <w:bookmarkEnd w:id="2789"/>
      <w:bookmarkEnd w:id="2790"/>
      <w:bookmarkEnd w:id="2791"/>
      <w:bookmarkEnd w:id="2792"/>
      <w:bookmarkEnd w:id="2793"/>
      <w:bookmarkEnd w:id="2794"/>
      <w:bookmarkEnd w:id="2795"/>
      <w:bookmarkEnd w:id="2796"/>
      <w:bookmarkEnd w:id="2797"/>
      <w:r w:rsidRPr="005F4B66">
        <w:t>Corrective Actions</w:t>
      </w:r>
      <w:bookmarkEnd w:id="2784"/>
      <w:r w:rsidRPr="005F4B66">
        <w:t xml:space="preserve"> </w:t>
      </w:r>
      <w:bookmarkEnd w:id="2798"/>
    </w:p>
    <w:p w14:paraId="080E3F10" w14:textId="77777777" w:rsidR="00697BFB" w:rsidRPr="00724E1B" w:rsidRDefault="00697BFB" w:rsidP="00697BFB">
      <w:pPr>
        <w:pStyle w:val="BodyText2"/>
        <w:spacing w:before="120"/>
        <w:ind w:left="1440"/>
        <w:rPr>
          <w:rFonts w:asciiTheme="minorHAnsi" w:eastAsiaTheme="minorHAnsi" w:hAnsiTheme="minorHAnsi" w:cstheme="minorBidi"/>
          <w:spacing w:val="0"/>
          <w:sz w:val="22"/>
          <w:szCs w:val="22"/>
        </w:rPr>
      </w:pPr>
      <w:r w:rsidRPr="00724E1B">
        <w:rPr>
          <w:rFonts w:asciiTheme="minorHAnsi" w:eastAsiaTheme="minorHAnsi" w:hAnsiTheme="minorHAnsi" w:cstheme="minorBidi"/>
          <w:spacing w:val="0"/>
          <w:sz w:val="22"/>
          <w:szCs w:val="22"/>
        </w:rPr>
        <w:t xml:space="preserve">All non-conformances or actions arising from monitoring, auditing and review activities are to be managed, tracked and closed out in accordance with the </w:t>
      </w:r>
      <w:r>
        <w:rPr>
          <w:rFonts w:asciiTheme="minorHAnsi" w:eastAsiaTheme="minorHAnsi" w:hAnsiTheme="minorHAnsi" w:cstheme="minorBidi"/>
          <w:spacing w:val="0"/>
          <w:sz w:val="22"/>
          <w:szCs w:val="22"/>
        </w:rPr>
        <w:t xml:space="preserve">SCEE </w:t>
      </w:r>
      <w:r w:rsidRPr="00724E1B">
        <w:rPr>
          <w:rFonts w:asciiTheme="minorHAnsi" w:eastAsiaTheme="minorHAnsi" w:hAnsiTheme="minorHAnsi" w:cstheme="minorBidi"/>
          <w:spacing w:val="0"/>
          <w:sz w:val="22"/>
          <w:szCs w:val="22"/>
        </w:rPr>
        <w:t>quality proce</w:t>
      </w:r>
      <w:r>
        <w:rPr>
          <w:rFonts w:asciiTheme="minorHAnsi" w:eastAsiaTheme="minorHAnsi" w:hAnsiTheme="minorHAnsi" w:cstheme="minorBidi"/>
          <w:spacing w:val="0"/>
          <w:sz w:val="22"/>
          <w:szCs w:val="22"/>
        </w:rPr>
        <w:t xml:space="preserve">dures. </w:t>
      </w:r>
    </w:p>
    <w:p w14:paraId="2595FCF7" w14:textId="77777777" w:rsidR="00697BFB" w:rsidRDefault="00697BFB" w:rsidP="00697BFB">
      <w:pPr>
        <w:pStyle w:val="BodyText2"/>
        <w:ind w:left="1440"/>
        <w:rPr>
          <w:rFonts w:asciiTheme="minorHAnsi" w:eastAsiaTheme="minorHAnsi" w:hAnsiTheme="minorHAnsi" w:cstheme="minorBidi"/>
          <w:spacing w:val="0"/>
          <w:sz w:val="22"/>
          <w:szCs w:val="22"/>
        </w:rPr>
      </w:pPr>
    </w:p>
    <w:p w14:paraId="06165365" w14:textId="77777777" w:rsidR="00697BFB" w:rsidRDefault="00697BFB" w:rsidP="00697BFB">
      <w:pPr>
        <w:pStyle w:val="BodyText2"/>
        <w:ind w:left="1440"/>
        <w:rPr>
          <w:rFonts w:asciiTheme="minorHAnsi" w:eastAsiaTheme="minorEastAsia" w:hAnsiTheme="minorHAnsi" w:cstheme="minorBidi"/>
          <w:spacing w:val="0"/>
          <w:sz w:val="22"/>
          <w:szCs w:val="22"/>
        </w:rPr>
      </w:pPr>
      <w:r w:rsidRPr="7D49D417">
        <w:rPr>
          <w:rFonts w:asciiTheme="minorHAnsi" w:eastAsiaTheme="minorEastAsia" w:hAnsiTheme="minorHAnsi" w:cstheme="minorBidi"/>
          <w:spacing w:val="0"/>
          <w:sz w:val="22"/>
          <w:szCs w:val="22"/>
        </w:rPr>
        <w:t xml:space="preserve">All actions arising from HSE monitoring, auditing or review activities are utilised to effect change and improvement in HSE system and methods.  The Project Manager must ensure all HSE non-conformances and actions are addressed and closed out within agreed timeframes. </w:t>
      </w:r>
      <w:r w:rsidRPr="00C55A89">
        <w:rPr>
          <w:rFonts w:asciiTheme="minorHAnsi" w:eastAsiaTheme="minorEastAsia" w:hAnsiTheme="minorHAnsi" w:cstheme="minorBidi"/>
          <w:spacing w:val="0"/>
          <w:sz w:val="22"/>
          <w:szCs w:val="22"/>
        </w:rPr>
        <w:lastRenderedPageBreak/>
        <w:t xml:space="preserve">Timeframes for the closure of corrective actions are outlined SCEE-BS-QU-PRO-0007 </w:t>
      </w:r>
      <w:proofErr w:type="gramStart"/>
      <w:r w:rsidRPr="00C55A89">
        <w:rPr>
          <w:rFonts w:asciiTheme="minorHAnsi" w:eastAsiaTheme="minorEastAsia" w:hAnsiTheme="minorHAnsi" w:cstheme="minorBidi"/>
          <w:spacing w:val="0"/>
          <w:sz w:val="22"/>
          <w:szCs w:val="22"/>
        </w:rPr>
        <w:t>Non-Conformance</w:t>
      </w:r>
      <w:proofErr w:type="gramEnd"/>
      <w:r w:rsidRPr="00C55A89">
        <w:rPr>
          <w:rFonts w:asciiTheme="minorHAnsi" w:eastAsiaTheme="minorEastAsia" w:hAnsiTheme="minorHAnsi" w:cstheme="minorBidi"/>
          <w:spacing w:val="0"/>
          <w:sz w:val="22"/>
          <w:szCs w:val="22"/>
        </w:rPr>
        <w:t xml:space="preserve"> (including Corrective and Preventative Actions) based on the classification of the actions as non-conformance, opportunity for Improvement or observation.</w:t>
      </w:r>
    </w:p>
    <w:p w14:paraId="2189FDFE" w14:textId="77777777" w:rsidR="00697BFB" w:rsidRDefault="00697BFB" w:rsidP="00697BFB">
      <w:pPr>
        <w:pStyle w:val="BodyText2"/>
        <w:ind w:left="1440"/>
        <w:rPr>
          <w:rFonts w:asciiTheme="minorHAnsi" w:eastAsiaTheme="minorEastAsia" w:hAnsiTheme="minorHAnsi" w:cstheme="minorBidi"/>
          <w:spacing w:val="0"/>
          <w:sz w:val="22"/>
          <w:szCs w:val="22"/>
        </w:rPr>
      </w:pPr>
    </w:p>
    <w:tbl>
      <w:tblPr>
        <w:tblStyle w:val="TableGrid"/>
        <w:tblW w:w="8217" w:type="dxa"/>
        <w:tblInd w:w="1413" w:type="dxa"/>
        <w:tblLayout w:type="fixed"/>
        <w:tblLook w:val="06A0" w:firstRow="1" w:lastRow="0" w:firstColumn="1" w:lastColumn="0" w:noHBand="1" w:noVBand="1"/>
      </w:tblPr>
      <w:tblGrid>
        <w:gridCol w:w="1417"/>
        <w:gridCol w:w="5387"/>
        <w:gridCol w:w="1413"/>
      </w:tblGrid>
      <w:tr w:rsidR="00697BFB" w14:paraId="12A18CDE" w14:textId="77777777" w:rsidTr="001E4BBE">
        <w:trPr>
          <w:trHeight w:val="300"/>
        </w:trPr>
        <w:tc>
          <w:tcPr>
            <w:tcW w:w="1417" w:type="dxa"/>
            <w:shd w:val="clear" w:color="auto" w:fill="1F497D" w:themeFill="text2"/>
            <w:vAlign w:val="center"/>
          </w:tcPr>
          <w:p w14:paraId="45E1CADF" w14:textId="77777777" w:rsidR="00697BFB" w:rsidRPr="00053F9E" w:rsidRDefault="00697BFB" w:rsidP="001E4BBE">
            <w:pPr>
              <w:jc w:val="center"/>
              <w:rPr>
                <w:b/>
                <w:bCs/>
                <w:color w:val="FFFFFF" w:themeColor="background1"/>
              </w:rPr>
            </w:pPr>
            <w:r w:rsidRPr="00053F9E">
              <w:rPr>
                <w:b/>
                <w:bCs/>
                <w:color w:val="FFFFFF" w:themeColor="background1"/>
              </w:rPr>
              <w:t>Action</w:t>
            </w:r>
          </w:p>
        </w:tc>
        <w:tc>
          <w:tcPr>
            <w:tcW w:w="5387" w:type="dxa"/>
            <w:shd w:val="clear" w:color="auto" w:fill="1F497D" w:themeFill="text2"/>
            <w:vAlign w:val="center"/>
          </w:tcPr>
          <w:p w14:paraId="02309F70" w14:textId="77777777" w:rsidR="00697BFB" w:rsidRPr="00053F9E" w:rsidRDefault="00697BFB" w:rsidP="001E4BBE">
            <w:pPr>
              <w:jc w:val="center"/>
              <w:rPr>
                <w:b/>
                <w:bCs/>
                <w:color w:val="FFFFFF" w:themeColor="background1"/>
              </w:rPr>
            </w:pPr>
            <w:r w:rsidRPr="00053F9E">
              <w:rPr>
                <w:b/>
                <w:bCs/>
                <w:color w:val="FFFFFF" w:themeColor="background1"/>
              </w:rPr>
              <w:t>Description</w:t>
            </w:r>
          </w:p>
        </w:tc>
        <w:tc>
          <w:tcPr>
            <w:tcW w:w="1413" w:type="dxa"/>
            <w:shd w:val="clear" w:color="auto" w:fill="1F497D" w:themeFill="text2"/>
            <w:vAlign w:val="center"/>
          </w:tcPr>
          <w:p w14:paraId="1E6137AC" w14:textId="77777777" w:rsidR="00697BFB" w:rsidRPr="00053F9E" w:rsidRDefault="00697BFB" w:rsidP="001E4BBE">
            <w:pPr>
              <w:jc w:val="center"/>
              <w:rPr>
                <w:b/>
                <w:bCs/>
                <w:color w:val="FFFFFF" w:themeColor="background1"/>
              </w:rPr>
            </w:pPr>
            <w:r w:rsidRPr="00053F9E">
              <w:rPr>
                <w:b/>
                <w:bCs/>
                <w:color w:val="FFFFFF" w:themeColor="background1"/>
              </w:rPr>
              <w:t>Action Completion time frame</w:t>
            </w:r>
          </w:p>
        </w:tc>
      </w:tr>
      <w:tr w:rsidR="00697BFB" w14:paraId="2CE4527F" w14:textId="77777777" w:rsidTr="001E4BBE">
        <w:trPr>
          <w:trHeight w:val="300"/>
        </w:trPr>
        <w:tc>
          <w:tcPr>
            <w:tcW w:w="1417" w:type="dxa"/>
            <w:vAlign w:val="center"/>
          </w:tcPr>
          <w:p w14:paraId="5AA5E0C9" w14:textId="77777777" w:rsidR="00697BFB" w:rsidRDefault="00697BFB" w:rsidP="001E4BBE">
            <w:r>
              <w:t>Major NCR</w:t>
            </w:r>
          </w:p>
        </w:tc>
        <w:tc>
          <w:tcPr>
            <w:tcW w:w="5387" w:type="dxa"/>
          </w:tcPr>
          <w:p w14:paraId="28AD6B71" w14:textId="77777777" w:rsidR="00697BFB" w:rsidRDefault="00697BFB" w:rsidP="001E4BBE">
            <w:r>
              <w:t>I</w:t>
            </w:r>
            <w:r w:rsidRPr="002651DF">
              <w:t>s a significant deviation from a specified requirement, standard, procedure, or regulation that poses a serious risk to safety, quality, the environment, or compliance. It indicates a breakdown in the management system or repeated failure to meet requirements</w:t>
            </w:r>
            <w:r>
              <w:t xml:space="preserve">. </w:t>
            </w:r>
            <w:r w:rsidRPr="002651DF">
              <w:t>A Major NCR may result in project delays, legal non-compliance, or compromised integrity of the final product or process</w:t>
            </w:r>
            <w:r>
              <w:t>.</w:t>
            </w:r>
          </w:p>
        </w:tc>
        <w:tc>
          <w:tcPr>
            <w:tcW w:w="1413" w:type="dxa"/>
            <w:vAlign w:val="center"/>
          </w:tcPr>
          <w:p w14:paraId="1FFFA186" w14:textId="77777777" w:rsidR="00697BFB" w:rsidRDefault="00697BFB" w:rsidP="001E4BBE">
            <w:pPr>
              <w:jc w:val="center"/>
            </w:pPr>
            <w:r w:rsidRPr="77877516">
              <w:t>7 Days</w:t>
            </w:r>
          </w:p>
        </w:tc>
      </w:tr>
      <w:tr w:rsidR="00697BFB" w14:paraId="33599C09" w14:textId="77777777" w:rsidTr="001E4BBE">
        <w:trPr>
          <w:trHeight w:val="300"/>
        </w:trPr>
        <w:tc>
          <w:tcPr>
            <w:tcW w:w="1417" w:type="dxa"/>
            <w:vAlign w:val="center"/>
          </w:tcPr>
          <w:p w14:paraId="4E3D8A2F" w14:textId="77777777" w:rsidR="00697BFB" w:rsidRDefault="00697BFB" w:rsidP="001E4BBE">
            <w:r>
              <w:t>Minor NCR</w:t>
            </w:r>
          </w:p>
        </w:tc>
        <w:tc>
          <w:tcPr>
            <w:tcW w:w="5387" w:type="dxa"/>
          </w:tcPr>
          <w:p w14:paraId="29EB01D2" w14:textId="77777777" w:rsidR="00697BFB" w:rsidRDefault="00697BFB" w:rsidP="001E4BBE">
            <w:r>
              <w:t>Is</w:t>
            </w:r>
            <w:r w:rsidRPr="002651DF">
              <w:t xml:space="preserve"> a less severe deviation from a requirement or standard that does not pose an immediate risk to safety, quality, or compliance and does not significantly impact the outcome of a product or process. It usually represents an isolated incident or a procedural oversight that can be corrected without major disruption.</w:t>
            </w:r>
          </w:p>
        </w:tc>
        <w:tc>
          <w:tcPr>
            <w:tcW w:w="1413" w:type="dxa"/>
            <w:vAlign w:val="center"/>
          </w:tcPr>
          <w:p w14:paraId="37B1997A" w14:textId="77777777" w:rsidR="00697BFB" w:rsidRDefault="00697BFB" w:rsidP="001E4BBE">
            <w:pPr>
              <w:jc w:val="center"/>
            </w:pPr>
            <w:r w:rsidRPr="77877516">
              <w:t>14 Days</w:t>
            </w:r>
          </w:p>
        </w:tc>
      </w:tr>
      <w:tr w:rsidR="00697BFB" w14:paraId="1773CA99" w14:textId="77777777" w:rsidTr="001E4BBE">
        <w:trPr>
          <w:trHeight w:val="300"/>
        </w:trPr>
        <w:tc>
          <w:tcPr>
            <w:tcW w:w="1417" w:type="dxa"/>
            <w:vAlign w:val="center"/>
          </w:tcPr>
          <w:p w14:paraId="0FC3E063" w14:textId="77777777" w:rsidR="00697BFB" w:rsidRDefault="00697BFB" w:rsidP="001E4BBE">
            <w:r>
              <w:t>All other actions/tasks</w:t>
            </w:r>
          </w:p>
        </w:tc>
        <w:tc>
          <w:tcPr>
            <w:tcW w:w="5387" w:type="dxa"/>
          </w:tcPr>
          <w:p w14:paraId="6883E4A5" w14:textId="77777777" w:rsidR="00697BFB" w:rsidRDefault="00697BFB" w:rsidP="001E4BBE">
            <w:r w:rsidRPr="002651DF">
              <w:t>Preventative</w:t>
            </w:r>
            <w:r>
              <w:t>/Corrective</w:t>
            </w:r>
            <w:r w:rsidRPr="002651DF">
              <w:t xml:space="preserve"> actions</w:t>
            </w:r>
            <w:r>
              <w:t>, tasks, observations</w:t>
            </w:r>
            <w:r w:rsidRPr="002651DF">
              <w:t xml:space="preserve"> and opportunities for improvement are proactive measures aimed at enhancing systems, processes, or performance before issues arise. </w:t>
            </w:r>
            <w:r>
              <w:t>These</w:t>
            </w:r>
            <w:r w:rsidRPr="002651DF">
              <w:t xml:space="preserve"> focus on identifying and eliminating potential causes of non-conformities to prevent their occurrence</w:t>
            </w:r>
          </w:p>
        </w:tc>
        <w:tc>
          <w:tcPr>
            <w:tcW w:w="1413" w:type="dxa"/>
            <w:vAlign w:val="center"/>
          </w:tcPr>
          <w:p w14:paraId="26E76E00" w14:textId="77777777" w:rsidR="00697BFB" w:rsidRDefault="00697BFB" w:rsidP="001E4BBE">
            <w:pPr>
              <w:jc w:val="center"/>
            </w:pPr>
            <w:r w:rsidRPr="77877516">
              <w:t>21 Days</w:t>
            </w:r>
          </w:p>
        </w:tc>
      </w:tr>
    </w:tbl>
    <w:p w14:paraId="503005D4" w14:textId="77777777" w:rsidR="00697BFB" w:rsidRDefault="00697BFB" w:rsidP="00697BFB">
      <w:pPr>
        <w:pStyle w:val="BodyText2"/>
        <w:ind w:left="1440"/>
        <w:rPr>
          <w:rFonts w:asciiTheme="minorHAnsi" w:eastAsiaTheme="minorEastAsia" w:hAnsiTheme="minorHAnsi" w:cstheme="minorBidi"/>
          <w:spacing w:val="0"/>
          <w:sz w:val="22"/>
          <w:szCs w:val="22"/>
        </w:rPr>
      </w:pPr>
    </w:p>
    <w:p w14:paraId="3E2A0BC1" w14:textId="781A946C" w:rsidR="009D2215" w:rsidRPr="005F4B66" w:rsidRDefault="00697BFB" w:rsidP="00697BFB">
      <w:pPr>
        <w:pStyle w:val="Heading3Text"/>
        <w:ind w:left="1440"/>
      </w:pPr>
      <w:r>
        <w:t>All identified non-conformances or corrective actions will be entered into the Project Corrective Action Register (CAR). A proposed closeout date, risk rating and a responsible person nominated for actioning the item will be identified in the CAR. This register shall be regularly reviewed by Project Management and made available to the client as required</w:t>
      </w:r>
      <w:r w:rsidR="00122DFD" w:rsidRPr="005F4B66">
        <w:t xml:space="preserve">. </w:t>
      </w:r>
    </w:p>
    <w:p w14:paraId="3E2A0BC2" w14:textId="1DEA0DAB" w:rsidR="009D2215" w:rsidRPr="005F4B66" w:rsidRDefault="009D2215" w:rsidP="00985EA4">
      <w:pPr>
        <w:pStyle w:val="Heading3Reference"/>
        <w:ind w:left="2158" w:hanging="718"/>
      </w:pPr>
      <w:r w:rsidRPr="005F4B66">
        <w:t>Refer:</w:t>
      </w:r>
      <w:r w:rsidRPr="005F4B66">
        <w:tab/>
      </w:r>
      <w:r w:rsidR="00A12EDB" w:rsidRPr="005F4B66">
        <w:t>SCEE-BS-QU-PRO-0007</w:t>
      </w:r>
      <w:r w:rsidRPr="005F4B66">
        <w:t xml:space="preserve"> </w:t>
      </w:r>
      <w:r w:rsidR="0081141E" w:rsidRPr="005F4B66">
        <w:t>Non-Conformance (Including Corrective and Preventative Actions)</w:t>
      </w:r>
    </w:p>
    <w:p w14:paraId="371B18BC" w14:textId="7E48B07E" w:rsidR="00AD6248" w:rsidRPr="005F4B66" w:rsidRDefault="00AD6248" w:rsidP="00985EA4">
      <w:pPr>
        <w:pStyle w:val="Heading3Reference"/>
        <w:ind w:left="2158" w:hanging="718"/>
      </w:pPr>
      <w:r w:rsidRPr="005F4B66">
        <w:tab/>
        <w:t xml:space="preserve">RTIO Element 14 - </w:t>
      </w:r>
      <w:r w:rsidR="000E5FDA" w:rsidRPr="005F4B66">
        <w:t>Non-Conformance</w:t>
      </w:r>
      <w:r w:rsidRPr="005F4B66">
        <w:t>, Incident and Action Management</w:t>
      </w:r>
    </w:p>
    <w:p w14:paraId="3E2A0BC3" w14:textId="77777777" w:rsidR="00927DE7" w:rsidRPr="005F4B66" w:rsidRDefault="00927DE7" w:rsidP="00724E1B">
      <w:pPr>
        <w:pStyle w:val="Heading2"/>
      </w:pPr>
      <w:bookmarkStart w:id="2799" w:name="_Toc227062875"/>
      <w:r w:rsidRPr="005F4B66">
        <w:t>Project Close Out Report</w:t>
      </w:r>
      <w:bookmarkEnd w:id="2799"/>
    </w:p>
    <w:p w14:paraId="3E2A0BC4" w14:textId="77777777" w:rsidR="00927DE7" w:rsidRPr="005F4B66" w:rsidRDefault="00927DE7" w:rsidP="00985EA4">
      <w:pPr>
        <w:spacing w:line="240" w:lineRule="auto"/>
        <w:ind w:left="1440"/>
      </w:pPr>
      <w:r w:rsidRPr="005F4B66">
        <w:t xml:space="preserve">Project Management will compile a project HSE Close Out Report at the completion of the project. The Project HSE Close Out report reviews SCEE’s Health, Safety and Environmental performance during the project. </w:t>
      </w:r>
    </w:p>
    <w:p w14:paraId="3E2A0BC5" w14:textId="77777777" w:rsidR="00927DE7" w:rsidRPr="005F4B66" w:rsidRDefault="00927DE7" w:rsidP="00985EA4">
      <w:pPr>
        <w:spacing w:line="240" w:lineRule="auto"/>
        <w:ind w:left="1440"/>
      </w:pPr>
      <w:r w:rsidRPr="005F4B66">
        <w:t xml:space="preserve">The report includes statistics and graphs showing lead and lag performance indicators and documents what worked well and any identified issues during the delivery of the project. </w:t>
      </w:r>
    </w:p>
    <w:p w14:paraId="3E2A0BC6" w14:textId="77777777" w:rsidR="00927DE7" w:rsidRPr="005F4B66" w:rsidRDefault="00927DE7" w:rsidP="00985EA4">
      <w:pPr>
        <w:spacing w:line="240" w:lineRule="auto"/>
        <w:ind w:left="1440"/>
      </w:pPr>
      <w:r w:rsidRPr="005F4B66">
        <w:t>The report also summarises any identified improvement initiatives and recommendations for the continual improvement of the SCEE HSE system.</w:t>
      </w:r>
    </w:p>
    <w:p w14:paraId="7F88E2A0" w14:textId="78E1BBEF" w:rsidR="00D35367" w:rsidRPr="005F4B66" w:rsidRDefault="00724E1B" w:rsidP="00985EA4">
      <w:pPr>
        <w:pStyle w:val="Heading3Reference"/>
        <w:ind w:firstLine="22"/>
      </w:pPr>
      <w:r w:rsidRPr="005F4B66">
        <w:lastRenderedPageBreak/>
        <w:t xml:space="preserve">Refer: </w:t>
      </w:r>
      <w:r w:rsidRPr="005F4B66">
        <w:tab/>
      </w:r>
      <w:r w:rsidR="00A12EDB" w:rsidRPr="005F4B66">
        <w:t>SCEE-BS-HS-TEM-0029</w:t>
      </w:r>
      <w:r w:rsidRPr="005F4B66">
        <w:t xml:space="preserve"> Project HSE Close Out Report Template</w:t>
      </w:r>
    </w:p>
    <w:p w14:paraId="3E2A0BC8" w14:textId="77777777" w:rsidR="009D2215" w:rsidRPr="005F4B66" w:rsidRDefault="009D2215" w:rsidP="008F1FD5">
      <w:pPr>
        <w:pStyle w:val="Heading1"/>
        <w:ind w:left="431" w:hanging="431"/>
      </w:pPr>
      <w:bookmarkStart w:id="2800" w:name="_Toc403645708"/>
      <w:bookmarkStart w:id="2801" w:name="_Toc403646156"/>
      <w:bookmarkStart w:id="2802" w:name="_Toc403646945"/>
      <w:bookmarkStart w:id="2803" w:name="_Toc403647718"/>
      <w:bookmarkStart w:id="2804" w:name="_Toc403648167"/>
      <w:bookmarkStart w:id="2805" w:name="_Toc403630248"/>
      <w:bookmarkStart w:id="2806" w:name="_Toc403630935"/>
      <w:bookmarkStart w:id="2807" w:name="_Toc403631754"/>
      <w:bookmarkStart w:id="2808" w:name="_Toc403632657"/>
      <w:bookmarkStart w:id="2809" w:name="_Toc403645709"/>
      <w:bookmarkStart w:id="2810" w:name="_Toc403646157"/>
      <w:bookmarkStart w:id="2811" w:name="_Toc403646946"/>
      <w:bookmarkStart w:id="2812" w:name="_Toc403647719"/>
      <w:bookmarkStart w:id="2813" w:name="_Toc403648168"/>
      <w:bookmarkStart w:id="2814" w:name="_Toc403630249"/>
      <w:bookmarkStart w:id="2815" w:name="_Toc403630936"/>
      <w:bookmarkStart w:id="2816" w:name="_Toc403631755"/>
      <w:bookmarkStart w:id="2817" w:name="_Toc403632658"/>
      <w:bookmarkStart w:id="2818" w:name="_Toc403645710"/>
      <w:bookmarkStart w:id="2819" w:name="_Toc403646158"/>
      <w:bookmarkStart w:id="2820" w:name="_Toc403646947"/>
      <w:bookmarkStart w:id="2821" w:name="_Toc403647720"/>
      <w:bookmarkStart w:id="2822" w:name="_Toc403648169"/>
      <w:bookmarkStart w:id="2823" w:name="_Toc403630250"/>
      <w:bookmarkStart w:id="2824" w:name="_Toc403630937"/>
      <w:bookmarkStart w:id="2825" w:name="_Toc403631756"/>
      <w:bookmarkStart w:id="2826" w:name="_Toc403632659"/>
      <w:bookmarkStart w:id="2827" w:name="_Toc403645711"/>
      <w:bookmarkStart w:id="2828" w:name="_Toc403646159"/>
      <w:bookmarkStart w:id="2829" w:name="_Toc403646948"/>
      <w:bookmarkStart w:id="2830" w:name="_Toc403647721"/>
      <w:bookmarkStart w:id="2831" w:name="_Toc403648170"/>
      <w:bookmarkStart w:id="2832" w:name="_Toc403630251"/>
      <w:bookmarkStart w:id="2833" w:name="_Toc403630938"/>
      <w:bookmarkStart w:id="2834" w:name="_Toc403631757"/>
      <w:bookmarkStart w:id="2835" w:name="_Toc403632660"/>
      <w:bookmarkStart w:id="2836" w:name="_Toc403645712"/>
      <w:bookmarkStart w:id="2837" w:name="_Toc403646160"/>
      <w:bookmarkStart w:id="2838" w:name="_Toc403646949"/>
      <w:bookmarkStart w:id="2839" w:name="_Toc403647722"/>
      <w:bookmarkStart w:id="2840" w:name="_Toc403648171"/>
      <w:bookmarkStart w:id="2841" w:name="_Toc403645713"/>
      <w:bookmarkStart w:id="2842" w:name="_Toc403646161"/>
      <w:bookmarkStart w:id="2843" w:name="_Toc403646950"/>
      <w:bookmarkStart w:id="2844" w:name="_Toc403647723"/>
      <w:bookmarkStart w:id="2845" w:name="_Toc403648172"/>
      <w:bookmarkStart w:id="2846" w:name="_Toc403645714"/>
      <w:bookmarkStart w:id="2847" w:name="_Toc403646162"/>
      <w:bookmarkStart w:id="2848" w:name="_Toc403646951"/>
      <w:bookmarkStart w:id="2849" w:name="_Toc403647724"/>
      <w:bookmarkStart w:id="2850" w:name="_Toc403648173"/>
      <w:bookmarkStart w:id="2851" w:name="_Toc403645715"/>
      <w:bookmarkStart w:id="2852" w:name="_Toc403646163"/>
      <w:bookmarkStart w:id="2853" w:name="_Toc403646952"/>
      <w:bookmarkStart w:id="2854" w:name="_Toc403647725"/>
      <w:bookmarkStart w:id="2855" w:name="_Toc403648174"/>
      <w:bookmarkStart w:id="2856" w:name="_Toc403645716"/>
      <w:bookmarkStart w:id="2857" w:name="_Toc403646164"/>
      <w:bookmarkStart w:id="2858" w:name="_Toc403646953"/>
      <w:bookmarkStart w:id="2859" w:name="_Toc403647726"/>
      <w:bookmarkStart w:id="2860" w:name="_Toc403648175"/>
      <w:bookmarkStart w:id="2861" w:name="_Toc403645717"/>
      <w:bookmarkStart w:id="2862" w:name="_Toc403646165"/>
      <w:bookmarkStart w:id="2863" w:name="_Toc403646954"/>
      <w:bookmarkStart w:id="2864" w:name="_Toc403647727"/>
      <w:bookmarkStart w:id="2865" w:name="_Toc403648176"/>
      <w:bookmarkStart w:id="2866" w:name="_Toc403645718"/>
      <w:bookmarkStart w:id="2867" w:name="_Toc403646166"/>
      <w:bookmarkStart w:id="2868" w:name="_Toc403646955"/>
      <w:bookmarkStart w:id="2869" w:name="_Toc403647728"/>
      <w:bookmarkStart w:id="2870" w:name="_Toc403648177"/>
      <w:bookmarkStart w:id="2871" w:name="_Toc403645719"/>
      <w:bookmarkStart w:id="2872" w:name="_Toc403646167"/>
      <w:bookmarkStart w:id="2873" w:name="_Toc403646956"/>
      <w:bookmarkStart w:id="2874" w:name="_Toc403647729"/>
      <w:bookmarkStart w:id="2875" w:name="_Toc403648178"/>
      <w:bookmarkStart w:id="2876" w:name="_Toc403645720"/>
      <w:bookmarkStart w:id="2877" w:name="_Toc403646168"/>
      <w:bookmarkStart w:id="2878" w:name="_Toc403646957"/>
      <w:bookmarkStart w:id="2879" w:name="_Toc403647730"/>
      <w:bookmarkStart w:id="2880" w:name="_Toc403648179"/>
      <w:bookmarkStart w:id="2881" w:name="_Toc403645721"/>
      <w:bookmarkStart w:id="2882" w:name="_Toc403646169"/>
      <w:bookmarkStart w:id="2883" w:name="_Toc403646958"/>
      <w:bookmarkStart w:id="2884" w:name="_Toc403647731"/>
      <w:bookmarkStart w:id="2885" w:name="_Toc403648180"/>
      <w:bookmarkStart w:id="2886" w:name="_Toc403645722"/>
      <w:bookmarkStart w:id="2887" w:name="_Toc403646170"/>
      <w:bookmarkStart w:id="2888" w:name="_Toc403646959"/>
      <w:bookmarkStart w:id="2889" w:name="_Toc403647732"/>
      <w:bookmarkStart w:id="2890" w:name="_Toc403648181"/>
      <w:bookmarkStart w:id="2891" w:name="_Toc403645723"/>
      <w:bookmarkStart w:id="2892" w:name="_Toc403646171"/>
      <w:bookmarkStart w:id="2893" w:name="_Toc403646960"/>
      <w:bookmarkStart w:id="2894" w:name="_Toc403647733"/>
      <w:bookmarkStart w:id="2895" w:name="_Toc403648182"/>
      <w:bookmarkStart w:id="2896" w:name="_Toc403645724"/>
      <w:bookmarkStart w:id="2897" w:name="_Toc403646172"/>
      <w:bookmarkStart w:id="2898" w:name="_Toc403646961"/>
      <w:bookmarkStart w:id="2899" w:name="_Toc403647734"/>
      <w:bookmarkStart w:id="2900" w:name="_Toc403648183"/>
      <w:bookmarkStart w:id="2901" w:name="_Toc403645725"/>
      <w:bookmarkStart w:id="2902" w:name="_Toc403646173"/>
      <w:bookmarkStart w:id="2903" w:name="_Toc403646962"/>
      <w:bookmarkStart w:id="2904" w:name="_Toc403647735"/>
      <w:bookmarkStart w:id="2905" w:name="_Toc403648184"/>
      <w:bookmarkStart w:id="2906" w:name="_Toc403645726"/>
      <w:bookmarkStart w:id="2907" w:name="_Toc403646174"/>
      <w:bookmarkStart w:id="2908" w:name="_Toc403646963"/>
      <w:bookmarkStart w:id="2909" w:name="_Toc403647736"/>
      <w:bookmarkStart w:id="2910" w:name="_Toc403648185"/>
      <w:bookmarkStart w:id="2911" w:name="_Toc403645727"/>
      <w:bookmarkStart w:id="2912" w:name="_Toc403646175"/>
      <w:bookmarkStart w:id="2913" w:name="_Toc403646964"/>
      <w:bookmarkStart w:id="2914" w:name="_Toc403647737"/>
      <w:bookmarkStart w:id="2915" w:name="_Toc403648186"/>
      <w:bookmarkStart w:id="2916" w:name="_Toc403645728"/>
      <w:bookmarkStart w:id="2917" w:name="_Toc403646176"/>
      <w:bookmarkStart w:id="2918" w:name="_Toc403646965"/>
      <w:bookmarkStart w:id="2919" w:name="_Toc403647738"/>
      <w:bookmarkStart w:id="2920" w:name="_Toc403648187"/>
      <w:bookmarkStart w:id="2921" w:name="_Toc403645729"/>
      <w:bookmarkStart w:id="2922" w:name="_Toc403646177"/>
      <w:bookmarkStart w:id="2923" w:name="_Toc403646966"/>
      <w:bookmarkStart w:id="2924" w:name="_Toc403647739"/>
      <w:bookmarkStart w:id="2925" w:name="_Toc403648188"/>
      <w:bookmarkStart w:id="2926" w:name="_Toc403645730"/>
      <w:bookmarkStart w:id="2927" w:name="_Toc403646178"/>
      <w:bookmarkStart w:id="2928" w:name="_Toc403646967"/>
      <w:bookmarkStart w:id="2929" w:name="_Toc403647740"/>
      <w:bookmarkStart w:id="2930" w:name="_Toc403648189"/>
      <w:bookmarkStart w:id="2931" w:name="_Toc403645731"/>
      <w:bookmarkStart w:id="2932" w:name="_Toc403646179"/>
      <w:bookmarkStart w:id="2933" w:name="_Toc403646968"/>
      <w:bookmarkStart w:id="2934" w:name="_Toc403647741"/>
      <w:bookmarkStart w:id="2935" w:name="_Toc403648190"/>
      <w:bookmarkStart w:id="2936" w:name="_Toc403645732"/>
      <w:bookmarkStart w:id="2937" w:name="_Toc403646180"/>
      <w:bookmarkStart w:id="2938" w:name="_Toc403646969"/>
      <w:bookmarkStart w:id="2939" w:name="_Toc403647742"/>
      <w:bookmarkStart w:id="2940" w:name="_Toc403648191"/>
      <w:bookmarkStart w:id="2941" w:name="_Toc403645733"/>
      <w:bookmarkStart w:id="2942" w:name="_Toc403646181"/>
      <w:bookmarkStart w:id="2943" w:name="_Toc403646970"/>
      <w:bookmarkStart w:id="2944" w:name="_Toc403647743"/>
      <w:bookmarkStart w:id="2945" w:name="_Toc403648192"/>
      <w:bookmarkStart w:id="2946" w:name="_Toc403645734"/>
      <w:bookmarkStart w:id="2947" w:name="_Toc403646182"/>
      <w:bookmarkStart w:id="2948" w:name="_Toc403646971"/>
      <w:bookmarkStart w:id="2949" w:name="_Toc403647744"/>
      <w:bookmarkStart w:id="2950" w:name="_Toc403648193"/>
      <w:bookmarkStart w:id="2951" w:name="_Toc403645735"/>
      <w:bookmarkStart w:id="2952" w:name="_Toc403646183"/>
      <w:bookmarkStart w:id="2953" w:name="_Toc403646972"/>
      <w:bookmarkStart w:id="2954" w:name="_Toc403647745"/>
      <w:bookmarkStart w:id="2955" w:name="_Toc403648194"/>
      <w:bookmarkStart w:id="2956" w:name="_Toc403645736"/>
      <w:bookmarkStart w:id="2957" w:name="_Toc403646184"/>
      <w:bookmarkStart w:id="2958" w:name="_Toc403646973"/>
      <w:bookmarkStart w:id="2959" w:name="_Toc403647746"/>
      <w:bookmarkStart w:id="2960" w:name="_Toc403648195"/>
      <w:bookmarkStart w:id="2961" w:name="_Toc403645737"/>
      <w:bookmarkStart w:id="2962" w:name="_Toc403646185"/>
      <w:bookmarkStart w:id="2963" w:name="_Toc403646974"/>
      <w:bookmarkStart w:id="2964" w:name="_Toc403647747"/>
      <w:bookmarkStart w:id="2965" w:name="_Toc403648196"/>
      <w:bookmarkStart w:id="2966" w:name="_Toc403645738"/>
      <w:bookmarkStart w:id="2967" w:name="_Toc403646186"/>
      <w:bookmarkStart w:id="2968" w:name="_Toc403646975"/>
      <w:bookmarkStart w:id="2969" w:name="_Toc403647748"/>
      <w:bookmarkStart w:id="2970" w:name="_Toc403648197"/>
      <w:bookmarkStart w:id="2971" w:name="_Toc403645739"/>
      <w:bookmarkStart w:id="2972" w:name="_Toc403646187"/>
      <w:bookmarkStart w:id="2973" w:name="_Toc403646976"/>
      <w:bookmarkStart w:id="2974" w:name="_Toc403647749"/>
      <w:bookmarkStart w:id="2975" w:name="_Toc403648198"/>
      <w:bookmarkStart w:id="2976" w:name="_Toc403645740"/>
      <w:bookmarkStart w:id="2977" w:name="_Toc403646188"/>
      <w:bookmarkStart w:id="2978" w:name="_Toc403646977"/>
      <w:bookmarkStart w:id="2979" w:name="_Toc403647750"/>
      <w:bookmarkStart w:id="2980" w:name="_Toc403648199"/>
      <w:bookmarkStart w:id="2981" w:name="_Toc403645741"/>
      <w:bookmarkStart w:id="2982" w:name="_Toc403646189"/>
      <w:bookmarkStart w:id="2983" w:name="_Toc403646978"/>
      <w:bookmarkStart w:id="2984" w:name="_Toc403647751"/>
      <w:bookmarkStart w:id="2985" w:name="_Toc403648200"/>
      <w:bookmarkStart w:id="2986" w:name="_Toc403645742"/>
      <w:bookmarkStart w:id="2987" w:name="_Toc403646190"/>
      <w:bookmarkStart w:id="2988" w:name="_Toc403646979"/>
      <w:bookmarkStart w:id="2989" w:name="_Toc403647752"/>
      <w:bookmarkStart w:id="2990" w:name="_Toc403648201"/>
      <w:bookmarkStart w:id="2991" w:name="_Toc403645743"/>
      <w:bookmarkStart w:id="2992" w:name="_Toc403646191"/>
      <w:bookmarkStart w:id="2993" w:name="_Toc403646980"/>
      <w:bookmarkStart w:id="2994" w:name="_Toc403647753"/>
      <w:bookmarkStart w:id="2995" w:name="_Toc403648202"/>
      <w:bookmarkStart w:id="2996" w:name="_Toc403645744"/>
      <w:bookmarkStart w:id="2997" w:name="_Toc403646192"/>
      <w:bookmarkStart w:id="2998" w:name="_Toc403646981"/>
      <w:bookmarkStart w:id="2999" w:name="_Toc403647754"/>
      <w:bookmarkStart w:id="3000" w:name="_Toc403648203"/>
      <w:bookmarkStart w:id="3001" w:name="_Toc403645745"/>
      <w:bookmarkStart w:id="3002" w:name="_Toc403646193"/>
      <w:bookmarkStart w:id="3003" w:name="_Toc403646982"/>
      <w:bookmarkStart w:id="3004" w:name="_Toc403647755"/>
      <w:bookmarkStart w:id="3005" w:name="_Toc403648204"/>
      <w:bookmarkStart w:id="3006" w:name="_Toc403645746"/>
      <w:bookmarkStart w:id="3007" w:name="_Toc403646194"/>
      <w:bookmarkStart w:id="3008" w:name="_Toc403646983"/>
      <w:bookmarkStart w:id="3009" w:name="_Toc403647756"/>
      <w:bookmarkStart w:id="3010" w:name="_Toc403648205"/>
      <w:bookmarkStart w:id="3011" w:name="_Toc403645747"/>
      <w:bookmarkStart w:id="3012" w:name="_Toc403646195"/>
      <w:bookmarkStart w:id="3013" w:name="_Toc403646984"/>
      <w:bookmarkStart w:id="3014" w:name="_Toc403647757"/>
      <w:bookmarkStart w:id="3015" w:name="_Toc403648206"/>
      <w:bookmarkStart w:id="3016" w:name="_Toc403645748"/>
      <w:bookmarkStart w:id="3017" w:name="_Toc403646196"/>
      <w:bookmarkStart w:id="3018" w:name="_Toc403646985"/>
      <w:bookmarkStart w:id="3019" w:name="_Toc403647758"/>
      <w:bookmarkStart w:id="3020" w:name="_Toc403648207"/>
      <w:bookmarkStart w:id="3021" w:name="_Toc403645749"/>
      <w:bookmarkStart w:id="3022" w:name="_Toc403646197"/>
      <w:bookmarkStart w:id="3023" w:name="_Toc403646986"/>
      <w:bookmarkStart w:id="3024" w:name="_Toc403647759"/>
      <w:bookmarkStart w:id="3025" w:name="_Toc403648208"/>
      <w:bookmarkStart w:id="3026" w:name="_Toc403645750"/>
      <w:bookmarkStart w:id="3027" w:name="_Toc403646198"/>
      <w:bookmarkStart w:id="3028" w:name="_Toc403646987"/>
      <w:bookmarkStart w:id="3029" w:name="_Toc403647760"/>
      <w:bookmarkStart w:id="3030" w:name="_Toc403648209"/>
      <w:bookmarkStart w:id="3031" w:name="_Toc403645751"/>
      <w:bookmarkStart w:id="3032" w:name="_Toc403646199"/>
      <w:bookmarkStart w:id="3033" w:name="_Toc403646988"/>
      <w:bookmarkStart w:id="3034" w:name="_Toc403647761"/>
      <w:bookmarkStart w:id="3035" w:name="_Toc403648210"/>
      <w:bookmarkStart w:id="3036" w:name="_Toc403645752"/>
      <w:bookmarkStart w:id="3037" w:name="_Toc403646200"/>
      <w:bookmarkStart w:id="3038" w:name="_Toc403646989"/>
      <w:bookmarkStart w:id="3039" w:name="_Toc403647762"/>
      <w:bookmarkStart w:id="3040" w:name="_Toc403648211"/>
      <w:bookmarkStart w:id="3041" w:name="_Toc403645753"/>
      <w:bookmarkStart w:id="3042" w:name="_Toc403646201"/>
      <w:bookmarkStart w:id="3043" w:name="_Toc403646990"/>
      <w:bookmarkStart w:id="3044" w:name="_Toc403647763"/>
      <w:bookmarkStart w:id="3045" w:name="_Toc403648212"/>
      <w:bookmarkStart w:id="3046" w:name="_Toc403645754"/>
      <w:bookmarkStart w:id="3047" w:name="_Toc403646202"/>
      <w:bookmarkStart w:id="3048" w:name="_Toc403646991"/>
      <w:bookmarkStart w:id="3049" w:name="_Toc403647764"/>
      <w:bookmarkStart w:id="3050" w:name="_Toc403648213"/>
      <w:bookmarkStart w:id="3051" w:name="_Toc403645755"/>
      <w:bookmarkStart w:id="3052" w:name="_Toc403646203"/>
      <w:bookmarkStart w:id="3053" w:name="_Toc403646992"/>
      <w:bookmarkStart w:id="3054" w:name="_Toc403647765"/>
      <w:bookmarkStart w:id="3055" w:name="_Toc403648214"/>
      <w:bookmarkStart w:id="3056" w:name="_Toc403645756"/>
      <w:bookmarkStart w:id="3057" w:name="_Toc403646204"/>
      <w:bookmarkStart w:id="3058" w:name="_Toc403646993"/>
      <w:bookmarkStart w:id="3059" w:name="_Toc403647766"/>
      <w:bookmarkStart w:id="3060" w:name="_Toc403648215"/>
      <w:bookmarkStart w:id="3061" w:name="_Toc403645757"/>
      <w:bookmarkStart w:id="3062" w:name="_Toc403646205"/>
      <w:bookmarkStart w:id="3063" w:name="_Toc403646994"/>
      <w:bookmarkStart w:id="3064" w:name="_Toc403647767"/>
      <w:bookmarkStart w:id="3065" w:name="_Toc403648216"/>
      <w:bookmarkStart w:id="3066" w:name="_Toc403645758"/>
      <w:bookmarkStart w:id="3067" w:name="_Toc403646206"/>
      <w:bookmarkStart w:id="3068" w:name="_Toc403646995"/>
      <w:bookmarkStart w:id="3069" w:name="_Toc403647768"/>
      <w:bookmarkStart w:id="3070" w:name="_Toc403648217"/>
      <w:bookmarkStart w:id="3071" w:name="_Toc403645759"/>
      <w:bookmarkStart w:id="3072" w:name="_Toc403646207"/>
      <w:bookmarkStart w:id="3073" w:name="_Toc403646996"/>
      <w:bookmarkStart w:id="3074" w:name="_Toc403647769"/>
      <w:bookmarkStart w:id="3075" w:name="_Toc403648218"/>
      <w:bookmarkStart w:id="3076" w:name="_Toc403645760"/>
      <w:bookmarkStart w:id="3077" w:name="_Toc403646208"/>
      <w:bookmarkStart w:id="3078" w:name="_Toc403646997"/>
      <w:bookmarkStart w:id="3079" w:name="_Toc403647770"/>
      <w:bookmarkStart w:id="3080" w:name="_Toc403648219"/>
      <w:bookmarkStart w:id="3081" w:name="_Toc365543529"/>
      <w:bookmarkStart w:id="3082" w:name="_Toc227062876"/>
      <w:bookmarkEnd w:id="2800"/>
      <w:bookmarkEnd w:id="2801"/>
      <w:bookmarkEnd w:id="2802"/>
      <w:bookmarkEnd w:id="2803"/>
      <w:bookmarkEnd w:id="2804"/>
      <w:bookmarkEnd w:id="2805"/>
      <w:bookmarkEnd w:id="2806"/>
      <w:bookmarkEnd w:id="2807"/>
      <w:bookmarkEnd w:id="2808"/>
      <w:bookmarkEnd w:id="2809"/>
      <w:bookmarkEnd w:id="2810"/>
      <w:bookmarkEnd w:id="2811"/>
      <w:bookmarkEnd w:id="2812"/>
      <w:bookmarkEnd w:id="2813"/>
      <w:bookmarkEnd w:id="2814"/>
      <w:bookmarkEnd w:id="2815"/>
      <w:bookmarkEnd w:id="2816"/>
      <w:bookmarkEnd w:id="2817"/>
      <w:bookmarkEnd w:id="2818"/>
      <w:bookmarkEnd w:id="2819"/>
      <w:bookmarkEnd w:id="2820"/>
      <w:bookmarkEnd w:id="2821"/>
      <w:bookmarkEnd w:id="2822"/>
      <w:bookmarkEnd w:id="2823"/>
      <w:bookmarkEnd w:id="2824"/>
      <w:bookmarkEnd w:id="2825"/>
      <w:bookmarkEnd w:id="2826"/>
      <w:bookmarkEnd w:id="2827"/>
      <w:bookmarkEnd w:id="2828"/>
      <w:bookmarkEnd w:id="2829"/>
      <w:bookmarkEnd w:id="2830"/>
      <w:bookmarkEnd w:id="2831"/>
      <w:bookmarkEnd w:id="2832"/>
      <w:bookmarkEnd w:id="2833"/>
      <w:bookmarkEnd w:id="2834"/>
      <w:bookmarkEnd w:id="2835"/>
      <w:bookmarkEnd w:id="2836"/>
      <w:bookmarkEnd w:id="2837"/>
      <w:bookmarkEnd w:id="2838"/>
      <w:bookmarkEnd w:id="2839"/>
      <w:bookmarkEnd w:id="2840"/>
      <w:bookmarkEnd w:id="2841"/>
      <w:bookmarkEnd w:id="2842"/>
      <w:bookmarkEnd w:id="2843"/>
      <w:bookmarkEnd w:id="2844"/>
      <w:bookmarkEnd w:id="2845"/>
      <w:bookmarkEnd w:id="2846"/>
      <w:bookmarkEnd w:id="2847"/>
      <w:bookmarkEnd w:id="2848"/>
      <w:bookmarkEnd w:id="2849"/>
      <w:bookmarkEnd w:id="2850"/>
      <w:bookmarkEnd w:id="2851"/>
      <w:bookmarkEnd w:id="2852"/>
      <w:bookmarkEnd w:id="2853"/>
      <w:bookmarkEnd w:id="2854"/>
      <w:bookmarkEnd w:id="2855"/>
      <w:bookmarkEnd w:id="2856"/>
      <w:bookmarkEnd w:id="2857"/>
      <w:bookmarkEnd w:id="2858"/>
      <w:bookmarkEnd w:id="2859"/>
      <w:bookmarkEnd w:id="2860"/>
      <w:bookmarkEnd w:id="2861"/>
      <w:bookmarkEnd w:id="2862"/>
      <w:bookmarkEnd w:id="2863"/>
      <w:bookmarkEnd w:id="2864"/>
      <w:bookmarkEnd w:id="2865"/>
      <w:bookmarkEnd w:id="2866"/>
      <w:bookmarkEnd w:id="2867"/>
      <w:bookmarkEnd w:id="2868"/>
      <w:bookmarkEnd w:id="2869"/>
      <w:bookmarkEnd w:id="2870"/>
      <w:bookmarkEnd w:id="2871"/>
      <w:bookmarkEnd w:id="2872"/>
      <w:bookmarkEnd w:id="2873"/>
      <w:bookmarkEnd w:id="2874"/>
      <w:bookmarkEnd w:id="2875"/>
      <w:bookmarkEnd w:id="2876"/>
      <w:bookmarkEnd w:id="2877"/>
      <w:bookmarkEnd w:id="2878"/>
      <w:bookmarkEnd w:id="2879"/>
      <w:bookmarkEnd w:id="2880"/>
      <w:bookmarkEnd w:id="2881"/>
      <w:bookmarkEnd w:id="2882"/>
      <w:bookmarkEnd w:id="2883"/>
      <w:bookmarkEnd w:id="2884"/>
      <w:bookmarkEnd w:id="2885"/>
      <w:bookmarkEnd w:id="2886"/>
      <w:bookmarkEnd w:id="2887"/>
      <w:bookmarkEnd w:id="2888"/>
      <w:bookmarkEnd w:id="2889"/>
      <w:bookmarkEnd w:id="2890"/>
      <w:bookmarkEnd w:id="2891"/>
      <w:bookmarkEnd w:id="2892"/>
      <w:bookmarkEnd w:id="2893"/>
      <w:bookmarkEnd w:id="2894"/>
      <w:bookmarkEnd w:id="2895"/>
      <w:bookmarkEnd w:id="2896"/>
      <w:bookmarkEnd w:id="2897"/>
      <w:bookmarkEnd w:id="2898"/>
      <w:bookmarkEnd w:id="2899"/>
      <w:bookmarkEnd w:id="2900"/>
      <w:bookmarkEnd w:id="2901"/>
      <w:bookmarkEnd w:id="2902"/>
      <w:bookmarkEnd w:id="2903"/>
      <w:bookmarkEnd w:id="2904"/>
      <w:bookmarkEnd w:id="2905"/>
      <w:bookmarkEnd w:id="2906"/>
      <w:bookmarkEnd w:id="2907"/>
      <w:bookmarkEnd w:id="2908"/>
      <w:bookmarkEnd w:id="2909"/>
      <w:bookmarkEnd w:id="2910"/>
      <w:bookmarkEnd w:id="2911"/>
      <w:bookmarkEnd w:id="2912"/>
      <w:bookmarkEnd w:id="2913"/>
      <w:bookmarkEnd w:id="2914"/>
      <w:bookmarkEnd w:id="2915"/>
      <w:bookmarkEnd w:id="2916"/>
      <w:bookmarkEnd w:id="2917"/>
      <w:bookmarkEnd w:id="2918"/>
      <w:bookmarkEnd w:id="2919"/>
      <w:bookmarkEnd w:id="2920"/>
      <w:bookmarkEnd w:id="2921"/>
      <w:bookmarkEnd w:id="2922"/>
      <w:bookmarkEnd w:id="2923"/>
      <w:bookmarkEnd w:id="2924"/>
      <w:bookmarkEnd w:id="2925"/>
      <w:bookmarkEnd w:id="2926"/>
      <w:bookmarkEnd w:id="2927"/>
      <w:bookmarkEnd w:id="2928"/>
      <w:bookmarkEnd w:id="2929"/>
      <w:bookmarkEnd w:id="2930"/>
      <w:bookmarkEnd w:id="2931"/>
      <w:bookmarkEnd w:id="2932"/>
      <w:bookmarkEnd w:id="2933"/>
      <w:bookmarkEnd w:id="2934"/>
      <w:bookmarkEnd w:id="2935"/>
      <w:bookmarkEnd w:id="2936"/>
      <w:bookmarkEnd w:id="2937"/>
      <w:bookmarkEnd w:id="2938"/>
      <w:bookmarkEnd w:id="2939"/>
      <w:bookmarkEnd w:id="2940"/>
      <w:bookmarkEnd w:id="2941"/>
      <w:bookmarkEnd w:id="2942"/>
      <w:bookmarkEnd w:id="2943"/>
      <w:bookmarkEnd w:id="2944"/>
      <w:bookmarkEnd w:id="2945"/>
      <w:bookmarkEnd w:id="2946"/>
      <w:bookmarkEnd w:id="2947"/>
      <w:bookmarkEnd w:id="2948"/>
      <w:bookmarkEnd w:id="2949"/>
      <w:bookmarkEnd w:id="2950"/>
      <w:bookmarkEnd w:id="2951"/>
      <w:bookmarkEnd w:id="2952"/>
      <w:bookmarkEnd w:id="2953"/>
      <w:bookmarkEnd w:id="2954"/>
      <w:bookmarkEnd w:id="2955"/>
      <w:bookmarkEnd w:id="2956"/>
      <w:bookmarkEnd w:id="2957"/>
      <w:bookmarkEnd w:id="2958"/>
      <w:bookmarkEnd w:id="2959"/>
      <w:bookmarkEnd w:id="2960"/>
      <w:bookmarkEnd w:id="2961"/>
      <w:bookmarkEnd w:id="2962"/>
      <w:bookmarkEnd w:id="2963"/>
      <w:bookmarkEnd w:id="2964"/>
      <w:bookmarkEnd w:id="2965"/>
      <w:bookmarkEnd w:id="2966"/>
      <w:bookmarkEnd w:id="2967"/>
      <w:bookmarkEnd w:id="2968"/>
      <w:bookmarkEnd w:id="2969"/>
      <w:bookmarkEnd w:id="2970"/>
      <w:bookmarkEnd w:id="2971"/>
      <w:bookmarkEnd w:id="2972"/>
      <w:bookmarkEnd w:id="2973"/>
      <w:bookmarkEnd w:id="2974"/>
      <w:bookmarkEnd w:id="2975"/>
      <w:bookmarkEnd w:id="2976"/>
      <w:bookmarkEnd w:id="2977"/>
      <w:bookmarkEnd w:id="2978"/>
      <w:bookmarkEnd w:id="2979"/>
      <w:bookmarkEnd w:id="2980"/>
      <w:bookmarkEnd w:id="2981"/>
      <w:bookmarkEnd w:id="2982"/>
      <w:bookmarkEnd w:id="2983"/>
      <w:bookmarkEnd w:id="2984"/>
      <w:bookmarkEnd w:id="2985"/>
      <w:bookmarkEnd w:id="2986"/>
      <w:bookmarkEnd w:id="2987"/>
      <w:bookmarkEnd w:id="2988"/>
      <w:bookmarkEnd w:id="2989"/>
      <w:bookmarkEnd w:id="2990"/>
      <w:bookmarkEnd w:id="2991"/>
      <w:bookmarkEnd w:id="2992"/>
      <w:bookmarkEnd w:id="2993"/>
      <w:bookmarkEnd w:id="2994"/>
      <w:bookmarkEnd w:id="2995"/>
      <w:bookmarkEnd w:id="2996"/>
      <w:bookmarkEnd w:id="2997"/>
      <w:bookmarkEnd w:id="2998"/>
      <w:bookmarkEnd w:id="2999"/>
      <w:bookmarkEnd w:id="3000"/>
      <w:bookmarkEnd w:id="3001"/>
      <w:bookmarkEnd w:id="3002"/>
      <w:bookmarkEnd w:id="3003"/>
      <w:bookmarkEnd w:id="3004"/>
      <w:bookmarkEnd w:id="3005"/>
      <w:bookmarkEnd w:id="3006"/>
      <w:bookmarkEnd w:id="3007"/>
      <w:bookmarkEnd w:id="3008"/>
      <w:bookmarkEnd w:id="3009"/>
      <w:bookmarkEnd w:id="3010"/>
      <w:bookmarkEnd w:id="3011"/>
      <w:bookmarkEnd w:id="3012"/>
      <w:bookmarkEnd w:id="3013"/>
      <w:bookmarkEnd w:id="3014"/>
      <w:bookmarkEnd w:id="3015"/>
      <w:bookmarkEnd w:id="3016"/>
      <w:bookmarkEnd w:id="3017"/>
      <w:bookmarkEnd w:id="3018"/>
      <w:bookmarkEnd w:id="3019"/>
      <w:bookmarkEnd w:id="3020"/>
      <w:bookmarkEnd w:id="3021"/>
      <w:bookmarkEnd w:id="3022"/>
      <w:bookmarkEnd w:id="3023"/>
      <w:bookmarkEnd w:id="3024"/>
      <w:bookmarkEnd w:id="3025"/>
      <w:bookmarkEnd w:id="3026"/>
      <w:bookmarkEnd w:id="3027"/>
      <w:bookmarkEnd w:id="3028"/>
      <w:bookmarkEnd w:id="3029"/>
      <w:bookmarkEnd w:id="3030"/>
      <w:bookmarkEnd w:id="3031"/>
      <w:bookmarkEnd w:id="3032"/>
      <w:bookmarkEnd w:id="3033"/>
      <w:bookmarkEnd w:id="3034"/>
      <w:bookmarkEnd w:id="3035"/>
      <w:bookmarkEnd w:id="3036"/>
      <w:bookmarkEnd w:id="3037"/>
      <w:bookmarkEnd w:id="3038"/>
      <w:bookmarkEnd w:id="3039"/>
      <w:bookmarkEnd w:id="3040"/>
      <w:bookmarkEnd w:id="3041"/>
      <w:bookmarkEnd w:id="3042"/>
      <w:bookmarkEnd w:id="3043"/>
      <w:bookmarkEnd w:id="3044"/>
      <w:bookmarkEnd w:id="3045"/>
      <w:bookmarkEnd w:id="3046"/>
      <w:bookmarkEnd w:id="3047"/>
      <w:bookmarkEnd w:id="3048"/>
      <w:bookmarkEnd w:id="3049"/>
      <w:bookmarkEnd w:id="3050"/>
      <w:bookmarkEnd w:id="3051"/>
      <w:bookmarkEnd w:id="3052"/>
      <w:bookmarkEnd w:id="3053"/>
      <w:bookmarkEnd w:id="3054"/>
      <w:bookmarkEnd w:id="3055"/>
      <w:bookmarkEnd w:id="3056"/>
      <w:bookmarkEnd w:id="3057"/>
      <w:bookmarkEnd w:id="3058"/>
      <w:bookmarkEnd w:id="3059"/>
      <w:bookmarkEnd w:id="3060"/>
      <w:bookmarkEnd w:id="3061"/>
      <w:bookmarkEnd w:id="3062"/>
      <w:bookmarkEnd w:id="3063"/>
      <w:bookmarkEnd w:id="3064"/>
      <w:bookmarkEnd w:id="3065"/>
      <w:bookmarkEnd w:id="3066"/>
      <w:bookmarkEnd w:id="3067"/>
      <w:bookmarkEnd w:id="3068"/>
      <w:bookmarkEnd w:id="3069"/>
      <w:bookmarkEnd w:id="3070"/>
      <w:bookmarkEnd w:id="3071"/>
      <w:bookmarkEnd w:id="3072"/>
      <w:bookmarkEnd w:id="3073"/>
      <w:bookmarkEnd w:id="3074"/>
      <w:bookmarkEnd w:id="3075"/>
      <w:bookmarkEnd w:id="3076"/>
      <w:bookmarkEnd w:id="3077"/>
      <w:bookmarkEnd w:id="3078"/>
      <w:bookmarkEnd w:id="3079"/>
      <w:bookmarkEnd w:id="3080"/>
      <w:r w:rsidRPr="005F4B66">
        <w:t>Management Review</w:t>
      </w:r>
      <w:bookmarkEnd w:id="3081"/>
      <w:bookmarkEnd w:id="3082"/>
    </w:p>
    <w:p w14:paraId="3E2A0BC9" w14:textId="77777777" w:rsidR="00927DE7" w:rsidRPr="005F4B66" w:rsidRDefault="00927DE7" w:rsidP="00724E1B">
      <w:pPr>
        <w:pStyle w:val="Heading2"/>
      </w:pPr>
      <w:bookmarkStart w:id="3083" w:name="_Toc227062877"/>
      <w:r w:rsidRPr="005F4B66">
        <w:t>HSE Management System Review</w:t>
      </w:r>
      <w:bookmarkEnd w:id="3083"/>
      <w:r w:rsidRPr="005F4B66">
        <w:t xml:space="preserve"> </w:t>
      </w:r>
    </w:p>
    <w:p w14:paraId="3E2A0BCA" w14:textId="77777777" w:rsidR="0093681D" w:rsidRPr="005F4B66" w:rsidRDefault="0093681D" w:rsidP="00985EA4">
      <w:pPr>
        <w:pStyle w:val="Heading2Text"/>
        <w:ind w:left="1440"/>
      </w:pPr>
      <w:r w:rsidRPr="005F4B66">
        <w:t>SCEE is committed to a program of self-auditing that endeavours to identify any non-compliance or opportunities for improvement within the HSE Management System</w:t>
      </w:r>
      <w:r w:rsidR="00B90EA7" w:rsidRPr="005F4B66">
        <w:t xml:space="preserve"> (HSEMS). </w:t>
      </w:r>
    </w:p>
    <w:p w14:paraId="3E2A0BCB" w14:textId="77777777" w:rsidR="0093681D" w:rsidRPr="005F4B66" w:rsidRDefault="0093681D" w:rsidP="00985EA4">
      <w:pPr>
        <w:pStyle w:val="Heading2Text"/>
        <w:ind w:left="1440"/>
        <w:rPr>
          <w:rFonts w:ascii="Franklin Gothic Medium" w:hAnsi="Franklin Gothic Medium" w:cs="Franklin Gothic Medium"/>
          <w:i/>
          <w:iCs/>
          <w:color w:val="231F20"/>
          <w:sz w:val="18"/>
          <w:szCs w:val="18"/>
        </w:rPr>
      </w:pPr>
      <w:r w:rsidRPr="005F4B66">
        <w:t>The overall effectiveness of the HSE Management System is regularly assessed to ensure that its suitability, adequacy and effectiveness continue to meet our ongoing HSE requirements</w:t>
      </w:r>
      <w:r w:rsidRPr="005F4B66">
        <w:rPr>
          <w:rFonts w:ascii="Franklin Gothic Medium" w:hAnsi="Franklin Gothic Medium" w:cs="Franklin Gothic Medium"/>
          <w:i/>
          <w:iCs/>
          <w:color w:val="231F20"/>
          <w:sz w:val="18"/>
          <w:szCs w:val="18"/>
        </w:rPr>
        <w:t>.</w:t>
      </w:r>
    </w:p>
    <w:p w14:paraId="3E2A0BCC" w14:textId="02020574" w:rsidR="00B90EA7" w:rsidRPr="005F4B66" w:rsidRDefault="00B90EA7" w:rsidP="00985EA4">
      <w:pPr>
        <w:spacing w:line="240" w:lineRule="auto"/>
        <w:ind w:left="1440"/>
      </w:pPr>
      <w:r w:rsidRPr="005F4B66">
        <w:t xml:space="preserve">This project </w:t>
      </w:r>
      <w:r w:rsidR="00057B15" w:rsidRPr="005F4B66">
        <w:t>HSEMP</w:t>
      </w:r>
      <w:r w:rsidRPr="005F4B66">
        <w:t xml:space="preserve"> will be reviewed within 2 months of project mobilisation and site works commencing. </w:t>
      </w:r>
    </w:p>
    <w:p w14:paraId="3E2A0BCD" w14:textId="37773895" w:rsidR="00B90EA7" w:rsidRPr="005F4B66" w:rsidRDefault="00B90EA7" w:rsidP="00985EA4">
      <w:pPr>
        <w:spacing w:line="240" w:lineRule="auto"/>
        <w:ind w:left="1440"/>
      </w:pPr>
      <w:r w:rsidRPr="005F4B66">
        <w:t xml:space="preserve">The project </w:t>
      </w:r>
      <w:r w:rsidR="00057B15" w:rsidRPr="005F4B66">
        <w:t>HSEMP</w:t>
      </w:r>
      <w:r w:rsidRPr="005F4B66">
        <w:t xml:space="preserve"> will be subject to periodic review and when required, amended to reflect changes in contractual or management requirements or to correct any disparity identified during monitoring, auditing or review activities. </w:t>
      </w:r>
    </w:p>
    <w:p w14:paraId="3E2A0BCE" w14:textId="77777777" w:rsidR="0093681D" w:rsidRPr="005F4B66" w:rsidRDefault="0093681D" w:rsidP="00985EA4">
      <w:pPr>
        <w:autoSpaceDE w:val="0"/>
        <w:autoSpaceDN w:val="0"/>
        <w:adjustRightInd w:val="0"/>
        <w:spacing w:after="0" w:line="240" w:lineRule="auto"/>
        <w:ind w:left="1440"/>
      </w:pPr>
      <w:r w:rsidRPr="005F4B66">
        <w:t xml:space="preserve">There is an annual and event-based management system review established for the SCEE HSE Management System. These reviews are conducted by the Executive Safety Committee to determine the continuing adequacy, suitability and effectiveness of the HSEMS. The review process includes the review of audit results, incident reports, performance reports, legislative changes and relevant input from </w:t>
      </w:r>
      <w:r w:rsidR="004A264F" w:rsidRPr="005F4B66">
        <w:t xml:space="preserve">relevant </w:t>
      </w:r>
      <w:r w:rsidRPr="005F4B66">
        <w:t xml:space="preserve">stakeholders. </w:t>
      </w:r>
      <w:r w:rsidR="00B90EA7" w:rsidRPr="005F4B66">
        <w:t xml:space="preserve"> </w:t>
      </w:r>
    </w:p>
    <w:p w14:paraId="3E2A0BCF" w14:textId="77777777" w:rsidR="0093681D" w:rsidRPr="005F4B66" w:rsidRDefault="0093681D" w:rsidP="00985EA4">
      <w:pPr>
        <w:autoSpaceDE w:val="0"/>
        <w:autoSpaceDN w:val="0"/>
        <w:adjustRightInd w:val="0"/>
        <w:spacing w:after="0" w:line="240" w:lineRule="auto"/>
        <w:ind w:left="1440"/>
      </w:pPr>
    </w:p>
    <w:p w14:paraId="3E2A0BD0" w14:textId="77777777" w:rsidR="0093681D" w:rsidRPr="005F4B66" w:rsidRDefault="0093681D" w:rsidP="00985EA4">
      <w:pPr>
        <w:autoSpaceDE w:val="0"/>
        <w:autoSpaceDN w:val="0"/>
        <w:adjustRightInd w:val="0"/>
        <w:spacing w:after="0" w:line="240" w:lineRule="auto"/>
        <w:ind w:left="1440"/>
      </w:pPr>
      <w:r w:rsidRPr="005F4B66">
        <w:t>SCEE will also participate in Client systems audits as they apply to the SCEE scope of work.</w:t>
      </w:r>
    </w:p>
    <w:p w14:paraId="3E2A0BD1" w14:textId="77777777" w:rsidR="0093681D" w:rsidRPr="005F4B66" w:rsidRDefault="0093681D" w:rsidP="00985EA4">
      <w:pPr>
        <w:pStyle w:val="Heading2Text"/>
        <w:ind w:left="1440"/>
      </w:pPr>
      <w:r w:rsidRPr="005F4B66">
        <w:t>Project Management shall support and supply the necessary resources to ensure SCEE Safety Management Systems are complied with at all levels.</w:t>
      </w:r>
    </w:p>
    <w:p w14:paraId="46D6D4A8" w14:textId="77777777" w:rsidR="001A64BA" w:rsidRDefault="0093681D" w:rsidP="00985EA4">
      <w:pPr>
        <w:pStyle w:val="Heading2Reference"/>
        <w:ind w:left="1440"/>
      </w:pPr>
      <w:r w:rsidRPr="005F4B66">
        <w:t>Refer:</w:t>
      </w:r>
      <w:r w:rsidRPr="005F4B66">
        <w:tab/>
      </w:r>
      <w:r w:rsidR="00A12EDB" w:rsidRPr="005F4B66">
        <w:t>SCEE-BS-QU-PRO-0004</w:t>
      </w:r>
      <w:r w:rsidRPr="005F4B66">
        <w:t xml:space="preserve"> Management System Review</w:t>
      </w:r>
    </w:p>
    <w:p w14:paraId="3E2A0BD3" w14:textId="7DCBA534" w:rsidR="009D2215" w:rsidRPr="005F4B66" w:rsidRDefault="001063C8" w:rsidP="00802029">
      <w:pPr>
        <w:pStyle w:val="Heading2"/>
      </w:pPr>
      <w:bookmarkStart w:id="3084" w:name="_Toc403645769"/>
      <w:bookmarkStart w:id="3085" w:name="_Toc403646217"/>
      <w:bookmarkStart w:id="3086" w:name="_Toc403647006"/>
      <w:bookmarkStart w:id="3087" w:name="_Toc403647779"/>
      <w:bookmarkStart w:id="3088" w:name="_Toc403648228"/>
      <w:bookmarkStart w:id="3089" w:name="_Toc404088347"/>
      <w:bookmarkStart w:id="3090" w:name="_Toc404325949"/>
      <w:bookmarkStart w:id="3091" w:name="_Toc404344036"/>
      <w:bookmarkStart w:id="3092" w:name="_Toc404346149"/>
      <w:bookmarkStart w:id="3093" w:name="_Toc403645770"/>
      <w:bookmarkStart w:id="3094" w:name="_Toc403646218"/>
      <w:bookmarkStart w:id="3095" w:name="_Toc403647007"/>
      <w:bookmarkStart w:id="3096" w:name="_Toc403647780"/>
      <w:bookmarkStart w:id="3097" w:name="_Toc403648229"/>
      <w:bookmarkStart w:id="3098" w:name="_Toc404088348"/>
      <w:bookmarkStart w:id="3099" w:name="_Toc404325950"/>
      <w:bookmarkStart w:id="3100" w:name="_Toc404344037"/>
      <w:bookmarkStart w:id="3101" w:name="_Toc404346150"/>
      <w:bookmarkStart w:id="3102" w:name="_Toc403645771"/>
      <w:bookmarkStart w:id="3103" w:name="_Toc403646219"/>
      <w:bookmarkStart w:id="3104" w:name="_Toc403647008"/>
      <w:bookmarkStart w:id="3105" w:name="_Toc403647781"/>
      <w:bookmarkStart w:id="3106" w:name="_Toc403648230"/>
      <w:bookmarkStart w:id="3107" w:name="_Toc404088349"/>
      <w:bookmarkStart w:id="3108" w:name="_Toc404325951"/>
      <w:bookmarkStart w:id="3109" w:name="_Toc404344038"/>
      <w:bookmarkStart w:id="3110" w:name="_Toc404346151"/>
      <w:bookmarkStart w:id="3111" w:name="_Toc403645772"/>
      <w:bookmarkStart w:id="3112" w:name="_Toc403646220"/>
      <w:bookmarkStart w:id="3113" w:name="_Toc403647009"/>
      <w:bookmarkStart w:id="3114" w:name="_Toc403647782"/>
      <w:bookmarkStart w:id="3115" w:name="_Toc403648231"/>
      <w:bookmarkStart w:id="3116" w:name="_Toc404088350"/>
      <w:bookmarkStart w:id="3117" w:name="_Toc404325952"/>
      <w:bookmarkStart w:id="3118" w:name="_Toc404344039"/>
      <w:bookmarkStart w:id="3119" w:name="_Toc404346152"/>
      <w:bookmarkStart w:id="3120" w:name="_Toc403645773"/>
      <w:bookmarkStart w:id="3121" w:name="_Toc403646221"/>
      <w:bookmarkStart w:id="3122" w:name="_Toc403647010"/>
      <w:bookmarkStart w:id="3123" w:name="_Toc403647783"/>
      <w:bookmarkStart w:id="3124" w:name="_Toc403648232"/>
      <w:bookmarkStart w:id="3125" w:name="_Toc404088351"/>
      <w:bookmarkStart w:id="3126" w:name="_Toc404325953"/>
      <w:bookmarkStart w:id="3127" w:name="_Toc404344040"/>
      <w:bookmarkStart w:id="3128" w:name="_Toc404346153"/>
      <w:bookmarkStart w:id="3129" w:name="_Toc403645774"/>
      <w:bookmarkStart w:id="3130" w:name="_Toc403646222"/>
      <w:bookmarkStart w:id="3131" w:name="_Toc403647011"/>
      <w:bookmarkStart w:id="3132" w:name="_Toc403647784"/>
      <w:bookmarkStart w:id="3133" w:name="_Toc403648233"/>
      <w:bookmarkStart w:id="3134" w:name="_Toc404088352"/>
      <w:bookmarkStart w:id="3135" w:name="_Toc404325954"/>
      <w:bookmarkStart w:id="3136" w:name="_Toc404344041"/>
      <w:bookmarkStart w:id="3137" w:name="_Toc404346154"/>
      <w:bookmarkStart w:id="3138" w:name="_Toc403645775"/>
      <w:bookmarkStart w:id="3139" w:name="_Toc403646223"/>
      <w:bookmarkStart w:id="3140" w:name="_Toc403647012"/>
      <w:bookmarkStart w:id="3141" w:name="_Toc403647785"/>
      <w:bookmarkStart w:id="3142" w:name="_Toc403648234"/>
      <w:bookmarkStart w:id="3143" w:name="_Toc404088353"/>
      <w:bookmarkStart w:id="3144" w:name="_Toc404325955"/>
      <w:bookmarkStart w:id="3145" w:name="_Toc404344042"/>
      <w:bookmarkStart w:id="3146" w:name="_Toc404346155"/>
      <w:bookmarkStart w:id="3147" w:name="_Toc403645776"/>
      <w:bookmarkStart w:id="3148" w:name="_Toc403646224"/>
      <w:bookmarkStart w:id="3149" w:name="_Toc403647013"/>
      <w:bookmarkStart w:id="3150" w:name="_Toc403647786"/>
      <w:bookmarkStart w:id="3151" w:name="_Toc403648235"/>
      <w:bookmarkStart w:id="3152" w:name="_Toc404088354"/>
      <w:bookmarkStart w:id="3153" w:name="_Toc404325956"/>
      <w:bookmarkStart w:id="3154" w:name="_Toc404344043"/>
      <w:bookmarkStart w:id="3155" w:name="_Toc404346156"/>
      <w:bookmarkStart w:id="3156" w:name="_Toc403645777"/>
      <w:bookmarkStart w:id="3157" w:name="_Toc403646225"/>
      <w:bookmarkStart w:id="3158" w:name="_Toc403647014"/>
      <w:bookmarkStart w:id="3159" w:name="_Toc403647787"/>
      <w:bookmarkStart w:id="3160" w:name="_Toc403648236"/>
      <w:bookmarkStart w:id="3161" w:name="_Toc404088355"/>
      <w:bookmarkStart w:id="3162" w:name="_Toc404325957"/>
      <w:bookmarkStart w:id="3163" w:name="_Toc404344044"/>
      <w:bookmarkStart w:id="3164" w:name="_Toc404346157"/>
      <w:bookmarkStart w:id="3165" w:name="_Toc365543531"/>
      <w:bookmarkStart w:id="3166" w:name="_Toc227062878"/>
      <w:bookmarkEnd w:id="3084"/>
      <w:bookmarkEnd w:id="3085"/>
      <w:bookmarkEnd w:id="3086"/>
      <w:bookmarkEnd w:id="3087"/>
      <w:bookmarkEnd w:id="3088"/>
      <w:bookmarkEnd w:id="3089"/>
      <w:bookmarkEnd w:id="3090"/>
      <w:bookmarkEnd w:id="3091"/>
      <w:bookmarkEnd w:id="3092"/>
      <w:bookmarkEnd w:id="3093"/>
      <w:bookmarkEnd w:id="3094"/>
      <w:bookmarkEnd w:id="3095"/>
      <w:bookmarkEnd w:id="3096"/>
      <w:bookmarkEnd w:id="3097"/>
      <w:bookmarkEnd w:id="3098"/>
      <w:bookmarkEnd w:id="3099"/>
      <w:bookmarkEnd w:id="3100"/>
      <w:bookmarkEnd w:id="3101"/>
      <w:bookmarkEnd w:id="3102"/>
      <w:bookmarkEnd w:id="3103"/>
      <w:bookmarkEnd w:id="3104"/>
      <w:bookmarkEnd w:id="3105"/>
      <w:bookmarkEnd w:id="3106"/>
      <w:bookmarkEnd w:id="3107"/>
      <w:bookmarkEnd w:id="3108"/>
      <w:bookmarkEnd w:id="3109"/>
      <w:bookmarkEnd w:id="3110"/>
      <w:bookmarkEnd w:id="3111"/>
      <w:bookmarkEnd w:id="3112"/>
      <w:bookmarkEnd w:id="3113"/>
      <w:bookmarkEnd w:id="3114"/>
      <w:bookmarkEnd w:id="3115"/>
      <w:bookmarkEnd w:id="3116"/>
      <w:bookmarkEnd w:id="3117"/>
      <w:bookmarkEnd w:id="3118"/>
      <w:bookmarkEnd w:id="3119"/>
      <w:bookmarkEnd w:id="3120"/>
      <w:bookmarkEnd w:id="3121"/>
      <w:bookmarkEnd w:id="3122"/>
      <w:bookmarkEnd w:id="3123"/>
      <w:bookmarkEnd w:id="3124"/>
      <w:bookmarkEnd w:id="3125"/>
      <w:bookmarkEnd w:id="3126"/>
      <w:bookmarkEnd w:id="3127"/>
      <w:bookmarkEnd w:id="3128"/>
      <w:bookmarkEnd w:id="3129"/>
      <w:bookmarkEnd w:id="3130"/>
      <w:bookmarkEnd w:id="3131"/>
      <w:bookmarkEnd w:id="3132"/>
      <w:bookmarkEnd w:id="3133"/>
      <w:bookmarkEnd w:id="3134"/>
      <w:bookmarkEnd w:id="3135"/>
      <w:bookmarkEnd w:id="3136"/>
      <w:bookmarkEnd w:id="3137"/>
      <w:bookmarkEnd w:id="3138"/>
      <w:bookmarkEnd w:id="3139"/>
      <w:bookmarkEnd w:id="3140"/>
      <w:bookmarkEnd w:id="3141"/>
      <w:bookmarkEnd w:id="3142"/>
      <w:bookmarkEnd w:id="3143"/>
      <w:bookmarkEnd w:id="3144"/>
      <w:bookmarkEnd w:id="3145"/>
      <w:bookmarkEnd w:id="3146"/>
      <w:bookmarkEnd w:id="3147"/>
      <w:bookmarkEnd w:id="3148"/>
      <w:bookmarkEnd w:id="3149"/>
      <w:bookmarkEnd w:id="3150"/>
      <w:bookmarkEnd w:id="3151"/>
      <w:bookmarkEnd w:id="3152"/>
      <w:bookmarkEnd w:id="3153"/>
      <w:bookmarkEnd w:id="3154"/>
      <w:bookmarkEnd w:id="3155"/>
      <w:bookmarkEnd w:id="3156"/>
      <w:bookmarkEnd w:id="3157"/>
      <w:bookmarkEnd w:id="3158"/>
      <w:bookmarkEnd w:id="3159"/>
      <w:bookmarkEnd w:id="3160"/>
      <w:bookmarkEnd w:id="3161"/>
      <w:bookmarkEnd w:id="3162"/>
      <w:bookmarkEnd w:id="3163"/>
      <w:bookmarkEnd w:id="3164"/>
      <w:r w:rsidRPr="005F4B66">
        <w:t>E</w:t>
      </w:r>
      <w:r w:rsidR="009D2215" w:rsidRPr="005F4B66">
        <w:t>xecutive Management Review</w:t>
      </w:r>
      <w:bookmarkEnd w:id="3165"/>
      <w:bookmarkEnd w:id="3166"/>
    </w:p>
    <w:p w14:paraId="3E2A0BD4" w14:textId="18480BD8" w:rsidR="00942CB7" w:rsidRPr="005F4B66" w:rsidRDefault="00985EA4" w:rsidP="00724E1B">
      <w:pPr>
        <w:pStyle w:val="BodyText2"/>
        <w:spacing w:after="120"/>
        <w:ind w:left="1427"/>
        <w:jc w:val="left"/>
        <w:rPr>
          <w:rFonts w:asciiTheme="minorHAnsi" w:hAnsiTheme="minorHAnsi"/>
          <w:sz w:val="22"/>
          <w:szCs w:val="22"/>
          <w:lang w:eastAsia="en-AU"/>
        </w:rPr>
      </w:pPr>
      <w:r w:rsidRPr="005F4B66">
        <w:rPr>
          <w:rFonts w:asciiTheme="minorHAnsi" w:hAnsiTheme="minorHAnsi"/>
          <w:sz w:val="22"/>
          <w:szCs w:val="22"/>
          <w:lang w:eastAsia="en-AU"/>
        </w:rPr>
        <w:tab/>
      </w:r>
      <w:r w:rsidR="00942CB7" w:rsidRPr="005F4B66">
        <w:rPr>
          <w:rFonts w:asciiTheme="minorHAnsi" w:hAnsiTheme="minorHAnsi"/>
          <w:sz w:val="22"/>
          <w:szCs w:val="22"/>
          <w:lang w:eastAsia="en-AU"/>
        </w:rPr>
        <w:t>SCEE Executive Management regularly monitor and review:</w:t>
      </w:r>
    </w:p>
    <w:p w14:paraId="3E2A0BD5" w14:textId="77777777" w:rsidR="00942CB7" w:rsidRPr="005F4B66" w:rsidRDefault="00942CB7" w:rsidP="00985EA4">
      <w:pPr>
        <w:pStyle w:val="DottPointList"/>
        <w:tabs>
          <w:tab w:val="clear" w:pos="1465"/>
        </w:tabs>
        <w:ind w:left="1800" w:hanging="360"/>
        <w:rPr>
          <w:rFonts w:asciiTheme="minorHAnsi" w:hAnsiTheme="minorHAnsi"/>
          <w:i/>
          <w:color w:val="0000FF"/>
          <w:sz w:val="22"/>
          <w:szCs w:val="22"/>
        </w:rPr>
      </w:pPr>
      <w:r w:rsidRPr="005F4B66">
        <w:rPr>
          <w:rFonts w:asciiTheme="minorHAnsi" w:hAnsiTheme="minorHAnsi"/>
          <w:sz w:val="22"/>
          <w:szCs w:val="22"/>
        </w:rPr>
        <w:t xml:space="preserve">HSE performance </w:t>
      </w:r>
    </w:p>
    <w:p w14:paraId="3E2A0BD6" w14:textId="77777777" w:rsidR="00942CB7" w:rsidRPr="005F4B66" w:rsidRDefault="00942CB7" w:rsidP="00985EA4">
      <w:pPr>
        <w:pStyle w:val="DottPointList"/>
        <w:tabs>
          <w:tab w:val="clear" w:pos="1465"/>
        </w:tabs>
        <w:ind w:left="1800" w:hanging="360"/>
        <w:rPr>
          <w:rFonts w:asciiTheme="minorHAnsi" w:hAnsiTheme="minorHAnsi"/>
          <w:sz w:val="22"/>
          <w:szCs w:val="22"/>
        </w:rPr>
      </w:pPr>
      <w:r w:rsidRPr="005F4B66">
        <w:rPr>
          <w:rFonts w:asciiTheme="minorHAnsi" w:hAnsiTheme="minorHAnsi"/>
          <w:sz w:val="22"/>
          <w:szCs w:val="22"/>
        </w:rPr>
        <w:t>HSE compliance</w:t>
      </w:r>
    </w:p>
    <w:p w14:paraId="3E2A0BD7" w14:textId="77777777" w:rsidR="00942CB7" w:rsidRPr="005F4B66" w:rsidRDefault="00942CB7" w:rsidP="00985EA4">
      <w:pPr>
        <w:pStyle w:val="DottPointList"/>
        <w:tabs>
          <w:tab w:val="clear" w:pos="1465"/>
        </w:tabs>
        <w:ind w:left="1800" w:hanging="360"/>
        <w:rPr>
          <w:rFonts w:asciiTheme="minorHAnsi" w:hAnsiTheme="minorHAnsi"/>
          <w:sz w:val="22"/>
          <w:szCs w:val="22"/>
        </w:rPr>
      </w:pPr>
      <w:r w:rsidRPr="005F4B66">
        <w:rPr>
          <w:rFonts w:asciiTheme="minorHAnsi" w:hAnsiTheme="minorHAnsi"/>
          <w:sz w:val="22"/>
          <w:szCs w:val="22"/>
        </w:rPr>
        <w:t>HSE Event Reports and Investigations</w:t>
      </w:r>
    </w:p>
    <w:p w14:paraId="3E2A0BD8" w14:textId="77777777" w:rsidR="00942CB7" w:rsidRPr="005F4B66" w:rsidRDefault="00942CB7" w:rsidP="00985EA4">
      <w:pPr>
        <w:pStyle w:val="DottPointList"/>
        <w:tabs>
          <w:tab w:val="clear" w:pos="1465"/>
        </w:tabs>
        <w:ind w:left="1800" w:hanging="360"/>
        <w:rPr>
          <w:rFonts w:asciiTheme="minorHAnsi" w:hAnsiTheme="minorHAnsi"/>
          <w:sz w:val="22"/>
          <w:szCs w:val="22"/>
        </w:rPr>
      </w:pPr>
      <w:r w:rsidRPr="005F4B66">
        <w:rPr>
          <w:rFonts w:asciiTheme="minorHAnsi" w:hAnsiTheme="minorHAnsi"/>
          <w:sz w:val="22"/>
          <w:szCs w:val="22"/>
        </w:rPr>
        <w:t>The suitability and effectiveness of the HSE Management system</w:t>
      </w:r>
    </w:p>
    <w:p w14:paraId="3E2A0BD9" w14:textId="020D8BA6" w:rsidR="00942CB7" w:rsidRPr="005F4B66" w:rsidRDefault="00942CB7" w:rsidP="00985EA4">
      <w:pPr>
        <w:pStyle w:val="BodyText2"/>
        <w:spacing w:before="120" w:after="120"/>
        <w:ind w:left="1440"/>
        <w:jc w:val="left"/>
        <w:rPr>
          <w:rFonts w:asciiTheme="minorHAnsi" w:hAnsiTheme="minorHAnsi"/>
          <w:sz w:val="22"/>
          <w:szCs w:val="22"/>
          <w:lang w:eastAsia="en-AU"/>
        </w:rPr>
      </w:pPr>
      <w:proofErr w:type="gramStart"/>
      <w:r w:rsidRPr="005F4B66">
        <w:rPr>
          <w:rFonts w:asciiTheme="minorHAnsi" w:hAnsiTheme="minorHAnsi"/>
          <w:sz w:val="22"/>
          <w:szCs w:val="22"/>
          <w:lang w:eastAsia="en-AU"/>
        </w:rPr>
        <w:t>Whereby;</w:t>
      </w:r>
      <w:proofErr w:type="gramEnd"/>
    </w:p>
    <w:p w14:paraId="3E2A0BDA" w14:textId="77777777" w:rsidR="00942CB7" w:rsidRPr="005F4B66" w:rsidRDefault="00942CB7" w:rsidP="00985EA4">
      <w:pPr>
        <w:pStyle w:val="DottPointList"/>
        <w:tabs>
          <w:tab w:val="clear" w:pos="1465"/>
        </w:tabs>
        <w:ind w:left="1800" w:hanging="360"/>
        <w:rPr>
          <w:rFonts w:asciiTheme="minorHAnsi" w:hAnsiTheme="minorHAnsi"/>
          <w:i/>
          <w:sz w:val="22"/>
          <w:szCs w:val="22"/>
        </w:rPr>
      </w:pPr>
      <w:r w:rsidRPr="005F4B66">
        <w:rPr>
          <w:rFonts w:asciiTheme="minorHAnsi" w:hAnsiTheme="minorHAnsi"/>
          <w:sz w:val="22"/>
          <w:szCs w:val="22"/>
        </w:rPr>
        <w:t xml:space="preserve">HSE events are reported to executive management </w:t>
      </w:r>
      <w:r w:rsidR="00B6624A" w:rsidRPr="005F4B66">
        <w:rPr>
          <w:rFonts w:asciiTheme="minorHAnsi" w:hAnsiTheme="minorHAnsi"/>
          <w:sz w:val="22"/>
          <w:szCs w:val="22"/>
        </w:rPr>
        <w:t xml:space="preserve">as part of the notification process </w:t>
      </w:r>
      <w:r w:rsidRPr="005F4B66">
        <w:rPr>
          <w:rFonts w:asciiTheme="minorHAnsi" w:hAnsiTheme="minorHAnsi"/>
          <w:sz w:val="22"/>
          <w:szCs w:val="22"/>
        </w:rPr>
        <w:t xml:space="preserve">and </w:t>
      </w:r>
      <w:r w:rsidR="00B6624A" w:rsidRPr="005F4B66">
        <w:rPr>
          <w:rFonts w:asciiTheme="minorHAnsi" w:hAnsiTheme="minorHAnsi"/>
          <w:sz w:val="22"/>
          <w:szCs w:val="22"/>
        </w:rPr>
        <w:t xml:space="preserve">investigation reports are </w:t>
      </w:r>
      <w:r w:rsidRPr="005F4B66">
        <w:rPr>
          <w:rFonts w:asciiTheme="minorHAnsi" w:hAnsiTheme="minorHAnsi"/>
          <w:sz w:val="22"/>
          <w:szCs w:val="22"/>
        </w:rPr>
        <w:t xml:space="preserve">reviewed </w:t>
      </w:r>
    </w:p>
    <w:p w14:paraId="3E2A0BDB" w14:textId="77777777" w:rsidR="00942CB7" w:rsidRPr="005F4B66" w:rsidRDefault="00942CB7" w:rsidP="00985EA4">
      <w:pPr>
        <w:pStyle w:val="DottPointList"/>
        <w:tabs>
          <w:tab w:val="clear" w:pos="1465"/>
        </w:tabs>
        <w:ind w:left="1800" w:hanging="360"/>
        <w:rPr>
          <w:rFonts w:asciiTheme="minorHAnsi" w:hAnsiTheme="minorHAnsi"/>
          <w:sz w:val="22"/>
          <w:szCs w:val="22"/>
        </w:rPr>
      </w:pPr>
      <w:r w:rsidRPr="005F4B66">
        <w:rPr>
          <w:rFonts w:asciiTheme="minorHAnsi" w:hAnsiTheme="minorHAnsi"/>
          <w:sz w:val="22"/>
          <w:szCs w:val="22"/>
        </w:rPr>
        <w:t xml:space="preserve">Statistics and data from monitoring and audit activities are reported to executive management </w:t>
      </w:r>
      <w:proofErr w:type="gramStart"/>
      <w:r w:rsidRPr="005F4B66">
        <w:rPr>
          <w:rFonts w:asciiTheme="minorHAnsi" w:hAnsiTheme="minorHAnsi"/>
          <w:sz w:val="22"/>
          <w:szCs w:val="22"/>
        </w:rPr>
        <w:t>on a monthly basis</w:t>
      </w:r>
      <w:proofErr w:type="gramEnd"/>
      <w:r w:rsidRPr="005F4B66">
        <w:rPr>
          <w:rFonts w:asciiTheme="minorHAnsi" w:hAnsiTheme="minorHAnsi"/>
          <w:sz w:val="22"/>
          <w:szCs w:val="22"/>
        </w:rPr>
        <w:t xml:space="preserve"> </w:t>
      </w:r>
    </w:p>
    <w:p w14:paraId="3E2A0BDC" w14:textId="77777777" w:rsidR="00942CB7" w:rsidRPr="005F4B66" w:rsidRDefault="00942CB7" w:rsidP="00985EA4">
      <w:pPr>
        <w:pStyle w:val="DottPointList"/>
        <w:tabs>
          <w:tab w:val="clear" w:pos="1465"/>
        </w:tabs>
        <w:ind w:left="1800" w:hanging="360"/>
        <w:rPr>
          <w:rFonts w:asciiTheme="minorHAnsi" w:hAnsiTheme="minorHAnsi"/>
          <w:i/>
          <w:color w:val="0000FF"/>
          <w:sz w:val="22"/>
          <w:szCs w:val="22"/>
        </w:rPr>
      </w:pPr>
      <w:r w:rsidRPr="005F4B66">
        <w:rPr>
          <w:rFonts w:asciiTheme="minorHAnsi" w:hAnsiTheme="minorHAnsi"/>
          <w:sz w:val="22"/>
          <w:szCs w:val="22"/>
        </w:rPr>
        <w:lastRenderedPageBreak/>
        <w:t xml:space="preserve">SCEE Executive Management facilitate review of the HSE management system </w:t>
      </w:r>
    </w:p>
    <w:p w14:paraId="3E2A0BDD" w14:textId="77777777" w:rsidR="009D2215" w:rsidRPr="005F4B66" w:rsidRDefault="009D2215" w:rsidP="009D2215">
      <w:pPr>
        <w:tabs>
          <w:tab w:val="left" w:pos="284"/>
        </w:tabs>
        <w:spacing w:after="0"/>
        <w:ind w:left="567"/>
        <w:jc w:val="both"/>
        <w:rPr>
          <w:rFonts w:cs="Arial"/>
          <w:b/>
        </w:rPr>
      </w:pPr>
    </w:p>
    <w:p w14:paraId="3E2A0BDE" w14:textId="3EFDE55D" w:rsidR="008C615F" w:rsidRDefault="009D2215" w:rsidP="00985EA4">
      <w:pPr>
        <w:pStyle w:val="Heading2Reference"/>
        <w:ind w:left="1440"/>
      </w:pPr>
      <w:r w:rsidRPr="005F4B66">
        <w:t xml:space="preserve">Refer: </w:t>
      </w:r>
      <w:r w:rsidRPr="005F4B66">
        <w:tab/>
      </w:r>
      <w:r w:rsidR="00A12EDB" w:rsidRPr="005F4B66">
        <w:t xml:space="preserve">SCEE-BS-QU-PRO-0004 </w:t>
      </w:r>
      <w:r w:rsidRPr="005F4B66">
        <w:t>Management Review</w:t>
      </w:r>
    </w:p>
    <w:p w14:paraId="6394E604" w14:textId="77777777" w:rsidR="00AF5C51" w:rsidRDefault="00AF5C51" w:rsidP="00985EA4">
      <w:pPr>
        <w:pStyle w:val="Heading2Reference"/>
        <w:ind w:left="1440"/>
      </w:pPr>
    </w:p>
    <w:p w14:paraId="4C77A72B" w14:textId="3E878726" w:rsidR="00AF5C51" w:rsidRPr="00D108A8" w:rsidRDefault="00D108A8" w:rsidP="00D108A8">
      <w:pPr>
        <w:rPr>
          <w:rFonts w:cs="Arial"/>
          <w:color w:val="984806" w:themeColor="accent6" w:themeShade="80"/>
        </w:rPr>
      </w:pPr>
      <w:r>
        <w:br w:type="page"/>
      </w:r>
    </w:p>
    <w:p w14:paraId="3E2A0BE0" w14:textId="4FFBE8E8" w:rsidR="008C615F" w:rsidRPr="005F4B66" w:rsidRDefault="00B16BEF" w:rsidP="00F64349">
      <w:pPr>
        <w:pStyle w:val="Heading1"/>
        <w:numPr>
          <w:ilvl w:val="0"/>
          <w:numId w:val="0"/>
        </w:numPr>
        <w:ind w:left="432" w:hanging="432"/>
      </w:pPr>
      <w:bookmarkStart w:id="3167" w:name="_Toc227062879"/>
      <w:r>
        <w:lastRenderedPageBreak/>
        <w:t>A</w:t>
      </w:r>
      <w:r w:rsidR="008C615F" w:rsidRPr="005F4B66">
        <w:t>ppendix A - Responsibility Statements</w:t>
      </w:r>
      <w:bookmarkEnd w:id="3167"/>
      <w:r w:rsidR="008C615F" w:rsidRPr="005F4B66">
        <w:t xml:space="preserve"> </w:t>
      </w:r>
    </w:p>
    <w:p w14:paraId="3E2A0BFA" w14:textId="0437B7BF" w:rsidR="00334AFB" w:rsidRPr="005F4B66" w:rsidRDefault="00334AFB" w:rsidP="00724E1B">
      <w:pPr>
        <w:rPr>
          <w:b/>
        </w:rPr>
      </w:pPr>
      <w:r w:rsidRPr="005F4B66">
        <w:rPr>
          <w:b/>
        </w:rPr>
        <w:t>Project Manager</w:t>
      </w:r>
      <w:r w:rsidR="006C60AF" w:rsidRPr="005F4B66">
        <w:rPr>
          <w:b/>
        </w:rPr>
        <w:t xml:space="preserve"> </w:t>
      </w:r>
    </w:p>
    <w:p w14:paraId="3E2A0BFC" w14:textId="77777777" w:rsidR="005F1938" w:rsidRPr="005F4B66" w:rsidRDefault="005F1938" w:rsidP="00724E1B">
      <w:pPr>
        <w:pStyle w:val="Heading4Text"/>
        <w:ind w:left="0"/>
      </w:pPr>
      <w:r w:rsidRPr="005F4B66">
        <w:t>Reports to the Chief Operating Officer, in SCEE Head Office and is accountable for:</w:t>
      </w:r>
    </w:p>
    <w:p w14:paraId="3E2A0BFD" w14:textId="36B66ADE" w:rsidR="005F1938" w:rsidRPr="005F4B66" w:rsidRDefault="005F1938" w:rsidP="00985EA4">
      <w:pPr>
        <w:pStyle w:val="Heading4Bulletts"/>
        <w:tabs>
          <w:tab w:val="clear" w:pos="1211"/>
        </w:tabs>
        <w:ind w:left="360"/>
      </w:pPr>
      <w:r w:rsidRPr="005F4B66">
        <w:t xml:space="preserve">The overall safety performance of all SCEE </w:t>
      </w:r>
      <w:r w:rsidR="00144202">
        <w:t>worker</w:t>
      </w:r>
      <w:r w:rsidRPr="005F4B66">
        <w:t>s and subcontractors under their control</w:t>
      </w:r>
    </w:p>
    <w:p w14:paraId="3E2A0BFE" w14:textId="77777777" w:rsidR="005F1938" w:rsidRPr="005F4B66" w:rsidRDefault="005F1938" w:rsidP="00985EA4">
      <w:pPr>
        <w:pStyle w:val="Heading4Bulletts"/>
        <w:tabs>
          <w:tab w:val="clear" w:pos="1211"/>
        </w:tabs>
        <w:ind w:left="360"/>
      </w:pPr>
      <w:r w:rsidRPr="005F4B66">
        <w:t>Ensuring that the necessary procedures are in place to carry out all aspects of the Project Safety Management Plan</w:t>
      </w:r>
    </w:p>
    <w:p w14:paraId="3E2A0BFF" w14:textId="4AEE2B7A" w:rsidR="005F1938" w:rsidRPr="005F4B66" w:rsidRDefault="005F1938" w:rsidP="00985EA4">
      <w:pPr>
        <w:pStyle w:val="Heading4Bulletts"/>
        <w:tabs>
          <w:tab w:val="clear" w:pos="1211"/>
        </w:tabs>
        <w:ind w:left="360"/>
      </w:pPr>
      <w:r w:rsidRPr="005F4B66">
        <w:t xml:space="preserve">Ensuring that all requirements of this </w:t>
      </w:r>
      <w:r w:rsidR="00057B15" w:rsidRPr="005F4B66">
        <w:t>HSEMP</w:t>
      </w:r>
      <w:r w:rsidRPr="005F4B66">
        <w:t>,</w:t>
      </w:r>
      <w:r w:rsidR="007A74C0" w:rsidRPr="005F4B66">
        <w:t xml:space="preserve"> </w:t>
      </w:r>
      <w:r w:rsidRPr="005F4B66">
        <w:t>and HSE procedures are fully implemented and complied with</w:t>
      </w:r>
    </w:p>
    <w:p w14:paraId="3E2A0C00" w14:textId="17B92899" w:rsidR="005F1938" w:rsidRPr="005F4B66" w:rsidRDefault="005F1938" w:rsidP="00985EA4">
      <w:pPr>
        <w:pStyle w:val="Heading4Bulletts"/>
        <w:tabs>
          <w:tab w:val="clear" w:pos="1211"/>
        </w:tabs>
        <w:ind w:left="360"/>
      </w:pPr>
      <w:r w:rsidRPr="005F4B66">
        <w:t xml:space="preserve">Providing adequate resources for the implementation of the </w:t>
      </w:r>
      <w:r w:rsidR="00057B15" w:rsidRPr="005F4B66">
        <w:t>HSEMP</w:t>
      </w:r>
    </w:p>
    <w:p w14:paraId="3E2A0C01" w14:textId="77777777" w:rsidR="005F1938" w:rsidRPr="005F4B66" w:rsidRDefault="005F1938" w:rsidP="00985EA4">
      <w:pPr>
        <w:pStyle w:val="Heading4Bulletts"/>
        <w:tabs>
          <w:tab w:val="clear" w:pos="1211"/>
        </w:tabs>
        <w:ind w:left="360"/>
      </w:pPr>
      <w:r w:rsidRPr="005F4B66">
        <w:t>Reporting all project progress in relation to safety to SCEE Head Office</w:t>
      </w:r>
    </w:p>
    <w:p w14:paraId="3E2A0C02" w14:textId="77777777" w:rsidR="005F1938" w:rsidRPr="005F4B66" w:rsidRDefault="005F1938" w:rsidP="00985EA4">
      <w:pPr>
        <w:pStyle w:val="Heading4Bulletts"/>
        <w:tabs>
          <w:tab w:val="clear" w:pos="1211"/>
        </w:tabs>
        <w:ind w:left="360"/>
      </w:pPr>
      <w:r w:rsidRPr="005F4B66">
        <w:t>Motivating SCEE staff to pursue their individual responsibilities within the management plans</w:t>
      </w:r>
    </w:p>
    <w:p w14:paraId="3E2A0C03" w14:textId="6E5898E4" w:rsidR="005F1938" w:rsidRPr="005F4B66" w:rsidRDefault="005F1938" w:rsidP="00667419">
      <w:pPr>
        <w:pStyle w:val="Heading4Bulletts"/>
        <w:tabs>
          <w:tab w:val="clear" w:pos="1211"/>
        </w:tabs>
        <w:ind w:left="360"/>
      </w:pPr>
      <w:r w:rsidRPr="005F4B66">
        <w:t xml:space="preserve">Leading by example and conducting regular site inspections to assess SCEE’s compliance to the </w:t>
      </w:r>
      <w:r w:rsidR="00057B15" w:rsidRPr="005F4B66">
        <w:t>HSEMP</w:t>
      </w:r>
      <w:r w:rsidRPr="005F4B66">
        <w:t xml:space="preserve"> requirements</w:t>
      </w:r>
    </w:p>
    <w:p w14:paraId="3E2A0C04" w14:textId="77777777" w:rsidR="005F1938" w:rsidRPr="005F4B66" w:rsidRDefault="005F1938" w:rsidP="00667419">
      <w:pPr>
        <w:pStyle w:val="Heading4Bulletts"/>
        <w:tabs>
          <w:tab w:val="clear" w:pos="1211"/>
        </w:tabs>
        <w:ind w:left="360"/>
      </w:pPr>
      <w:r w:rsidRPr="005F4B66">
        <w:t>Supporting SCEE Management and the Client in the resolution of all health and safety issues</w:t>
      </w:r>
    </w:p>
    <w:p w14:paraId="3E2A0C05" w14:textId="77777777" w:rsidR="005F1938" w:rsidRPr="005F4B66" w:rsidRDefault="005F1938" w:rsidP="00667419">
      <w:pPr>
        <w:pStyle w:val="Heading4Bulletts"/>
        <w:tabs>
          <w:tab w:val="clear" w:pos="1211"/>
        </w:tabs>
        <w:ind w:left="360"/>
      </w:pPr>
      <w:r w:rsidRPr="005F4B66">
        <w:t xml:space="preserve">Reviewing event and incident reports and minutes of safety meetings </w:t>
      </w:r>
    </w:p>
    <w:p w14:paraId="3E2A0C06" w14:textId="77777777" w:rsidR="005F1938" w:rsidRPr="005F4B66" w:rsidRDefault="005F1938" w:rsidP="00667419">
      <w:pPr>
        <w:pStyle w:val="Heading4Bulletts"/>
        <w:tabs>
          <w:tab w:val="clear" w:pos="1211"/>
        </w:tabs>
        <w:ind w:left="360"/>
      </w:pPr>
      <w:r w:rsidRPr="005F4B66">
        <w:t>Reviewing environmental protection activities including waste disposal</w:t>
      </w:r>
    </w:p>
    <w:p w14:paraId="3E2A0C07" w14:textId="1309AC94" w:rsidR="005F1938" w:rsidRPr="005F4B66" w:rsidRDefault="005F1938" w:rsidP="00667419">
      <w:pPr>
        <w:pStyle w:val="Heading4Bulletts"/>
        <w:tabs>
          <w:tab w:val="clear" w:pos="1211"/>
        </w:tabs>
        <w:ind w:left="360"/>
      </w:pPr>
      <w:r w:rsidRPr="005F4B66">
        <w:t>Reviewing HSE performance at regular intervals and following up any identified issues</w:t>
      </w:r>
    </w:p>
    <w:p w14:paraId="490D1273" w14:textId="77777777" w:rsidR="00667419" w:rsidRPr="005F4B66" w:rsidRDefault="00667419" w:rsidP="00667419">
      <w:pPr>
        <w:pStyle w:val="Heading4Bulletts"/>
        <w:ind w:left="360"/>
      </w:pPr>
      <w:r w:rsidRPr="005F4B66">
        <w:t>Comply with the requirements of the RTIO Critical Risk Management process</w:t>
      </w:r>
    </w:p>
    <w:p w14:paraId="3E2A0C08" w14:textId="6DB08ECA" w:rsidR="005F1938" w:rsidRPr="005F4B66" w:rsidRDefault="005F1938" w:rsidP="00667419">
      <w:pPr>
        <w:pStyle w:val="Heading4Bulletts"/>
        <w:tabs>
          <w:tab w:val="clear" w:pos="1211"/>
        </w:tabs>
        <w:ind w:left="360"/>
      </w:pPr>
      <w:r w:rsidRPr="005F4B66">
        <w:t xml:space="preserve">Reviewing the implementation of the </w:t>
      </w:r>
      <w:r w:rsidR="00057B15" w:rsidRPr="005F4B66">
        <w:t>HSEMP</w:t>
      </w:r>
      <w:r w:rsidRPr="005F4B66">
        <w:t xml:space="preserve"> </w:t>
      </w:r>
    </w:p>
    <w:p w14:paraId="3E2A0C09" w14:textId="77777777" w:rsidR="005F1938" w:rsidRPr="005F4B66" w:rsidRDefault="005F1938" w:rsidP="00667419">
      <w:pPr>
        <w:pStyle w:val="Heading4Bulletts"/>
        <w:tabs>
          <w:tab w:val="clear" w:pos="1211"/>
        </w:tabs>
        <w:ind w:left="360"/>
      </w:pPr>
      <w:r w:rsidRPr="005F4B66">
        <w:t>Being visible on site to encourage, monitor and assess all aspects of safe working procedures</w:t>
      </w:r>
    </w:p>
    <w:p w14:paraId="3E2A0C0A" w14:textId="09BBB980" w:rsidR="005F1938" w:rsidRPr="005F4B66" w:rsidRDefault="005F1938" w:rsidP="00667419">
      <w:pPr>
        <w:pStyle w:val="Heading4Bulletts"/>
        <w:tabs>
          <w:tab w:val="clear" w:pos="1211"/>
        </w:tabs>
        <w:ind w:left="360"/>
      </w:pPr>
      <w:r w:rsidRPr="005F4B66">
        <w:t xml:space="preserve">Managing all sub-contractors engaged in their scope of works as SCEE </w:t>
      </w:r>
      <w:r w:rsidR="00144202">
        <w:t>worker</w:t>
      </w:r>
      <w:r w:rsidRPr="005F4B66">
        <w:t>s</w:t>
      </w:r>
    </w:p>
    <w:p w14:paraId="3E2A0C0B" w14:textId="77777777" w:rsidR="005F1938" w:rsidRPr="005F4B66" w:rsidRDefault="005F1938" w:rsidP="00985EA4">
      <w:pPr>
        <w:pStyle w:val="Heading4Bulletts"/>
        <w:tabs>
          <w:tab w:val="clear" w:pos="1211"/>
        </w:tabs>
        <w:ind w:left="360"/>
      </w:pPr>
      <w:r w:rsidRPr="005F4B66">
        <w:t>Ensuring the provision of adequate health and safety resources, services and facilities to effectively implement and manage the health and safety program</w:t>
      </w:r>
    </w:p>
    <w:p w14:paraId="3E2A0C0C" w14:textId="77777777" w:rsidR="005F1938" w:rsidRPr="005F4B66" w:rsidRDefault="005F1938" w:rsidP="00985EA4">
      <w:pPr>
        <w:pStyle w:val="Heading4Bulletts"/>
        <w:tabs>
          <w:tab w:val="clear" w:pos="1211"/>
        </w:tabs>
        <w:ind w:left="360"/>
      </w:pPr>
      <w:r w:rsidRPr="005F4B66">
        <w:t>Reviewing Project HSE performance weekly (lag and lead indicators) with the HSE Team</w:t>
      </w:r>
    </w:p>
    <w:p w14:paraId="3E2A0C0D" w14:textId="517ABE15" w:rsidR="005F1938" w:rsidRPr="005F4B66" w:rsidRDefault="005F1938" w:rsidP="00985EA4">
      <w:pPr>
        <w:pStyle w:val="Heading4Bulletts"/>
        <w:tabs>
          <w:tab w:val="clear" w:pos="1211"/>
        </w:tabs>
        <w:ind w:left="360"/>
      </w:pPr>
      <w:r w:rsidRPr="005F4B66">
        <w:t>Participating in Project HSE systems audits as scheduled</w:t>
      </w:r>
    </w:p>
    <w:p w14:paraId="3E2A0C0E" w14:textId="77777777" w:rsidR="005F1938" w:rsidRPr="005F4B66" w:rsidRDefault="005F1938" w:rsidP="00985EA4">
      <w:pPr>
        <w:pStyle w:val="Heading4Bulletts"/>
        <w:tabs>
          <w:tab w:val="clear" w:pos="1211"/>
        </w:tabs>
        <w:ind w:left="360"/>
      </w:pPr>
      <w:r w:rsidRPr="005F4B66">
        <w:t>Attending and participating in weekly toolbox meetings</w:t>
      </w:r>
    </w:p>
    <w:p w14:paraId="3E2A0C0F" w14:textId="77777777" w:rsidR="005F1938" w:rsidRPr="005F4B66" w:rsidRDefault="005F1938" w:rsidP="00985EA4">
      <w:pPr>
        <w:pStyle w:val="Heading4Bulletts"/>
        <w:tabs>
          <w:tab w:val="clear" w:pos="1211"/>
        </w:tabs>
        <w:ind w:left="360"/>
      </w:pPr>
      <w:r w:rsidRPr="005F4B66">
        <w:t>Undertaking Project field inspections</w:t>
      </w:r>
    </w:p>
    <w:p w14:paraId="3E2A0C10" w14:textId="77777777" w:rsidR="005F1938" w:rsidRPr="005F4B66" w:rsidRDefault="005F1938" w:rsidP="00985EA4">
      <w:pPr>
        <w:pStyle w:val="Heading4Bulletts"/>
        <w:tabs>
          <w:tab w:val="clear" w:pos="1211"/>
        </w:tabs>
        <w:ind w:left="360"/>
      </w:pPr>
      <w:r w:rsidRPr="005F4B66">
        <w:t>Encouraging proactive near-miss and hazard reporting by all site personnel</w:t>
      </w:r>
    </w:p>
    <w:p w14:paraId="3E2A0C11" w14:textId="77777777" w:rsidR="005F1938" w:rsidRPr="005F4B66" w:rsidRDefault="005F1938" w:rsidP="00985EA4">
      <w:pPr>
        <w:pStyle w:val="Heading4Bulletts"/>
        <w:tabs>
          <w:tab w:val="clear" w:pos="1211"/>
        </w:tabs>
        <w:ind w:left="360"/>
      </w:pPr>
      <w:r w:rsidRPr="005F4B66">
        <w:t>Addressing any hazards and risks identified during daily work activities</w:t>
      </w:r>
    </w:p>
    <w:p w14:paraId="3E2A0C12" w14:textId="77777777" w:rsidR="005F1938" w:rsidRPr="005F4B66" w:rsidRDefault="005F1938" w:rsidP="00985EA4">
      <w:pPr>
        <w:pStyle w:val="Heading4Bulletts"/>
        <w:tabs>
          <w:tab w:val="clear" w:pos="1211"/>
        </w:tabs>
        <w:ind w:left="360"/>
      </w:pPr>
      <w:r w:rsidRPr="005F4B66">
        <w:t>Immediately stopping any “Unsafe Behaviour” identified during daily work activities</w:t>
      </w:r>
    </w:p>
    <w:p w14:paraId="3E2A0C13" w14:textId="77777777" w:rsidR="00334AFB" w:rsidRPr="005F4B66" w:rsidRDefault="00334AFB" w:rsidP="00FB4990">
      <w:pPr>
        <w:ind w:left="426"/>
        <w:jc w:val="both"/>
      </w:pPr>
    </w:p>
    <w:p w14:paraId="3E2A0C14" w14:textId="762B5206" w:rsidR="00334AFB" w:rsidRPr="005F4B66" w:rsidRDefault="00334AFB" w:rsidP="00334AFB">
      <w:pPr>
        <w:jc w:val="both"/>
      </w:pPr>
      <w:r w:rsidRPr="005F4B66">
        <w:t xml:space="preserve">I hereby certify that I have read and understood my Roles and Responsibilities as outlined in the Safety Management Plan and will comply with all requirements of the plan for </w:t>
      </w:r>
      <w:r w:rsidR="00D61FF3" w:rsidRPr="005F4B66">
        <w:t xml:space="preserve">the </w:t>
      </w:r>
      <w:r w:rsidR="00062456">
        <w:t>Cape Lambert A Switchgear Replacement Project</w:t>
      </w:r>
      <w:r w:rsidR="000F00A5" w:rsidRPr="005F4B66">
        <w:t>.</w:t>
      </w:r>
    </w:p>
    <w:p w14:paraId="3E2A0C16" w14:textId="77777777" w:rsidR="00334AFB" w:rsidRPr="005F4B66" w:rsidRDefault="00334AFB" w:rsidP="00334AFB">
      <w:pPr>
        <w:jc w:val="both"/>
      </w:pPr>
    </w:p>
    <w:p w14:paraId="3E2A0C17" w14:textId="2B7386F1" w:rsidR="00334AFB" w:rsidRPr="005F4B66" w:rsidRDefault="00334AFB" w:rsidP="00334AFB">
      <w:pPr>
        <w:jc w:val="both"/>
        <w:rPr>
          <w:u w:val="single"/>
        </w:rPr>
      </w:pPr>
      <w:r w:rsidRPr="005F4B66">
        <w:rPr>
          <w:u w:val="single"/>
        </w:rPr>
        <w:tab/>
      </w:r>
      <w:r w:rsidR="00D108A8">
        <w:rPr>
          <w:noProof/>
          <w:u w:val="single"/>
        </w:rPr>
        <w:drawing>
          <wp:inline distT="0" distB="0" distL="0" distR="0" wp14:anchorId="0A0C870C" wp14:editId="74C0CBDA">
            <wp:extent cx="785091" cy="433154"/>
            <wp:effectExtent l="0" t="0" r="0" b="5080"/>
            <wp:docPr id="6166495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664953" name="Picture 61664953"/>
                    <pic:cNvPicPr/>
                  </pic:nvPicPr>
                  <pic:blipFill>
                    <a:blip r:embed="rId31">
                      <a:extLst>
                        <a:ext uri="{28A0092B-C50C-407E-A947-70E740481C1C}">
                          <a14:useLocalDpi xmlns:a14="http://schemas.microsoft.com/office/drawing/2010/main" val="0"/>
                        </a:ext>
                      </a:extLst>
                    </a:blip>
                    <a:stretch>
                      <a:fillRect/>
                    </a:stretch>
                  </pic:blipFill>
                  <pic:spPr>
                    <a:xfrm>
                      <a:off x="0" y="0"/>
                      <a:ext cx="788064" cy="434794"/>
                    </a:xfrm>
                    <a:prstGeom prst="rect">
                      <a:avLst/>
                    </a:prstGeom>
                  </pic:spPr>
                </pic:pic>
              </a:graphicData>
            </a:graphic>
          </wp:inline>
        </w:drawing>
      </w:r>
      <w:r w:rsidRPr="005F4B66">
        <w:rPr>
          <w:u w:val="single"/>
        </w:rPr>
        <w:tab/>
      </w:r>
      <w:r w:rsidRPr="005F4B66">
        <w:rPr>
          <w:u w:val="single"/>
        </w:rPr>
        <w:tab/>
      </w:r>
      <w:r w:rsidRPr="005F4B66">
        <w:rPr>
          <w:u w:val="single"/>
        </w:rPr>
        <w:tab/>
      </w:r>
      <w:r w:rsidRPr="005F4B66">
        <w:rPr>
          <w:u w:val="single"/>
        </w:rPr>
        <w:tab/>
      </w:r>
      <w:r w:rsidRPr="005F4B66">
        <w:tab/>
      </w:r>
      <w:r w:rsidR="00D108A8">
        <w:tab/>
      </w:r>
      <w:r w:rsidR="00D108A8">
        <w:tab/>
      </w:r>
      <w:r w:rsidR="00D108A8">
        <w:rPr>
          <w:u w:val="single"/>
        </w:rPr>
        <w:t>23/04/26</w:t>
      </w:r>
    </w:p>
    <w:p w14:paraId="168BC896" w14:textId="23594ED3" w:rsidR="00B12287" w:rsidRDefault="00334AFB" w:rsidP="00190DCA">
      <w:pPr>
        <w:jc w:val="both"/>
      </w:pPr>
      <w:r w:rsidRPr="005F4B66">
        <w:t>Signed</w:t>
      </w:r>
      <w:r w:rsidRPr="005F4B66">
        <w:tab/>
      </w:r>
      <w:r w:rsidRPr="005F4B66">
        <w:tab/>
      </w:r>
      <w:r w:rsidRPr="005F4B66">
        <w:tab/>
      </w:r>
      <w:r w:rsidRPr="005F4B66">
        <w:tab/>
      </w:r>
      <w:r w:rsidRPr="005F4B66">
        <w:tab/>
      </w:r>
      <w:r w:rsidRPr="005F4B66">
        <w:tab/>
      </w:r>
      <w:r w:rsidRPr="005F4B66">
        <w:tab/>
        <w:t>Date</w:t>
      </w:r>
    </w:p>
    <w:p w14:paraId="3E2A0C1B" w14:textId="77777777" w:rsidR="006C60AF" w:rsidRPr="005F4B66" w:rsidRDefault="006C60AF" w:rsidP="00724E1B">
      <w:pPr>
        <w:rPr>
          <w:b/>
        </w:rPr>
      </w:pPr>
      <w:r w:rsidRPr="005F4B66">
        <w:rPr>
          <w:b/>
        </w:rPr>
        <w:lastRenderedPageBreak/>
        <w:t xml:space="preserve">Site Superintendent / Supervisor </w:t>
      </w:r>
    </w:p>
    <w:p w14:paraId="3E2A0C1D" w14:textId="77777777" w:rsidR="00F24B14" w:rsidRPr="005F4B66" w:rsidRDefault="00F24B14" w:rsidP="00667419">
      <w:pPr>
        <w:pStyle w:val="Heading4Text"/>
        <w:spacing w:after="80"/>
        <w:ind w:left="0"/>
      </w:pPr>
      <w:r w:rsidRPr="005F4B66">
        <w:t>Supervisors report to the Project Manager / Project Supervisor and are responsible for:</w:t>
      </w:r>
    </w:p>
    <w:p w14:paraId="3E2A0C1E" w14:textId="29E4BC4D" w:rsidR="00F24B14" w:rsidRPr="005F4B66" w:rsidRDefault="00F24B14" w:rsidP="00667419">
      <w:pPr>
        <w:pStyle w:val="Heading4Bulletts"/>
        <w:tabs>
          <w:tab w:val="clear" w:pos="1211"/>
        </w:tabs>
        <w:spacing w:after="80"/>
        <w:ind w:left="360"/>
      </w:pPr>
      <w:r w:rsidRPr="005F4B66">
        <w:t>Assisting the Project Manager and the HSE Advisor in achieving the project HSE requirements</w:t>
      </w:r>
    </w:p>
    <w:p w14:paraId="3E2A0C1F" w14:textId="50F376C9" w:rsidR="00F24B14" w:rsidRPr="005F4B66" w:rsidRDefault="00F24B14" w:rsidP="00985EA4">
      <w:pPr>
        <w:pStyle w:val="Heading4Bulletts"/>
        <w:tabs>
          <w:tab w:val="clear" w:pos="1211"/>
        </w:tabs>
        <w:ind w:left="360"/>
      </w:pPr>
      <w:r w:rsidRPr="005F4B66">
        <w:t xml:space="preserve">Understanding the requirements of this </w:t>
      </w:r>
      <w:r w:rsidR="00057B15" w:rsidRPr="005F4B66">
        <w:t>HSEMP</w:t>
      </w:r>
      <w:r w:rsidRPr="005F4B66">
        <w:t xml:space="preserve"> </w:t>
      </w:r>
    </w:p>
    <w:p w14:paraId="3E2A0C20" w14:textId="77777777" w:rsidR="00F24B14" w:rsidRPr="005F4B66" w:rsidRDefault="00F24B14" w:rsidP="00985EA4">
      <w:pPr>
        <w:pStyle w:val="Heading4Bulletts"/>
        <w:tabs>
          <w:tab w:val="clear" w:pos="1211"/>
        </w:tabs>
        <w:ind w:left="360"/>
      </w:pPr>
      <w:r w:rsidRPr="005F4B66">
        <w:t>Planning to do all work safely via compliance to the applicable procedures.</w:t>
      </w:r>
    </w:p>
    <w:p w14:paraId="3E2A0C21" w14:textId="77777777" w:rsidR="00F24B14" w:rsidRPr="005F4B66" w:rsidRDefault="00F24B14" w:rsidP="00985EA4">
      <w:pPr>
        <w:pStyle w:val="Heading4Bulletts"/>
        <w:tabs>
          <w:tab w:val="clear" w:pos="1211"/>
        </w:tabs>
        <w:ind w:left="360"/>
      </w:pPr>
      <w:r w:rsidRPr="005F4B66">
        <w:t>Promoting safety awareness at every opportunity</w:t>
      </w:r>
    </w:p>
    <w:p w14:paraId="3E2A0C22" w14:textId="77777777" w:rsidR="00F24B14" w:rsidRPr="005F4B66" w:rsidRDefault="00F24B14" w:rsidP="00985EA4">
      <w:pPr>
        <w:pStyle w:val="Heading4Bulletts"/>
        <w:tabs>
          <w:tab w:val="clear" w:pos="1211"/>
        </w:tabs>
        <w:ind w:left="360"/>
      </w:pPr>
      <w:r w:rsidRPr="005F4B66">
        <w:t>Identifying safety training needs and informing management of these needs</w:t>
      </w:r>
    </w:p>
    <w:p w14:paraId="3E2A0C23" w14:textId="77777777" w:rsidR="00F24B14" w:rsidRPr="005F4B66" w:rsidRDefault="00F24B14" w:rsidP="00985EA4">
      <w:pPr>
        <w:pStyle w:val="Heading4Bulletts"/>
        <w:tabs>
          <w:tab w:val="clear" w:pos="1211"/>
        </w:tabs>
        <w:ind w:left="360"/>
      </w:pPr>
      <w:r w:rsidRPr="005F4B66">
        <w:t>Ensuring personnel are suitably skilled to undertake their assigned work tasks</w:t>
      </w:r>
    </w:p>
    <w:p w14:paraId="3E2A0C24" w14:textId="77777777" w:rsidR="00F24B14" w:rsidRPr="005F4B66" w:rsidRDefault="00F24B14" w:rsidP="00985EA4">
      <w:pPr>
        <w:pStyle w:val="Heading4Bulletts"/>
        <w:tabs>
          <w:tab w:val="clear" w:pos="1211"/>
        </w:tabs>
        <w:ind w:left="360"/>
      </w:pPr>
      <w:r w:rsidRPr="005F4B66">
        <w:t>Promoting and conducting hazard identification and reporting</w:t>
      </w:r>
    </w:p>
    <w:p w14:paraId="3E2A0C25" w14:textId="75E0F293" w:rsidR="00F24B14" w:rsidRPr="005F4B66" w:rsidRDefault="00F24B14" w:rsidP="00985EA4">
      <w:pPr>
        <w:pStyle w:val="Heading4Bulletts"/>
        <w:tabs>
          <w:tab w:val="clear" w:pos="1211"/>
        </w:tabs>
        <w:ind w:left="360"/>
      </w:pPr>
      <w:r w:rsidRPr="005F4B66">
        <w:t>Assisting in the preparation of JHA’s/</w:t>
      </w:r>
      <w:r w:rsidR="00AE5DF2" w:rsidRPr="005F4B66">
        <w:t>SWMSs</w:t>
      </w:r>
      <w:r w:rsidRPr="005F4B66">
        <w:t xml:space="preserve"> with </w:t>
      </w:r>
      <w:r w:rsidR="00144202">
        <w:t>worker</w:t>
      </w:r>
      <w:r w:rsidRPr="005F4B66">
        <w:t>s</w:t>
      </w:r>
    </w:p>
    <w:p w14:paraId="3E2A0C26" w14:textId="77777777" w:rsidR="00F24B14" w:rsidRPr="005F4B66" w:rsidRDefault="00F24B14" w:rsidP="00985EA4">
      <w:pPr>
        <w:pStyle w:val="Heading4Bulletts"/>
        <w:tabs>
          <w:tab w:val="clear" w:pos="1211"/>
        </w:tabs>
        <w:ind w:left="360"/>
      </w:pPr>
      <w:r w:rsidRPr="005F4B66">
        <w:t>Conducting safety inspections and initiating rectification of any issues</w:t>
      </w:r>
    </w:p>
    <w:p w14:paraId="3E2A0C27" w14:textId="77777777" w:rsidR="00F24B14" w:rsidRPr="005F4B66" w:rsidRDefault="00F24B14" w:rsidP="00985EA4">
      <w:pPr>
        <w:pStyle w:val="Heading4Bulletts"/>
        <w:tabs>
          <w:tab w:val="clear" w:pos="1211"/>
        </w:tabs>
        <w:ind w:left="360"/>
      </w:pPr>
      <w:r w:rsidRPr="005F4B66">
        <w:t>Participating in event and incident investigations</w:t>
      </w:r>
    </w:p>
    <w:p w14:paraId="3E2A0C28" w14:textId="25EEEA76" w:rsidR="00F24B14" w:rsidRPr="005F4B66" w:rsidRDefault="00F24B14" w:rsidP="001441CC">
      <w:pPr>
        <w:pStyle w:val="Heading4Bulletts"/>
        <w:tabs>
          <w:tab w:val="clear" w:pos="1211"/>
        </w:tabs>
        <w:ind w:left="360"/>
      </w:pPr>
      <w:r w:rsidRPr="005F4B66">
        <w:t xml:space="preserve">Facilitating </w:t>
      </w:r>
      <w:r w:rsidR="00574EAD" w:rsidRPr="005F4B66">
        <w:t>prestart</w:t>
      </w:r>
      <w:r w:rsidRPr="005F4B66">
        <w:t xml:space="preserve"> and toolbox meetings (which may be prepared by the HSE Advisor)</w:t>
      </w:r>
    </w:p>
    <w:p w14:paraId="3E2A0C29" w14:textId="54FF54B6" w:rsidR="00F24B14" w:rsidRDefault="00F24B14" w:rsidP="001441CC">
      <w:pPr>
        <w:pStyle w:val="Heading4Bulletts"/>
        <w:tabs>
          <w:tab w:val="clear" w:pos="1211"/>
        </w:tabs>
        <w:ind w:left="360"/>
      </w:pPr>
      <w:r w:rsidRPr="005F4B66">
        <w:t xml:space="preserve">Mentoring new starters or </w:t>
      </w:r>
      <w:r w:rsidR="00144202">
        <w:t>worker</w:t>
      </w:r>
      <w:r w:rsidRPr="005F4B66">
        <w:t xml:space="preserve">s who have returned to site from leave </w:t>
      </w:r>
    </w:p>
    <w:p w14:paraId="19F0202B" w14:textId="09C63AE1" w:rsidR="001441CC" w:rsidRDefault="001441CC" w:rsidP="001441CC">
      <w:pPr>
        <w:pStyle w:val="Heading4Bulletts"/>
        <w:tabs>
          <w:tab w:val="clear" w:pos="1211"/>
        </w:tabs>
        <w:ind w:left="360"/>
        <w:jc w:val="both"/>
      </w:pPr>
      <w:r>
        <w:t xml:space="preserve">All training undertaken on site shall be sent to the Training Department  </w:t>
      </w:r>
      <w:hyperlink r:id="rId32" w:history="1">
        <w:r w:rsidRPr="00483C30">
          <w:rPr>
            <w:rStyle w:val="Hyperlink"/>
          </w:rPr>
          <w:t>training@scee.com.au</w:t>
        </w:r>
      </w:hyperlink>
      <w:r>
        <w:t xml:space="preserve"> to be uploaded </w:t>
      </w:r>
      <w:proofErr w:type="gramStart"/>
      <w:r>
        <w:t>in to</w:t>
      </w:r>
      <w:proofErr w:type="gramEnd"/>
      <w:r>
        <w:t xml:space="preserve"> </w:t>
      </w:r>
      <w:r w:rsidR="00697BFB">
        <w:t>MyPass</w:t>
      </w:r>
      <w:r>
        <w:t>.</w:t>
      </w:r>
    </w:p>
    <w:p w14:paraId="3E2A0C2A" w14:textId="77777777" w:rsidR="00F24B14" w:rsidRPr="005F4B66" w:rsidRDefault="00F24B14" w:rsidP="001441CC">
      <w:pPr>
        <w:pStyle w:val="Heading4Bulletts"/>
        <w:tabs>
          <w:tab w:val="clear" w:pos="1211"/>
        </w:tabs>
        <w:ind w:left="360"/>
      </w:pPr>
      <w:r w:rsidRPr="005F4B66">
        <w:t>Monitoring subcontractor health and safety performance</w:t>
      </w:r>
    </w:p>
    <w:p w14:paraId="3E2A0C2B" w14:textId="6CF129A2" w:rsidR="00F24B14" w:rsidRPr="005F4B66" w:rsidRDefault="00F24B14" w:rsidP="001441CC">
      <w:pPr>
        <w:pStyle w:val="Heading4Bulletts"/>
        <w:tabs>
          <w:tab w:val="clear" w:pos="1211"/>
        </w:tabs>
        <w:ind w:left="360"/>
      </w:pPr>
      <w:r w:rsidRPr="005F4B66">
        <w:t xml:space="preserve">Ensuring that adequate lighting is provided and maintained at all </w:t>
      </w:r>
      <w:r w:rsidR="00574EAD" w:rsidRPr="005F4B66">
        <w:t>workplaces</w:t>
      </w:r>
    </w:p>
    <w:p w14:paraId="3E2A0C2C" w14:textId="4190C816" w:rsidR="00F24B14" w:rsidRPr="005F4B66" w:rsidRDefault="00F24B14" w:rsidP="00667419">
      <w:pPr>
        <w:pStyle w:val="Heading4Bulletts"/>
        <w:tabs>
          <w:tab w:val="clear" w:pos="1211"/>
        </w:tabs>
        <w:ind w:left="360"/>
      </w:pPr>
      <w:r w:rsidRPr="005F4B66">
        <w:t xml:space="preserve">Ensuring there is clear demarcation of all access ways, </w:t>
      </w:r>
      <w:r w:rsidR="00574EAD" w:rsidRPr="005F4B66">
        <w:t>walkways</w:t>
      </w:r>
      <w:r w:rsidRPr="005F4B66">
        <w:t>, storage areas and roads</w:t>
      </w:r>
    </w:p>
    <w:p w14:paraId="3E2A0C2D" w14:textId="3BD97346" w:rsidR="00F24B14" w:rsidRPr="005F4B66" w:rsidRDefault="00F24B14" w:rsidP="00667419">
      <w:pPr>
        <w:pStyle w:val="Heading4Bulletts"/>
        <w:tabs>
          <w:tab w:val="clear" w:pos="1211"/>
        </w:tabs>
        <w:ind w:left="360"/>
      </w:pPr>
      <w:r w:rsidRPr="005F4B66">
        <w:t>Ensuring machine guarding is in place, adequate, and maintained</w:t>
      </w:r>
    </w:p>
    <w:p w14:paraId="5E56D73E" w14:textId="77777777" w:rsidR="00667419" w:rsidRPr="005F4B66" w:rsidRDefault="00667419" w:rsidP="00667419">
      <w:pPr>
        <w:pStyle w:val="Heading4Bulletts"/>
        <w:ind w:left="360"/>
      </w:pPr>
      <w:r w:rsidRPr="005F4B66">
        <w:t>Comply with the requirements of the RTIO Critical Risk Management process</w:t>
      </w:r>
    </w:p>
    <w:p w14:paraId="3E2A0C2E" w14:textId="77777777" w:rsidR="00F24B14" w:rsidRPr="005F4B66" w:rsidRDefault="00F24B14" w:rsidP="00667419">
      <w:pPr>
        <w:pStyle w:val="Heading4Bulletts"/>
        <w:tabs>
          <w:tab w:val="clear" w:pos="1211"/>
        </w:tabs>
        <w:ind w:left="360"/>
      </w:pPr>
      <w:r w:rsidRPr="005F4B66">
        <w:t>Ensuring that all hard barricading is adequate, maintained and installed around penetrations as per site requirements</w:t>
      </w:r>
    </w:p>
    <w:p w14:paraId="3E2A0C2F" w14:textId="585A0E79" w:rsidR="00F24B14" w:rsidRPr="005F4B66" w:rsidRDefault="00F24B14" w:rsidP="00985EA4">
      <w:pPr>
        <w:pStyle w:val="Heading4Bulletts"/>
        <w:tabs>
          <w:tab w:val="clear" w:pos="1211"/>
        </w:tabs>
        <w:ind w:left="360"/>
      </w:pPr>
      <w:r w:rsidRPr="005F4B66">
        <w:t xml:space="preserve">Ensuring that all </w:t>
      </w:r>
      <w:r w:rsidR="00144202">
        <w:t>worker</w:t>
      </w:r>
      <w:r w:rsidRPr="005F4B66">
        <w:t>s who work at height comply with relevant Work Instructions and procedures</w:t>
      </w:r>
    </w:p>
    <w:p w14:paraId="3E2A0C30" w14:textId="77777777" w:rsidR="00F24B14" w:rsidRPr="005F4B66" w:rsidRDefault="00F24B14" w:rsidP="00985EA4">
      <w:pPr>
        <w:pStyle w:val="Heading4Bulletts"/>
        <w:tabs>
          <w:tab w:val="clear" w:pos="1211"/>
        </w:tabs>
        <w:ind w:left="360"/>
      </w:pPr>
      <w:r w:rsidRPr="005F4B66">
        <w:t xml:space="preserve">Participating in event and incident investigations </w:t>
      </w:r>
    </w:p>
    <w:p w14:paraId="3E2A0C31" w14:textId="7AD71F9D" w:rsidR="00F24B14" w:rsidRPr="005F4B66" w:rsidRDefault="00F24B14" w:rsidP="00985EA4">
      <w:pPr>
        <w:pStyle w:val="Heading4Bulletts"/>
        <w:tabs>
          <w:tab w:val="clear" w:pos="1211"/>
        </w:tabs>
        <w:ind w:left="360"/>
      </w:pPr>
      <w:r w:rsidRPr="005F4B66">
        <w:t>Undertaking weekly formal inspections of work areas Undertaking daily inspections of workplaces under their control</w:t>
      </w:r>
    </w:p>
    <w:p w14:paraId="3E2A0C32" w14:textId="72EDB91F" w:rsidR="00F24B14" w:rsidRPr="005F4B66" w:rsidRDefault="00F24B14" w:rsidP="00985EA4">
      <w:pPr>
        <w:pStyle w:val="Heading4Bulletts"/>
        <w:tabs>
          <w:tab w:val="clear" w:pos="1211"/>
        </w:tabs>
        <w:ind w:left="360"/>
      </w:pPr>
      <w:r w:rsidRPr="005F4B66">
        <w:t>Reviewing all JHA’s /</w:t>
      </w:r>
      <w:r w:rsidR="00AE5DF2" w:rsidRPr="005F4B66">
        <w:t>SWMSs</w:t>
      </w:r>
      <w:r w:rsidRPr="005F4B66">
        <w:t xml:space="preserve"> in the field</w:t>
      </w:r>
      <w:r w:rsidR="00E80BDC" w:rsidRPr="005F4B66">
        <w:t xml:space="preserve"> daily</w:t>
      </w:r>
    </w:p>
    <w:p w14:paraId="3E2A0C33" w14:textId="77777777" w:rsidR="00F24B14" w:rsidRPr="005F4B66" w:rsidRDefault="00F24B14" w:rsidP="00985EA4">
      <w:pPr>
        <w:pStyle w:val="Heading4Bulletts"/>
        <w:tabs>
          <w:tab w:val="clear" w:pos="1211"/>
        </w:tabs>
        <w:ind w:left="360"/>
      </w:pPr>
      <w:r w:rsidRPr="005F4B66">
        <w:t>Ensuring all relevant permits are in place prior to commencement of work</w:t>
      </w:r>
    </w:p>
    <w:p w14:paraId="3E2A0C34" w14:textId="77777777" w:rsidR="00F24B14" w:rsidRPr="005F4B66" w:rsidRDefault="00F24B14" w:rsidP="00985EA4">
      <w:pPr>
        <w:pStyle w:val="Heading4Bulletts"/>
        <w:tabs>
          <w:tab w:val="clear" w:pos="1211"/>
        </w:tabs>
        <w:ind w:left="360"/>
      </w:pPr>
      <w:r w:rsidRPr="005F4B66">
        <w:t xml:space="preserve">Ensuring a high standard of housekeeping is </w:t>
      </w:r>
      <w:proofErr w:type="gramStart"/>
      <w:r w:rsidRPr="005F4B66">
        <w:t>maintained at all times</w:t>
      </w:r>
      <w:proofErr w:type="gramEnd"/>
    </w:p>
    <w:p w14:paraId="3E2A0C35" w14:textId="77777777" w:rsidR="00F24B14" w:rsidRPr="005F4B66" w:rsidRDefault="00F24B14" w:rsidP="00985EA4">
      <w:pPr>
        <w:pStyle w:val="Heading4Bulletts"/>
        <w:tabs>
          <w:tab w:val="clear" w:pos="1211"/>
        </w:tabs>
        <w:ind w:left="360"/>
      </w:pPr>
      <w:r w:rsidRPr="005F4B66">
        <w:t>Removing or isolating any hazard identified during daily work activities</w:t>
      </w:r>
    </w:p>
    <w:p w14:paraId="3E2A0C36" w14:textId="77777777" w:rsidR="00F24B14" w:rsidRPr="005F4B66" w:rsidRDefault="00F24B14" w:rsidP="00985EA4">
      <w:pPr>
        <w:pStyle w:val="Heading4Bulletts"/>
        <w:tabs>
          <w:tab w:val="clear" w:pos="1211"/>
        </w:tabs>
        <w:ind w:left="360"/>
      </w:pPr>
      <w:r w:rsidRPr="005F4B66">
        <w:t>Immediately stopping any “Unsafe Behaviour” identified during daily work activities</w:t>
      </w:r>
    </w:p>
    <w:p w14:paraId="3E2A0C37" w14:textId="77777777" w:rsidR="00F24B14" w:rsidRPr="005F4B66" w:rsidRDefault="00F24B14" w:rsidP="00985EA4">
      <w:pPr>
        <w:pStyle w:val="Heading4Bulletts"/>
        <w:tabs>
          <w:tab w:val="clear" w:pos="1211"/>
        </w:tabs>
        <w:ind w:left="360"/>
      </w:pPr>
      <w:r w:rsidRPr="005F4B66">
        <w:t>Assisting and supporting the HSE Advisor with the resolution of safety issues when they arise</w:t>
      </w:r>
    </w:p>
    <w:p w14:paraId="3E2A0C38" w14:textId="77777777" w:rsidR="00F24B14" w:rsidRPr="005F4B66" w:rsidRDefault="00F24B14" w:rsidP="00F24B14">
      <w:pPr>
        <w:pStyle w:val="Heading4Bulletts"/>
        <w:numPr>
          <w:ilvl w:val="0"/>
          <w:numId w:val="0"/>
        </w:numPr>
        <w:ind w:left="426"/>
      </w:pPr>
    </w:p>
    <w:p w14:paraId="3E2A0C3B" w14:textId="720D0395" w:rsidR="00E80BDC" w:rsidRPr="005F4B66" w:rsidRDefault="006C60AF" w:rsidP="006C60AF">
      <w:pPr>
        <w:jc w:val="both"/>
      </w:pPr>
      <w:r w:rsidRPr="005F4B66">
        <w:t xml:space="preserve">I hereby certify that I have read and understood my Roles and Responsibilities as outlined in the Safety Management Plan and will comply with all requirements of the plan for </w:t>
      </w:r>
      <w:r w:rsidR="000E5FDA" w:rsidRPr="005F4B66">
        <w:t xml:space="preserve">the </w:t>
      </w:r>
      <w:r w:rsidR="00062456">
        <w:t>Cape Lambert A Switchgear Replacement Project</w:t>
      </w:r>
      <w:r w:rsidR="000B6485" w:rsidRPr="005F4B66">
        <w:t>.</w:t>
      </w:r>
    </w:p>
    <w:p w14:paraId="3E2A0C3C" w14:textId="77777777" w:rsidR="006C60AF" w:rsidRPr="005F4B66" w:rsidRDefault="006C60AF" w:rsidP="006C60AF">
      <w:pPr>
        <w:jc w:val="both"/>
        <w:rPr>
          <w:u w:val="single"/>
        </w:rPr>
      </w:pPr>
      <w:r w:rsidRPr="005F4B66">
        <w:rPr>
          <w:u w:val="single"/>
        </w:rPr>
        <w:tab/>
      </w:r>
      <w:r w:rsidRPr="005F4B66">
        <w:rPr>
          <w:u w:val="single"/>
        </w:rPr>
        <w:tab/>
      </w:r>
      <w:r w:rsidRPr="005F4B66">
        <w:rPr>
          <w:u w:val="single"/>
        </w:rPr>
        <w:tab/>
      </w:r>
      <w:r w:rsidRPr="005F4B66">
        <w:rPr>
          <w:u w:val="single"/>
        </w:rPr>
        <w:tab/>
      </w:r>
      <w:r w:rsidRPr="005F4B66">
        <w:rPr>
          <w:u w:val="single"/>
        </w:rPr>
        <w:tab/>
      </w:r>
      <w:r w:rsidRPr="005F4B66">
        <w:tab/>
      </w:r>
      <w:r w:rsidRPr="005F4B66">
        <w:tab/>
      </w:r>
      <w:r w:rsidRPr="005F4B66">
        <w:rPr>
          <w:u w:val="single"/>
        </w:rPr>
        <w:tab/>
      </w:r>
      <w:r w:rsidRPr="005F4B66">
        <w:rPr>
          <w:u w:val="single"/>
        </w:rPr>
        <w:tab/>
      </w:r>
      <w:r w:rsidRPr="005F4B66">
        <w:rPr>
          <w:u w:val="single"/>
        </w:rPr>
        <w:tab/>
      </w:r>
      <w:r w:rsidRPr="005F4B66">
        <w:rPr>
          <w:u w:val="single"/>
        </w:rPr>
        <w:tab/>
      </w:r>
      <w:r w:rsidRPr="005F4B66">
        <w:rPr>
          <w:u w:val="single"/>
        </w:rPr>
        <w:tab/>
      </w:r>
    </w:p>
    <w:p w14:paraId="3E2A0C3D" w14:textId="77777777" w:rsidR="006C60AF" w:rsidRDefault="006C60AF" w:rsidP="006C60AF">
      <w:pPr>
        <w:jc w:val="both"/>
      </w:pPr>
      <w:r w:rsidRPr="005F4B66">
        <w:t>Signed</w:t>
      </w:r>
      <w:r w:rsidRPr="005F4B66">
        <w:tab/>
      </w:r>
      <w:r w:rsidRPr="005F4B66">
        <w:tab/>
      </w:r>
      <w:r w:rsidRPr="005F4B66">
        <w:tab/>
      </w:r>
      <w:r w:rsidRPr="005F4B66">
        <w:tab/>
      </w:r>
      <w:r w:rsidRPr="005F4B66">
        <w:tab/>
      </w:r>
      <w:r w:rsidRPr="005F4B66">
        <w:tab/>
      </w:r>
      <w:r w:rsidRPr="005F4B66">
        <w:tab/>
        <w:t>Date</w:t>
      </w:r>
    </w:p>
    <w:p w14:paraId="5B76B284" w14:textId="77777777" w:rsidR="004D6C42" w:rsidRDefault="004D6C42" w:rsidP="006C60AF">
      <w:pPr>
        <w:jc w:val="both"/>
      </w:pPr>
    </w:p>
    <w:p w14:paraId="2BE48629" w14:textId="77777777" w:rsidR="00697BFB" w:rsidRPr="005F4B66" w:rsidRDefault="00697BFB" w:rsidP="006C60AF">
      <w:pPr>
        <w:jc w:val="both"/>
      </w:pPr>
    </w:p>
    <w:p w14:paraId="3E2A0C3E" w14:textId="386B546D" w:rsidR="005F1938" w:rsidRPr="005F4B66" w:rsidRDefault="005F1938" w:rsidP="00724E1B">
      <w:pPr>
        <w:rPr>
          <w:b/>
        </w:rPr>
      </w:pPr>
      <w:r w:rsidRPr="005F4B66">
        <w:rPr>
          <w:b/>
        </w:rPr>
        <w:lastRenderedPageBreak/>
        <w:t>Foreman/ Leading Hand</w:t>
      </w:r>
    </w:p>
    <w:p w14:paraId="3E2A0C3F" w14:textId="77777777" w:rsidR="005F1938" w:rsidRPr="005F4B66" w:rsidRDefault="005F1938" w:rsidP="005F1938">
      <w:pPr>
        <w:autoSpaceDE w:val="0"/>
        <w:autoSpaceDN w:val="0"/>
        <w:adjustRightInd w:val="0"/>
        <w:spacing w:after="0" w:line="240" w:lineRule="auto"/>
        <w:rPr>
          <w:rFonts w:ascii="Calibri,Bold" w:hAnsi="Calibri,Bold" w:cs="Calibri,Bold"/>
          <w:b/>
          <w:bCs/>
        </w:rPr>
      </w:pPr>
    </w:p>
    <w:p w14:paraId="3E2A0C40" w14:textId="77777777" w:rsidR="005F1938" w:rsidRPr="005F4B66" w:rsidRDefault="005F1938" w:rsidP="005F1938">
      <w:pPr>
        <w:autoSpaceDE w:val="0"/>
        <w:autoSpaceDN w:val="0"/>
        <w:adjustRightInd w:val="0"/>
        <w:spacing w:after="0" w:line="240" w:lineRule="auto"/>
        <w:rPr>
          <w:rFonts w:ascii="Calibri" w:hAnsi="Calibri" w:cs="Calibri"/>
        </w:rPr>
      </w:pPr>
      <w:r w:rsidRPr="005F4B66">
        <w:rPr>
          <w:rFonts w:ascii="Calibri" w:hAnsi="Calibri" w:cs="Calibri"/>
        </w:rPr>
        <w:t>Reports to the Superintendent or Supervisor and is responsible for:</w:t>
      </w:r>
    </w:p>
    <w:p w14:paraId="3E2A0C41" w14:textId="77777777" w:rsidR="005F1938" w:rsidRPr="005F4B66" w:rsidRDefault="005F1938" w:rsidP="005F1938">
      <w:pPr>
        <w:autoSpaceDE w:val="0"/>
        <w:autoSpaceDN w:val="0"/>
        <w:adjustRightInd w:val="0"/>
        <w:spacing w:after="0" w:line="240" w:lineRule="auto"/>
        <w:rPr>
          <w:rFonts w:ascii="Calibri" w:hAnsi="Calibri" w:cs="Calibri"/>
        </w:rPr>
      </w:pPr>
    </w:p>
    <w:p w14:paraId="3E2A0C42" w14:textId="77777777" w:rsidR="005F1938" w:rsidRPr="005F4B66" w:rsidRDefault="005F1938" w:rsidP="00985EA4">
      <w:pPr>
        <w:pStyle w:val="ListParagraph"/>
        <w:numPr>
          <w:ilvl w:val="0"/>
          <w:numId w:val="11"/>
        </w:numPr>
        <w:autoSpaceDE w:val="0"/>
        <w:autoSpaceDN w:val="0"/>
        <w:adjustRightInd w:val="0"/>
        <w:spacing w:after="0" w:line="240" w:lineRule="auto"/>
        <w:ind w:left="360"/>
        <w:rPr>
          <w:rFonts w:ascii="Calibri" w:hAnsi="Calibri" w:cs="Calibri"/>
        </w:rPr>
      </w:pPr>
      <w:r w:rsidRPr="005F4B66">
        <w:rPr>
          <w:rFonts w:ascii="Calibri" w:hAnsi="Calibri" w:cs="Calibri"/>
        </w:rPr>
        <w:t>Assisting the Superintendent / Supervisor in achieving the project Safety, Environmental and Quality requirements</w:t>
      </w:r>
    </w:p>
    <w:p w14:paraId="3E2A0C43" w14:textId="77777777" w:rsidR="005F1938" w:rsidRPr="005F4B66" w:rsidRDefault="005F1938" w:rsidP="00985EA4">
      <w:pPr>
        <w:pStyle w:val="ListParagraph"/>
        <w:numPr>
          <w:ilvl w:val="0"/>
          <w:numId w:val="11"/>
        </w:numPr>
        <w:autoSpaceDE w:val="0"/>
        <w:autoSpaceDN w:val="0"/>
        <w:adjustRightInd w:val="0"/>
        <w:spacing w:after="0" w:line="240" w:lineRule="auto"/>
        <w:ind w:left="360"/>
        <w:rPr>
          <w:rFonts w:ascii="Calibri" w:hAnsi="Calibri" w:cs="Calibri"/>
        </w:rPr>
      </w:pPr>
      <w:r w:rsidRPr="005F4B66">
        <w:rPr>
          <w:rFonts w:ascii="Calibri" w:hAnsi="Calibri" w:cs="Calibri"/>
        </w:rPr>
        <w:t>Understanding the Management Plans and the essential principals of the project practices and procedures</w:t>
      </w:r>
    </w:p>
    <w:p w14:paraId="3E2A0C44" w14:textId="77777777" w:rsidR="005F1938" w:rsidRPr="005F4B66" w:rsidRDefault="005F1938" w:rsidP="00667419">
      <w:pPr>
        <w:pStyle w:val="ListParagraph"/>
        <w:numPr>
          <w:ilvl w:val="0"/>
          <w:numId w:val="11"/>
        </w:numPr>
        <w:autoSpaceDE w:val="0"/>
        <w:autoSpaceDN w:val="0"/>
        <w:adjustRightInd w:val="0"/>
        <w:spacing w:after="0" w:line="240" w:lineRule="auto"/>
        <w:ind w:left="360"/>
        <w:rPr>
          <w:rFonts w:ascii="Calibri" w:hAnsi="Calibri" w:cs="Calibri"/>
        </w:rPr>
      </w:pPr>
      <w:r w:rsidRPr="005F4B66">
        <w:rPr>
          <w:rFonts w:ascii="Calibri" w:hAnsi="Calibri" w:cs="Calibri"/>
        </w:rPr>
        <w:t>Applying their professional skills in a safe manner for the proper execution of the allocated task</w:t>
      </w:r>
    </w:p>
    <w:p w14:paraId="3E2A0C45" w14:textId="77777777" w:rsidR="005F1938" w:rsidRPr="005F4B66" w:rsidRDefault="005F1938" w:rsidP="00667419">
      <w:pPr>
        <w:pStyle w:val="ListParagraph"/>
        <w:numPr>
          <w:ilvl w:val="0"/>
          <w:numId w:val="11"/>
        </w:numPr>
        <w:autoSpaceDE w:val="0"/>
        <w:autoSpaceDN w:val="0"/>
        <w:adjustRightInd w:val="0"/>
        <w:spacing w:after="0" w:line="240" w:lineRule="auto"/>
        <w:ind w:left="360"/>
        <w:rPr>
          <w:rFonts w:ascii="Calibri" w:hAnsi="Calibri" w:cs="Calibri"/>
        </w:rPr>
      </w:pPr>
      <w:r w:rsidRPr="005F4B66">
        <w:rPr>
          <w:rFonts w:ascii="Calibri" w:hAnsi="Calibri" w:cs="Calibri"/>
        </w:rPr>
        <w:t>Exhibiting safety awareness for their personal safety and that of their colleagues.</w:t>
      </w:r>
    </w:p>
    <w:p w14:paraId="3E2A0C46" w14:textId="7C059014" w:rsidR="005F1938" w:rsidRPr="005F4B66" w:rsidRDefault="005F1938" w:rsidP="00667419">
      <w:pPr>
        <w:pStyle w:val="ListParagraph"/>
        <w:numPr>
          <w:ilvl w:val="0"/>
          <w:numId w:val="11"/>
        </w:numPr>
        <w:autoSpaceDE w:val="0"/>
        <w:autoSpaceDN w:val="0"/>
        <w:adjustRightInd w:val="0"/>
        <w:spacing w:after="0" w:line="240" w:lineRule="auto"/>
        <w:ind w:left="360"/>
        <w:rPr>
          <w:rFonts w:ascii="Calibri" w:hAnsi="Calibri" w:cs="Calibri"/>
        </w:rPr>
      </w:pPr>
      <w:r w:rsidRPr="005F4B66">
        <w:rPr>
          <w:rFonts w:ascii="Calibri" w:hAnsi="Calibri" w:cs="Calibri"/>
        </w:rPr>
        <w:t>Maintain very high standards of housekeeping</w:t>
      </w:r>
    </w:p>
    <w:p w14:paraId="51C9F254" w14:textId="77777777" w:rsidR="00667419" w:rsidRPr="005F4B66" w:rsidRDefault="00667419" w:rsidP="00667419">
      <w:pPr>
        <w:pStyle w:val="ListParagraph"/>
        <w:numPr>
          <w:ilvl w:val="0"/>
          <w:numId w:val="11"/>
        </w:numPr>
        <w:ind w:left="360"/>
        <w:rPr>
          <w:rFonts w:ascii="Calibri" w:hAnsi="Calibri" w:cs="Calibri"/>
        </w:rPr>
      </w:pPr>
      <w:r w:rsidRPr="005F4B66">
        <w:rPr>
          <w:rFonts w:ascii="Calibri" w:hAnsi="Calibri" w:cs="Calibri"/>
        </w:rPr>
        <w:t>Comply with the requirements of the RTIO Critical Risk Management process</w:t>
      </w:r>
    </w:p>
    <w:p w14:paraId="3E2A0C47" w14:textId="77777777" w:rsidR="005F1938" w:rsidRPr="005F4B66" w:rsidRDefault="005F1938" w:rsidP="00667419">
      <w:pPr>
        <w:pStyle w:val="ListParagraph"/>
        <w:numPr>
          <w:ilvl w:val="0"/>
          <w:numId w:val="11"/>
        </w:numPr>
        <w:autoSpaceDE w:val="0"/>
        <w:autoSpaceDN w:val="0"/>
        <w:adjustRightInd w:val="0"/>
        <w:spacing w:after="0" w:line="240" w:lineRule="auto"/>
        <w:ind w:left="360"/>
        <w:rPr>
          <w:rFonts w:ascii="Calibri" w:hAnsi="Calibri" w:cs="Calibri"/>
        </w:rPr>
      </w:pPr>
      <w:r w:rsidRPr="005F4B66">
        <w:rPr>
          <w:rFonts w:ascii="Calibri" w:hAnsi="Calibri" w:cs="Calibri"/>
        </w:rPr>
        <w:t>Assisting in the resolution of safety matters in a responsive and pro-active manner</w:t>
      </w:r>
    </w:p>
    <w:p w14:paraId="3E2A0C48" w14:textId="77777777" w:rsidR="005F1938" w:rsidRPr="005F4B66" w:rsidRDefault="005F1938" w:rsidP="00667419">
      <w:pPr>
        <w:pStyle w:val="ListParagraph"/>
        <w:numPr>
          <w:ilvl w:val="0"/>
          <w:numId w:val="11"/>
        </w:numPr>
        <w:autoSpaceDE w:val="0"/>
        <w:autoSpaceDN w:val="0"/>
        <w:adjustRightInd w:val="0"/>
        <w:spacing w:after="0" w:line="240" w:lineRule="auto"/>
        <w:ind w:left="360"/>
        <w:rPr>
          <w:rFonts w:ascii="Calibri" w:hAnsi="Calibri" w:cs="Calibri"/>
        </w:rPr>
      </w:pPr>
      <w:r w:rsidRPr="005F4B66">
        <w:rPr>
          <w:rFonts w:ascii="Calibri" w:hAnsi="Calibri" w:cs="Calibri"/>
        </w:rPr>
        <w:t>Demonstrating care for the environment including flora, fauna and culturally significant sites</w:t>
      </w:r>
    </w:p>
    <w:p w14:paraId="3E2A0C49" w14:textId="77777777" w:rsidR="005F1938" w:rsidRPr="005F4B66" w:rsidRDefault="005F1938" w:rsidP="00667419">
      <w:pPr>
        <w:pStyle w:val="ListParagraph"/>
        <w:numPr>
          <w:ilvl w:val="0"/>
          <w:numId w:val="11"/>
        </w:numPr>
        <w:autoSpaceDE w:val="0"/>
        <w:autoSpaceDN w:val="0"/>
        <w:adjustRightInd w:val="0"/>
        <w:spacing w:after="0" w:line="240" w:lineRule="auto"/>
        <w:ind w:left="360"/>
        <w:rPr>
          <w:rFonts w:ascii="Calibri" w:hAnsi="Calibri" w:cs="Calibri"/>
        </w:rPr>
      </w:pPr>
      <w:r w:rsidRPr="005F4B66">
        <w:rPr>
          <w:rFonts w:ascii="Calibri" w:hAnsi="Calibri" w:cs="Calibri"/>
        </w:rPr>
        <w:t>Using and caring in a proper manner for power tools, mechanical aids, plant, equipment and personal protective equipment provided</w:t>
      </w:r>
    </w:p>
    <w:p w14:paraId="3E2A0C4A" w14:textId="77777777" w:rsidR="005F1938" w:rsidRPr="005F4B66" w:rsidRDefault="005F1938" w:rsidP="00985EA4">
      <w:pPr>
        <w:pStyle w:val="ListParagraph"/>
        <w:numPr>
          <w:ilvl w:val="0"/>
          <w:numId w:val="11"/>
        </w:numPr>
        <w:autoSpaceDE w:val="0"/>
        <w:autoSpaceDN w:val="0"/>
        <w:adjustRightInd w:val="0"/>
        <w:spacing w:after="0" w:line="240" w:lineRule="auto"/>
        <w:ind w:left="360"/>
        <w:rPr>
          <w:rFonts w:ascii="Calibri" w:hAnsi="Calibri" w:cs="Calibri"/>
        </w:rPr>
      </w:pPr>
      <w:r w:rsidRPr="005F4B66">
        <w:rPr>
          <w:rFonts w:ascii="Calibri" w:hAnsi="Calibri" w:cs="Calibri"/>
        </w:rPr>
        <w:t>Receiving instruction, training and other assistance and help to carry out the work to both Client and SCEE standards, adhere to policies, procedures and legislation</w:t>
      </w:r>
    </w:p>
    <w:p w14:paraId="3E2A0C4B" w14:textId="77777777" w:rsidR="005F1938" w:rsidRPr="005F4B66" w:rsidRDefault="005F1938" w:rsidP="00985EA4">
      <w:pPr>
        <w:pStyle w:val="ListParagraph"/>
        <w:numPr>
          <w:ilvl w:val="0"/>
          <w:numId w:val="11"/>
        </w:numPr>
        <w:ind w:left="360"/>
        <w:jc w:val="both"/>
      </w:pPr>
      <w:r w:rsidRPr="005F4B66">
        <w:rPr>
          <w:rFonts w:ascii="Calibri" w:hAnsi="Calibri" w:cs="Calibri"/>
        </w:rPr>
        <w:t>Immediately stop any “Unsafe Behaviour” identified during daily work activities</w:t>
      </w:r>
    </w:p>
    <w:p w14:paraId="3E2A0C4C" w14:textId="77777777" w:rsidR="005F1938" w:rsidRPr="005F4B66" w:rsidRDefault="005F1938" w:rsidP="005F1938">
      <w:pPr>
        <w:jc w:val="both"/>
      </w:pPr>
    </w:p>
    <w:p w14:paraId="3E2A0C4D" w14:textId="190676F1" w:rsidR="005F1938" w:rsidRPr="005F4B66" w:rsidRDefault="005F1938" w:rsidP="005F1938">
      <w:pPr>
        <w:jc w:val="both"/>
      </w:pPr>
      <w:r w:rsidRPr="005F4B66">
        <w:t xml:space="preserve">I hereby certify that I have read and understood my Roles and Responsibilities as outlined in the Safety Management Plan and will comply with all requirements of the plan for </w:t>
      </w:r>
      <w:r w:rsidR="000E5FDA" w:rsidRPr="005F4B66">
        <w:t xml:space="preserve">the </w:t>
      </w:r>
      <w:r w:rsidR="00062456">
        <w:t>Cape Lambert A Switchgear Replacement Project</w:t>
      </w:r>
      <w:r w:rsidR="000B6485" w:rsidRPr="005F4B66">
        <w:t>.</w:t>
      </w:r>
    </w:p>
    <w:p w14:paraId="3E2A0C4E" w14:textId="77777777" w:rsidR="005F1938" w:rsidRPr="005F4B66" w:rsidRDefault="005F1938" w:rsidP="005F1938">
      <w:pPr>
        <w:jc w:val="both"/>
      </w:pPr>
    </w:p>
    <w:p w14:paraId="3E2A0C4F" w14:textId="77777777" w:rsidR="005F1938" w:rsidRPr="005F4B66" w:rsidRDefault="005F1938" w:rsidP="005F1938">
      <w:pPr>
        <w:jc w:val="both"/>
      </w:pPr>
    </w:p>
    <w:p w14:paraId="3E2A0C50" w14:textId="77777777" w:rsidR="005F1938" w:rsidRPr="005F4B66" w:rsidRDefault="005F1938" w:rsidP="005F1938">
      <w:pPr>
        <w:jc w:val="both"/>
        <w:rPr>
          <w:u w:val="single"/>
        </w:rPr>
      </w:pPr>
      <w:r w:rsidRPr="005F4B66">
        <w:rPr>
          <w:u w:val="single"/>
        </w:rPr>
        <w:tab/>
      </w:r>
      <w:r w:rsidRPr="005F4B66">
        <w:rPr>
          <w:u w:val="single"/>
        </w:rPr>
        <w:tab/>
      </w:r>
      <w:r w:rsidRPr="005F4B66">
        <w:rPr>
          <w:u w:val="single"/>
        </w:rPr>
        <w:tab/>
      </w:r>
      <w:r w:rsidRPr="005F4B66">
        <w:rPr>
          <w:u w:val="single"/>
        </w:rPr>
        <w:tab/>
      </w:r>
      <w:r w:rsidRPr="005F4B66">
        <w:rPr>
          <w:u w:val="single"/>
        </w:rPr>
        <w:tab/>
      </w:r>
      <w:r w:rsidRPr="005F4B66">
        <w:tab/>
      </w:r>
      <w:r w:rsidRPr="005F4B66">
        <w:tab/>
      </w:r>
      <w:r w:rsidRPr="005F4B66">
        <w:rPr>
          <w:u w:val="single"/>
        </w:rPr>
        <w:tab/>
      </w:r>
      <w:r w:rsidRPr="005F4B66">
        <w:rPr>
          <w:u w:val="single"/>
        </w:rPr>
        <w:tab/>
      </w:r>
      <w:r w:rsidRPr="005F4B66">
        <w:rPr>
          <w:u w:val="single"/>
        </w:rPr>
        <w:tab/>
      </w:r>
      <w:r w:rsidRPr="005F4B66">
        <w:rPr>
          <w:u w:val="single"/>
        </w:rPr>
        <w:tab/>
      </w:r>
      <w:r w:rsidRPr="005F4B66">
        <w:rPr>
          <w:u w:val="single"/>
        </w:rPr>
        <w:tab/>
      </w:r>
    </w:p>
    <w:p w14:paraId="3E2A0C51" w14:textId="77777777" w:rsidR="005F1938" w:rsidRPr="005F4B66" w:rsidRDefault="005F1938" w:rsidP="005F1938">
      <w:pPr>
        <w:jc w:val="both"/>
      </w:pPr>
      <w:r w:rsidRPr="005F4B66">
        <w:t>Signed</w:t>
      </w:r>
      <w:r w:rsidRPr="005F4B66">
        <w:tab/>
      </w:r>
      <w:r w:rsidRPr="005F4B66">
        <w:tab/>
      </w:r>
      <w:r w:rsidRPr="005F4B66">
        <w:tab/>
      </w:r>
      <w:r w:rsidRPr="005F4B66">
        <w:tab/>
      </w:r>
      <w:r w:rsidRPr="005F4B66">
        <w:tab/>
      </w:r>
      <w:r w:rsidRPr="005F4B66">
        <w:tab/>
      </w:r>
      <w:r w:rsidRPr="005F4B66">
        <w:tab/>
        <w:t>Date</w:t>
      </w:r>
    </w:p>
    <w:p w14:paraId="3E2A0C52" w14:textId="77777777" w:rsidR="005F1938" w:rsidRPr="005F4B66" w:rsidRDefault="005F1938" w:rsidP="009D2215"/>
    <w:p w14:paraId="3E2A0C53" w14:textId="77777777" w:rsidR="005F1938" w:rsidRPr="005F4B66" w:rsidRDefault="005F1938" w:rsidP="009D2215"/>
    <w:p w14:paraId="3E2A0C54" w14:textId="77777777" w:rsidR="005F1938" w:rsidRPr="005F4B66" w:rsidRDefault="005F1938" w:rsidP="009D2215"/>
    <w:p w14:paraId="3E2A0C55" w14:textId="77777777" w:rsidR="005F1938" w:rsidRPr="005F4B66" w:rsidRDefault="005F1938" w:rsidP="009D2215"/>
    <w:p w14:paraId="3E2A0C56" w14:textId="54B42A41" w:rsidR="005F1938" w:rsidRDefault="005F1938" w:rsidP="009D2215"/>
    <w:p w14:paraId="1EC5E19F" w14:textId="77777777" w:rsidR="00A91A21" w:rsidRPr="005F4B66" w:rsidRDefault="00A91A21" w:rsidP="009D2215"/>
    <w:p w14:paraId="3E2A0C57" w14:textId="77777777" w:rsidR="005F1938" w:rsidRPr="005F4B66" w:rsidRDefault="005F1938" w:rsidP="009D2215"/>
    <w:p w14:paraId="3E2A0C5A" w14:textId="77777777" w:rsidR="005F1938" w:rsidRPr="005F4B66" w:rsidRDefault="005F1938" w:rsidP="00724E1B">
      <w:pPr>
        <w:rPr>
          <w:b/>
        </w:rPr>
      </w:pPr>
      <w:r w:rsidRPr="005F4B66">
        <w:rPr>
          <w:b/>
        </w:rPr>
        <w:lastRenderedPageBreak/>
        <w:t>HSE Advisor</w:t>
      </w:r>
    </w:p>
    <w:p w14:paraId="3E2A0C5C" w14:textId="21B7CD03" w:rsidR="00424150" w:rsidRPr="00A564F9" w:rsidRDefault="00424150" w:rsidP="00724E1B">
      <w:pPr>
        <w:pStyle w:val="Heading4Text"/>
        <w:ind w:left="0"/>
        <w:rPr>
          <w:sz w:val="21"/>
          <w:szCs w:val="21"/>
        </w:rPr>
      </w:pPr>
      <w:r w:rsidRPr="00A564F9">
        <w:rPr>
          <w:sz w:val="21"/>
          <w:szCs w:val="21"/>
        </w:rPr>
        <w:t xml:space="preserve">The Site HSE Advisor reports to the Project Manager/Project Supervisor and has functional reporting requirements to the </w:t>
      </w:r>
      <w:r w:rsidR="00A564F9" w:rsidRPr="00A564F9">
        <w:rPr>
          <w:sz w:val="21"/>
          <w:szCs w:val="21"/>
        </w:rPr>
        <w:t>HSEQ Manager</w:t>
      </w:r>
      <w:r w:rsidRPr="00A564F9">
        <w:rPr>
          <w:sz w:val="21"/>
          <w:szCs w:val="21"/>
        </w:rPr>
        <w:t>.  Responsibilities and accountabilities include:</w:t>
      </w:r>
    </w:p>
    <w:p w14:paraId="3E2A0C5D" w14:textId="5BDD14BA" w:rsidR="00424150" w:rsidRPr="00A564F9" w:rsidRDefault="00424150" w:rsidP="00985EA4">
      <w:pPr>
        <w:pStyle w:val="Heading4Bulletts"/>
        <w:tabs>
          <w:tab w:val="clear" w:pos="1211"/>
        </w:tabs>
        <w:ind w:left="360"/>
        <w:rPr>
          <w:sz w:val="21"/>
          <w:szCs w:val="21"/>
        </w:rPr>
      </w:pPr>
      <w:r w:rsidRPr="00A564F9">
        <w:rPr>
          <w:sz w:val="21"/>
          <w:szCs w:val="21"/>
        </w:rPr>
        <w:t>Advising Project Management in HSE matters and ensuring the project complies with all health and safety requirements</w:t>
      </w:r>
    </w:p>
    <w:p w14:paraId="3E2A0C5E" w14:textId="35468069" w:rsidR="00424150" w:rsidRPr="00A564F9" w:rsidRDefault="00424150" w:rsidP="00985EA4">
      <w:pPr>
        <w:pStyle w:val="Heading4Bulletts"/>
        <w:tabs>
          <w:tab w:val="clear" w:pos="1211"/>
        </w:tabs>
        <w:ind w:left="360"/>
        <w:rPr>
          <w:sz w:val="21"/>
          <w:szCs w:val="21"/>
        </w:rPr>
      </w:pPr>
      <w:r w:rsidRPr="00A564F9">
        <w:rPr>
          <w:sz w:val="21"/>
          <w:szCs w:val="21"/>
        </w:rPr>
        <w:t xml:space="preserve">Assisting with the review and approval of the </w:t>
      </w:r>
      <w:r w:rsidR="00057B15" w:rsidRPr="00A564F9">
        <w:rPr>
          <w:sz w:val="21"/>
          <w:szCs w:val="21"/>
        </w:rPr>
        <w:t>HSEMP</w:t>
      </w:r>
    </w:p>
    <w:p w14:paraId="3E2A0C5F" w14:textId="77777777" w:rsidR="00424150" w:rsidRPr="00A564F9" w:rsidRDefault="00424150" w:rsidP="00985EA4">
      <w:pPr>
        <w:pStyle w:val="Heading4Bulletts"/>
        <w:tabs>
          <w:tab w:val="clear" w:pos="1211"/>
        </w:tabs>
        <w:ind w:left="360"/>
        <w:rPr>
          <w:sz w:val="21"/>
          <w:szCs w:val="21"/>
        </w:rPr>
      </w:pPr>
      <w:r w:rsidRPr="00A564F9">
        <w:rPr>
          <w:sz w:val="21"/>
          <w:szCs w:val="21"/>
        </w:rPr>
        <w:t>Developing and delivering training programs to project personnel in risk management for potential hazards on the project site</w:t>
      </w:r>
    </w:p>
    <w:p w14:paraId="3E2A0C60" w14:textId="77777777" w:rsidR="00424150" w:rsidRPr="00A564F9" w:rsidRDefault="00424150" w:rsidP="00985EA4">
      <w:pPr>
        <w:pStyle w:val="Heading4Bulletts"/>
        <w:tabs>
          <w:tab w:val="clear" w:pos="1211"/>
        </w:tabs>
        <w:ind w:left="360"/>
        <w:rPr>
          <w:sz w:val="21"/>
          <w:szCs w:val="21"/>
        </w:rPr>
      </w:pPr>
      <w:r w:rsidRPr="00A564F9">
        <w:rPr>
          <w:sz w:val="21"/>
          <w:szCs w:val="21"/>
        </w:rPr>
        <w:t>Initiating and developing safety training to assist with cultural change</w:t>
      </w:r>
    </w:p>
    <w:p w14:paraId="3E2A0C61" w14:textId="77777777" w:rsidR="00424150" w:rsidRPr="00A564F9" w:rsidRDefault="00424150" w:rsidP="00985EA4">
      <w:pPr>
        <w:pStyle w:val="Heading4Bulletts"/>
        <w:tabs>
          <w:tab w:val="clear" w:pos="1211"/>
        </w:tabs>
        <w:ind w:left="360"/>
        <w:rPr>
          <w:sz w:val="21"/>
          <w:szCs w:val="21"/>
        </w:rPr>
      </w:pPr>
      <w:r w:rsidRPr="00A564F9">
        <w:rPr>
          <w:sz w:val="21"/>
          <w:szCs w:val="21"/>
        </w:rPr>
        <w:t>Making recommendations and contributing to improving SCEE’s HSE system</w:t>
      </w:r>
    </w:p>
    <w:p w14:paraId="3E2A0C62" w14:textId="77777777" w:rsidR="00424150" w:rsidRPr="00A564F9" w:rsidRDefault="00424150" w:rsidP="00985EA4">
      <w:pPr>
        <w:pStyle w:val="Heading4Bulletts"/>
        <w:tabs>
          <w:tab w:val="clear" w:pos="1211"/>
        </w:tabs>
        <w:ind w:left="360"/>
        <w:rPr>
          <w:sz w:val="21"/>
          <w:szCs w:val="21"/>
        </w:rPr>
      </w:pPr>
      <w:r w:rsidRPr="00A564F9">
        <w:rPr>
          <w:sz w:val="21"/>
          <w:szCs w:val="21"/>
        </w:rPr>
        <w:t>Preparing HSE performance reports for SCEE management and Client Conducting and assisting with event and incident investigations</w:t>
      </w:r>
    </w:p>
    <w:p w14:paraId="3E2A0C63" w14:textId="77777777" w:rsidR="00424150" w:rsidRPr="00A564F9" w:rsidRDefault="00424150" w:rsidP="00985EA4">
      <w:pPr>
        <w:pStyle w:val="Heading4Bulletts"/>
        <w:tabs>
          <w:tab w:val="clear" w:pos="1211"/>
        </w:tabs>
        <w:ind w:left="360"/>
        <w:rPr>
          <w:sz w:val="21"/>
          <w:szCs w:val="21"/>
        </w:rPr>
      </w:pPr>
      <w:r w:rsidRPr="00A564F9">
        <w:rPr>
          <w:sz w:val="21"/>
          <w:szCs w:val="21"/>
        </w:rPr>
        <w:t>Disseminating safety bulletins on workplace events and incidents</w:t>
      </w:r>
    </w:p>
    <w:p w14:paraId="3E2A0C64" w14:textId="77777777" w:rsidR="00424150" w:rsidRPr="00A564F9" w:rsidRDefault="00424150" w:rsidP="00985EA4">
      <w:pPr>
        <w:pStyle w:val="Heading4Bulletts"/>
        <w:tabs>
          <w:tab w:val="clear" w:pos="1211"/>
        </w:tabs>
        <w:ind w:left="360"/>
        <w:rPr>
          <w:sz w:val="21"/>
          <w:szCs w:val="21"/>
        </w:rPr>
      </w:pPr>
      <w:r w:rsidRPr="00A564F9">
        <w:rPr>
          <w:sz w:val="21"/>
          <w:szCs w:val="21"/>
        </w:rPr>
        <w:t>Self-auditing of the Project Safety Management System</w:t>
      </w:r>
    </w:p>
    <w:p w14:paraId="3E2A0C65" w14:textId="5FC1825A" w:rsidR="00424150" w:rsidRPr="00A564F9" w:rsidRDefault="00424150" w:rsidP="00667419">
      <w:pPr>
        <w:pStyle w:val="Heading4Bulletts"/>
        <w:tabs>
          <w:tab w:val="clear" w:pos="1211"/>
        </w:tabs>
        <w:ind w:left="360"/>
        <w:rPr>
          <w:sz w:val="21"/>
          <w:szCs w:val="21"/>
        </w:rPr>
      </w:pPr>
      <w:r w:rsidRPr="00A564F9">
        <w:rPr>
          <w:sz w:val="21"/>
          <w:szCs w:val="21"/>
        </w:rPr>
        <w:t xml:space="preserve">Conducting </w:t>
      </w:r>
      <w:r w:rsidR="00144202">
        <w:rPr>
          <w:sz w:val="21"/>
          <w:szCs w:val="21"/>
        </w:rPr>
        <w:t>worker</w:t>
      </w:r>
      <w:r w:rsidRPr="00A564F9">
        <w:rPr>
          <w:sz w:val="21"/>
          <w:szCs w:val="21"/>
        </w:rPr>
        <w:t xml:space="preserve"> and supervisor inductions</w:t>
      </w:r>
    </w:p>
    <w:p w14:paraId="3E2A0C66" w14:textId="77777777" w:rsidR="00424150" w:rsidRPr="00A564F9" w:rsidRDefault="00424150" w:rsidP="00667419">
      <w:pPr>
        <w:pStyle w:val="Heading4Bulletts"/>
        <w:tabs>
          <w:tab w:val="clear" w:pos="1211"/>
        </w:tabs>
        <w:ind w:left="360"/>
        <w:rPr>
          <w:sz w:val="21"/>
          <w:szCs w:val="21"/>
        </w:rPr>
      </w:pPr>
      <w:r w:rsidRPr="00A564F9">
        <w:rPr>
          <w:sz w:val="21"/>
          <w:szCs w:val="21"/>
        </w:rPr>
        <w:t>Assisting supervisors with conducting risk assessments</w:t>
      </w:r>
    </w:p>
    <w:p w14:paraId="3E2A0C67" w14:textId="77777777" w:rsidR="00424150" w:rsidRPr="00A564F9" w:rsidRDefault="00424150" w:rsidP="00667419">
      <w:pPr>
        <w:pStyle w:val="Heading4Bulletts"/>
        <w:tabs>
          <w:tab w:val="clear" w:pos="1211"/>
        </w:tabs>
        <w:ind w:left="360"/>
        <w:rPr>
          <w:sz w:val="21"/>
          <w:szCs w:val="21"/>
        </w:rPr>
      </w:pPr>
      <w:r w:rsidRPr="00A564F9">
        <w:rPr>
          <w:sz w:val="21"/>
          <w:szCs w:val="21"/>
        </w:rPr>
        <w:t>Conducting daily site inspections and weekly documented site inspections</w:t>
      </w:r>
    </w:p>
    <w:p w14:paraId="3E2A0C68" w14:textId="12874F28" w:rsidR="00424150" w:rsidRPr="00A564F9" w:rsidRDefault="00424150" w:rsidP="001441CC">
      <w:pPr>
        <w:pStyle w:val="Heading4Bulletts"/>
        <w:tabs>
          <w:tab w:val="clear" w:pos="1211"/>
        </w:tabs>
        <w:ind w:left="360"/>
        <w:rPr>
          <w:sz w:val="21"/>
          <w:szCs w:val="21"/>
        </w:rPr>
      </w:pPr>
      <w:r w:rsidRPr="00A564F9">
        <w:rPr>
          <w:sz w:val="21"/>
          <w:szCs w:val="21"/>
        </w:rPr>
        <w:t>Managing hazardous materials on site</w:t>
      </w:r>
    </w:p>
    <w:p w14:paraId="03035CB0" w14:textId="7D32536D" w:rsidR="001441CC" w:rsidRPr="00A564F9" w:rsidRDefault="001441CC" w:rsidP="001441CC">
      <w:pPr>
        <w:pStyle w:val="Heading4Bulletts"/>
        <w:tabs>
          <w:tab w:val="clear" w:pos="1211"/>
        </w:tabs>
        <w:ind w:left="360"/>
        <w:jc w:val="both"/>
        <w:rPr>
          <w:sz w:val="21"/>
          <w:szCs w:val="21"/>
        </w:rPr>
      </w:pPr>
      <w:r w:rsidRPr="00A564F9">
        <w:rPr>
          <w:sz w:val="21"/>
          <w:szCs w:val="21"/>
        </w:rPr>
        <w:t xml:space="preserve">All training undertaken on site shall be sent to the Training Department  </w:t>
      </w:r>
      <w:hyperlink r:id="rId33" w:history="1">
        <w:r w:rsidRPr="00A564F9">
          <w:rPr>
            <w:rStyle w:val="Hyperlink"/>
            <w:sz w:val="21"/>
            <w:szCs w:val="21"/>
          </w:rPr>
          <w:t>training@scee.com.au</w:t>
        </w:r>
      </w:hyperlink>
      <w:r w:rsidRPr="00A564F9">
        <w:rPr>
          <w:sz w:val="21"/>
          <w:szCs w:val="21"/>
        </w:rPr>
        <w:t xml:space="preserve"> to be uploaded </w:t>
      </w:r>
      <w:proofErr w:type="gramStart"/>
      <w:r w:rsidRPr="00A564F9">
        <w:rPr>
          <w:sz w:val="21"/>
          <w:szCs w:val="21"/>
        </w:rPr>
        <w:t>in to</w:t>
      </w:r>
      <w:proofErr w:type="gramEnd"/>
      <w:r w:rsidR="00697BFB">
        <w:rPr>
          <w:sz w:val="21"/>
          <w:szCs w:val="21"/>
        </w:rPr>
        <w:t xml:space="preserve"> MyPass</w:t>
      </w:r>
      <w:r w:rsidRPr="00A564F9">
        <w:rPr>
          <w:sz w:val="21"/>
          <w:szCs w:val="21"/>
        </w:rPr>
        <w:t>.</w:t>
      </w:r>
    </w:p>
    <w:p w14:paraId="2B46E58D" w14:textId="77777777" w:rsidR="00667419" w:rsidRPr="00A564F9" w:rsidRDefault="00667419" w:rsidP="001441CC">
      <w:pPr>
        <w:pStyle w:val="Heading4Bulletts"/>
        <w:ind w:left="360"/>
        <w:rPr>
          <w:sz w:val="21"/>
          <w:szCs w:val="21"/>
        </w:rPr>
      </w:pPr>
      <w:r w:rsidRPr="00A564F9">
        <w:rPr>
          <w:sz w:val="21"/>
          <w:szCs w:val="21"/>
        </w:rPr>
        <w:t>Comply with the requirements of the RTIO Critical Risk Management process</w:t>
      </w:r>
    </w:p>
    <w:p w14:paraId="3E2A0C69" w14:textId="77777777" w:rsidR="00424150" w:rsidRPr="00A564F9" w:rsidRDefault="00424150" w:rsidP="001441CC">
      <w:pPr>
        <w:pStyle w:val="Heading4Bulletts"/>
        <w:tabs>
          <w:tab w:val="clear" w:pos="1211"/>
        </w:tabs>
        <w:ind w:left="360"/>
        <w:rPr>
          <w:sz w:val="21"/>
          <w:szCs w:val="21"/>
        </w:rPr>
      </w:pPr>
      <w:r w:rsidRPr="00A564F9">
        <w:rPr>
          <w:sz w:val="21"/>
          <w:szCs w:val="21"/>
        </w:rPr>
        <w:t xml:space="preserve">Management of workers compensation and rehabilitation on site, in conjunction with head office support </w:t>
      </w:r>
    </w:p>
    <w:p w14:paraId="3E2A0C6A" w14:textId="77777777" w:rsidR="00424150" w:rsidRPr="00A564F9" w:rsidRDefault="00424150" w:rsidP="00667419">
      <w:pPr>
        <w:pStyle w:val="Heading4Bulletts"/>
        <w:tabs>
          <w:tab w:val="clear" w:pos="1211"/>
        </w:tabs>
        <w:ind w:left="360"/>
        <w:rPr>
          <w:sz w:val="21"/>
          <w:szCs w:val="21"/>
        </w:rPr>
      </w:pPr>
      <w:r w:rsidRPr="00A564F9">
        <w:rPr>
          <w:sz w:val="21"/>
          <w:szCs w:val="21"/>
        </w:rPr>
        <w:t>Attending project safety, and Committee meetings, with the findings being reported to the necessary personnel</w:t>
      </w:r>
    </w:p>
    <w:p w14:paraId="3E2A0C6B" w14:textId="77777777" w:rsidR="00424150" w:rsidRPr="00A564F9" w:rsidRDefault="00424150" w:rsidP="00667419">
      <w:pPr>
        <w:pStyle w:val="Heading4Bulletts"/>
        <w:tabs>
          <w:tab w:val="clear" w:pos="1211"/>
        </w:tabs>
        <w:ind w:left="360"/>
        <w:rPr>
          <w:sz w:val="21"/>
          <w:szCs w:val="21"/>
        </w:rPr>
      </w:pPr>
      <w:r w:rsidRPr="00A564F9">
        <w:rPr>
          <w:sz w:val="21"/>
          <w:szCs w:val="21"/>
        </w:rPr>
        <w:t>Preparing and presenting safety presentations at weekly toolbox meetings</w:t>
      </w:r>
    </w:p>
    <w:p w14:paraId="3E2A0C6C" w14:textId="77777777" w:rsidR="00424150" w:rsidRPr="00A564F9" w:rsidRDefault="00424150" w:rsidP="00985EA4">
      <w:pPr>
        <w:pStyle w:val="Heading4Bulletts"/>
        <w:tabs>
          <w:tab w:val="clear" w:pos="1211"/>
        </w:tabs>
        <w:ind w:left="360"/>
        <w:rPr>
          <w:sz w:val="21"/>
          <w:szCs w:val="21"/>
        </w:rPr>
      </w:pPr>
      <w:r w:rsidRPr="00A564F9">
        <w:rPr>
          <w:sz w:val="21"/>
          <w:szCs w:val="21"/>
        </w:rPr>
        <w:t>Monitoring and reporting on safety initiative programs</w:t>
      </w:r>
    </w:p>
    <w:p w14:paraId="3E2A0C6D" w14:textId="77777777" w:rsidR="00424150" w:rsidRPr="00A564F9" w:rsidRDefault="00424150" w:rsidP="00985EA4">
      <w:pPr>
        <w:pStyle w:val="Heading4Bulletts"/>
        <w:tabs>
          <w:tab w:val="clear" w:pos="1211"/>
        </w:tabs>
        <w:ind w:left="360"/>
        <w:rPr>
          <w:sz w:val="21"/>
          <w:szCs w:val="21"/>
        </w:rPr>
      </w:pPr>
      <w:r w:rsidRPr="00A564F9">
        <w:rPr>
          <w:sz w:val="21"/>
          <w:szCs w:val="21"/>
        </w:rPr>
        <w:t>Reviewing the weekly HSE performance (lag and lead indicators) with the Project Manager</w:t>
      </w:r>
    </w:p>
    <w:p w14:paraId="3E2A0C6E" w14:textId="77777777" w:rsidR="00424150" w:rsidRPr="00A564F9" w:rsidRDefault="00424150" w:rsidP="00985EA4">
      <w:pPr>
        <w:pStyle w:val="Heading4Bulletts"/>
        <w:tabs>
          <w:tab w:val="clear" w:pos="1211"/>
        </w:tabs>
        <w:ind w:left="360"/>
        <w:rPr>
          <w:sz w:val="21"/>
          <w:szCs w:val="21"/>
        </w:rPr>
      </w:pPr>
      <w:r w:rsidRPr="00A564F9">
        <w:rPr>
          <w:sz w:val="21"/>
          <w:szCs w:val="21"/>
        </w:rPr>
        <w:t>Undertaking daily informal field inspections and documenting any hazards identified</w:t>
      </w:r>
    </w:p>
    <w:p w14:paraId="3E2A0C6F" w14:textId="77777777" w:rsidR="00424150" w:rsidRPr="00A564F9" w:rsidRDefault="00424150" w:rsidP="00985EA4">
      <w:pPr>
        <w:pStyle w:val="Heading4Bulletts"/>
        <w:tabs>
          <w:tab w:val="clear" w:pos="1211"/>
        </w:tabs>
        <w:ind w:left="360"/>
        <w:rPr>
          <w:sz w:val="21"/>
          <w:szCs w:val="21"/>
        </w:rPr>
      </w:pPr>
      <w:r w:rsidRPr="00A564F9">
        <w:rPr>
          <w:sz w:val="21"/>
          <w:szCs w:val="21"/>
        </w:rPr>
        <w:t>Conducting, preparing and assisting with risk assessments as required</w:t>
      </w:r>
    </w:p>
    <w:p w14:paraId="3E2A0C70" w14:textId="77777777" w:rsidR="00424150" w:rsidRPr="00A564F9" w:rsidRDefault="00424150" w:rsidP="00985EA4">
      <w:pPr>
        <w:pStyle w:val="Heading4Bulletts"/>
        <w:tabs>
          <w:tab w:val="clear" w:pos="1211"/>
        </w:tabs>
        <w:ind w:left="360"/>
        <w:rPr>
          <w:sz w:val="21"/>
          <w:szCs w:val="21"/>
        </w:rPr>
      </w:pPr>
      <w:r w:rsidRPr="00A564F9">
        <w:rPr>
          <w:sz w:val="21"/>
          <w:szCs w:val="21"/>
        </w:rPr>
        <w:t xml:space="preserve">Managing SCEE’s project HSE requirements </w:t>
      </w:r>
    </w:p>
    <w:p w14:paraId="3E2A0C71" w14:textId="77777777" w:rsidR="00424150" w:rsidRPr="00A564F9" w:rsidRDefault="00424150" w:rsidP="00985EA4">
      <w:pPr>
        <w:pStyle w:val="Heading4Bulletts"/>
        <w:tabs>
          <w:tab w:val="clear" w:pos="1211"/>
        </w:tabs>
        <w:ind w:left="360"/>
        <w:rPr>
          <w:sz w:val="21"/>
          <w:szCs w:val="21"/>
        </w:rPr>
      </w:pPr>
      <w:r w:rsidRPr="00A564F9">
        <w:rPr>
          <w:sz w:val="21"/>
          <w:szCs w:val="21"/>
        </w:rPr>
        <w:t>Assisting in the review and updating of Work Instructions, SWMS and JHA’s as required</w:t>
      </w:r>
    </w:p>
    <w:p w14:paraId="3E2A0C72" w14:textId="77777777" w:rsidR="00424150" w:rsidRPr="00A564F9" w:rsidRDefault="00424150" w:rsidP="00985EA4">
      <w:pPr>
        <w:pStyle w:val="Heading4Bulletts"/>
        <w:tabs>
          <w:tab w:val="clear" w:pos="1211"/>
        </w:tabs>
        <w:ind w:left="360"/>
        <w:rPr>
          <w:sz w:val="21"/>
          <w:szCs w:val="21"/>
        </w:rPr>
      </w:pPr>
      <w:r w:rsidRPr="00A564F9">
        <w:rPr>
          <w:sz w:val="21"/>
          <w:szCs w:val="21"/>
        </w:rPr>
        <w:t>Reviewing all permit systems prior to authorisation from the Client</w:t>
      </w:r>
    </w:p>
    <w:p w14:paraId="3E2A0C73" w14:textId="77777777" w:rsidR="00424150" w:rsidRPr="00A564F9" w:rsidRDefault="00424150" w:rsidP="00985EA4">
      <w:pPr>
        <w:pStyle w:val="Heading4Bulletts"/>
        <w:tabs>
          <w:tab w:val="clear" w:pos="1211"/>
        </w:tabs>
        <w:ind w:left="360"/>
        <w:rPr>
          <w:sz w:val="21"/>
          <w:szCs w:val="21"/>
        </w:rPr>
      </w:pPr>
      <w:r w:rsidRPr="00A564F9">
        <w:rPr>
          <w:sz w:val="21"/>
          <w:szCs w:val="21"/>
        </w:rPr>
        <w:t>Inspecting First Aid facilities and replenish stock as required</w:t>
      </w:r>
    </w:p>
    <w:p w14:paraId="3E2A0C74" w14:textId="77777777" w:rsidR="00424150" w:rsidRPr="00A564F9" w:rsidRDefault="00424150" w:rsidP="00985EA4">
      <w:pPr>
        <w:pStyle w:val="Heading4Bulletts"/>
        <w:tabs>
          <w:tab w:val="clear" w:pos="1211"/>
        </w:tabs>
        <w:ind w:left="360"/>
        <w:rPr>
          <w:sz w:val="21"/>
          <w:szCs w:val="21"/>
        </w:rPr>
      </w:pPr>
      <w:r w:rsidRPr="00A564F9">
        <w:rPr>
          <w:sz w:val="21"/>
          <w:szCs w:val="21"/>
        </w:rPr>
        <w:t>Immediately stopping any “Unsafe Behaviour” identified during daily work activities</w:t>
      </w:r>
    </w:p>
    <w:p w14:paraId="3E2A0C75" w14:textId="77777777" w:rsidR="00424150" w:rsidRPr="00A564F9" w:rsidRDefault="00424150" w:rsidP="00985EA4">
      <w:pPr>
        <w:pStyle w:val="Heading4Bulletts"/>
        <w:tabs>
          <w:tab w:val="clear" w:pos="1211"/>
        </w:tabs>
        <w:ind w:left="360"/>
        <w:rPr>
          <w:sz w:val="21"/>
          <w:szCs w:val="21"/>
        </w:rPr>
      </w:pPr>
      <w:r w:rsidRPr="00A564F9">
        <w:rPr>
          <w:sz w:val="21"/>
          <w:szCs w:val="21"/>
        </w:rPr>
        <w:t>Conducting formal JHA reviews</w:t>
      </w:r>
    </w:p>
    <w:p w14:paraId="3E2A0C76" w14:textId="77777777" w:rsidR="00424150" w:rsidRPr="00A564F9" w:rsidRDefault="00424150" w:rsidP="00985EA4">
      <w:pPr>
        <w:pStyle w:val="Heading4Bulletts"/>
        <w:tabs>
          <w:tab w:val="clear" w:pos="1211"/>
        </w:tabs>
        <w:ind w:left="360"/>
        <w:rPr>
          <w:sz w:val="21"/>
          <w:szCs w:val="21"/>
        </w:rPr>
      </w:pPr>
      <w:r w:rsidRPr="00A564F9">
        <w:rPr>
          <w:sz w:val="21"/>
          <w:szCs w:val="21"/>
        </w:rPr>
        <w:t>Implementing SCEE and Client Safety Management Systems</w:t>
      </w:r>
    </w:p>
    <w:p w14:paraId="3E2A0C77" w14:textId="77777777" w:rsidR="00424150" w:rsidRPr="00A564F9" w:rsidRDefault="00424150" w:rsidP="00724E1B">
      <w:pPr>
        <w:pStyle w:val="Heading4Bulletts"/>
        <w:numPr>
          <w:ilvl w:val="0"/>
          <w:numId w:val="0"/>
        </w:numPr>
        <w:ind w:left="426"/>
        <w:rPr>
          <w:sz w:val="16"/>
          <w:szCs w:val="16"/>
        </w:rPr>
      </w:pPr>
    </w:p>
    <w:p w14:paraId="3E2A0C79" w14:textId="2F76776C" w:rsidR="005F1938" w:rsidRDefault="005F1938" w:rsidP="005F1938">
      <w:pPr>
        <w:jc w:val="both"/>
        <w:rPr>
          <w:sz w:val="21"/>
          <w:szCs w:val="21"/>
        </w:rPr>
      </w:pPr>
      <w:r w:rsidRPr="00A564F9">
        <w:rPr>
          <w:sz w:val="21"/>
          <w:szCs w:val="21"/>
        </w:rPr>
        <w:t xml:space="preserve">I hereby certify that I have read and understood my Roles and Responsibilities as outlined in the Safety Management Plan and will comply with all requirements of the plan for </w:t>
      </w:r>
      <w:r w:rsidR="0002596D" w:rsidRPr="00A564F9">
        <w:rPr>
          <w:sz w:val="21"/>
          <w:szCs w:val="21"/>
        </w:rPr>
        <w:t xml:space="preserve">the </w:t>
      </w:r>
      <w:r w:rsidR="00062456">
        <w:rPr>
          <w:sz w:val="21"/>
          <w:szCs w:val="21"/>
        </w:rPr>
        <w:t>Cape Lambert A Switchgear Replacement Project</w:t>
      </w:r>
      <w:r w:rsidR="000B6485" w:rsidRPr="00A564F9">
        <w:rPr>
          <w:sz w:val="21"/>
          <w:szCs w:val="21"/>
        </w:rPr>
        <w:t>.</w:t>
      </w:r>
    </w:p>
    <w:p w14:paraId="3E2A0C7A" w14:textId="77777777" w:rsidR="005F1938" w:rsidRPr="00A564F9" w:rsidRDefault="005F1938" w:rsidP="005F1938">
      <w:pPr>
        <w:jc w:val="both"/>
        <w:rPr>
          <w:sz w:val="21"/>
          <w:szCs w:val="21"/>
          <w:u w:val="single"/>
        </w:rPr>
      </w:pPr>
      <w:r w:rsidRPr="00A564F9">
        <w:rPr>
          <w:sz w:val="21"/>
          <w:szCs w:val="21"/>
          <w:u w:val="single"/>
        </w:rPr>
        <w:tab/>
      </w:r>
      <w:r w:rsidRPr="00A564F9">
        <w:rPr>
          <w:sz w:val="21"/>
          <w:szCs w:val="21"/>
          <w:u w:val="single"/>
        </w:rPr>
        <w:tab/>
      </w:r>
      <w:r w:rsidRPr="00A564F9">
        <w:rPr>
          <w:sz w:val="21"/>
          <w:szCs w:val="21"/>
          <w:u w:val="single"/>
        </w:rPr>
        <w:tab/>
      </w:r>
      <w:r w:rsidRPr="00A564F9">
        <w:rPr>
          <w:sz w:val="21"/>
          <w:szCs w:val="21"/>
          <w:u w:val="single"/>
        </w:rPr>
        <w:tab/>
      </w:r>
      <w:r w:rsidRPr="00A564F9">
        <w:rPr>
          <w:sz w:val="21"/>
          <w:szCs w:val="21"/>
          <w:u w:val="single"/>
        </w:rPr>
        <w:tab/>
      </w:r>
      <w:r w:rsidRPr="00A564F9">
        <w:rPr>
          <w:sz w:val="21"/>
          <w:szCs w:val="21"/>
        </w:rPr>
        <w:tab/>
      </w:r>
      <w:r w:rsidRPr="00A564F9">
        <w:rPr>
          <w:sz w:val="21"/>
          <w:szCs w:val="21"/>
        </w:rPr>
        <w:tab/>
      </w:r>
      <w:r w:rsidRPr="00A564F9">
        <w:rPr>
          <w:sz w:val="21"/>
          <w:szCs w:val="21"/>
          <w:u w:val="single"/>
        </w:rPr>
        <w:tab/>
      </w:r>
      <w:r w:rsidRPr="00A564F9">
        <w:rPr>
          <w:sz w:val="21"/>
          <w:szCs w:val="21"/>
          <w:u w:val="single"/>
        </w:rPr>
        <w:tab/>
      </w:r>
      <w:r w:rsidRPr="00A564F9">
        <w:rPr>
          <w:sz w:val="21"/>
          <w:szCs w:val="21"/>
          <w:u w:val="single"/>
        </w:rPr>
        <w:tab/>
      </w:r>
      <w:r w:rsidRPr="00A564F9">
        <w:rPr>
          <w:sz w:val="21"/>
          <w:szCs w:val="21"/>
          <w:u w:val="single"/>
        </w:rPr>
        <w:tab/>
      </w:r>
      <w:r w:rsidRPr="00A564F9">
        <w:rPr>
          <w:sz w:val="21"/>
          <w:szCs w:val="21"/>
          <w:u w:val="single"/>
        </w:rPr>
        <w:tab/>
      </w:r>
    </w:p>
    <w:p w14:paraId="3E2A0C7B" w14:textId="10D92CDD" w:rsidR="009D2215" w:rsidRDefault="005F1938">
      <w:pPr>
        <w:rPr>
          <w:sz w:val="21"/>
          <w:szCs w:val="21"/>
        </w:rPr>
      </w:pPr>
      <w:r w:rsidRPr="00A564F9">
        <w:rPr>
          <w:sz w:val="21"/>
          <w:szCs w:val="21"/>
        </w:rPr>
        <w:t>Signed</w:t>
      </w:r>
      <w:r w:rsidRPr="00A564F9">
        <w:rPr>
          <w:sz w:val="21"/>
          <w:szCs w:val="21"/>
        </w:rPr>
        <w:tab/>
      </w:r>
      <w:r w:rsidRPr="00A564F9">
        <w:rPr>
          <w:sz w:val="21"/>
          <w:szCs w:val="21"/>
        </w:rPr>
        <w:tab/>
      </w:r>
      <w:r w:rsidRPr="00A564F9">
        <w:rPr>
          <w:sz w:val="21"/>
          <w:szCs w:val="21"/>
        </w:rPr>
        <w:tab/>
      </w:r>
      <w:r w:rsidRPr="00A564F9">
        <w:rPr>
          <w:sz w:val="21"/>
          <w:szCs w:val="21"/>
        </w:rPr>
        <w:tab/>
      </w:r>
      <w:r w:rsidRPr="00A564F9">
        <w:rPr>
          <w:sz w:val="21"/>
          <w:szCs w:val="21"/>
        </w:rPr>
        <w:tab/>
      </w:r>
      <w:r w:rsidRPr="00A564F9">
        <w:rPr>
          <w:sz w:val="21"/>
          <w:szCs w:val="21"/>
        </w:rPr>
        <w:tab/>
      </w:r>
      <w:r w:rsidRPr="00A564F9">
        <w:rPr>
          <w:sz w:val="21"/>
          <w:szCs w:val="21"/>
        </w:rPr>
        <w:tab/>
        <w:t>Date</w:t>
      </w:r>
    </w:p>
    <w:p w14:paraId="2D811592" w14:textId="77777777" w:rsidR="00697BFB" w:rsidRDefault="00697BFB" w:rsidP="00291AD2">
      <w:pPr>
        <w:rPr>
          <w:b/>
        </w:rPr>
      </w:pPr>
    </w:p>
    <w:p w14:paraId="4BED0503" w14:textId="0EB76A99" w:rsidR="00291AD2" w:rsidRPr="005F4B66" w:rsidRDefault="004B577F" w:rsidP="00291AD2">
      <w:pPr>
        <w:rPr>
          <w:b/>
        </w:rPr>
      </w:pPr>
      <w:r>
        <w:rPr>
          <w:b/>
        </w:rPr>
        <w:lastRenderedPageBreak/>
        <w:t>Workers</w:t>
      </w:r>
      <w:r w:rsidR="00B10CE4" w:rsidRPr="005F4B66">
        <w:rPr>
          <w:b/>
        </w:rPr>
        <w:t xml:space="preserve"> (including sub-contractors)</w:t>
      </w:r>
    </w:p>
    <w:p w14:paraId="3F672A7E" w14:textId="63DB954E" w:rsidR="00291AD2" w:rsidRPr="005F4B66" w:rsidRDefault="00291AD2" w:rsidP="00291AD2">
      <w:pPr>
        <w:spacing w:line="240" w:lineRule="auto"/>
      </w:pPr>
      <w:r w:rsidRPr="005F4B66">
        <w:t>Reports to the Superintendent, Supervisor or Leading Hand and is responsible for:</w:t>
      </w:r>
    </w:p>
    <w:p w14:paraId="55B6D019" w14:textId="77777777" w:rsidR="00291AD2" w:rsidRPr="005F4B66" w:rsidRDefault="00291AD2" w:rsidP="00985EA4">
      <w:pPr>
        <w:numPr>
          <w:ilvl w:val="0"/>
          <w:numId w:val="2"/>
        </w:numPr>
        <w:tabs>
          <w:tab w:val="clear" w:pos="1211"/>
        </w:tabs>
        <w:spacing w:after="0" w:line="240" w:lineRule="auto"/>
        <w:ind w:left="360"/>
        <w:contextualSpacing/>
        <w:jc w:val="both"/>
      </w:pPr>
      <w:r w:rsidRPr="005F4B66">
        <w:t>Being responsible for their own safety and health and that of others in the workplace</w:t>
      </w:r>
    </w:p>
    <w:p w14:paraId="615A417F" w14:textId="77777777" w:rsidR="00291AD2" w:rsidRPr="005F4B66" w:rsidRDefault="00291AD2" w:rsidP="00985EA4">
      <w:pPr>
        <w:numPr>
          <w:ilvl w:val="0"/>
          <w:numId w:val="2"/>
        </w:numPr>
        <w:tabs>
          <w:tab w:val="clear" w:pos="1211"/>
        </w:tabs>
        <w:spacing w:after="0" w:line="240" w:lineRule="auto"/>
        <w:ind w:left="360"/>
        <w:contextualSpacing/>
        <w:jc w:val="both"/>
      </w:pPr>
      <w:r w:rsidRPr="005F4B66">
        <w:t>Showing an understanding and demonstrating a commitment to preventing injuries, minimising damage and avoiding interruption to the organisation</w:t>
      </w:r>
    </w:p>
    <w:p w14:paraId="5E8F8CFC" w14:textId="77777777" w:rsidR="00291AD2" w:rsidRPr="005F4B66" w:rsidRDefault="00291AD2" w:rsidP="00667419">
      <w:pPr>
        <w:numPr>
          <w:ilvl w:val="0"/>
          <w:numId w:val="2"/>
        </w:numPr>
        <w:tabs>
          <w:tab w:val="clear" w:pos="1211"/>
        </w:tabs>
        <w:spacing w:after="0" w:line="240" w:lineRule="auto"/>
        <w:ind w:left="360"/>
        <w:contextualSpacing/>
        <w:jc w:val="both"/>
      </w:pPr>
      <w:r w:rsidRPr="005F4B66">
        <w:t>Keeping the workplace in a clean and tidy condition and not interfering with or misusing protective equipment (personal or mechanical) that has been provided or installed for the purpose of safety and health</w:t>
      </w:r>
    </w:p>
    <w:p w14:paraId="4420964F" w14:textId="5ADD43EF" w:rsidR="00291AD2" w:rsidRDefault="00291AD2" w:rsidP="001441CC">
      <w:pPr>
        <w:numPr>
          <w:ilvl w:val="0"/>
          <w:numId w:val="2"/>
        </w:numPr>
        <w:tabs>
          <w:tab w:val="clear" w:pos="1211"/>
        </w:tabs>
        <w:spacing w:after="0" w:line="240" w:lineRule="auto"/>
        <w:ind w:left="360"/>
        <w:contextualSpacing/>
        <w:jc w:val="both"/>
      </w:pPr>
      <w:r w:rsidRPr="005F4B66">
        <w:t>Using all personal and mechanical protective equipment issued or supplied as per the workplace requirements</w:t>
      </w:r>
    </w:p>
    <w:p w14:paraId="272AAF3B" w14:textId="0A6C81BF" w:rsidR="001441CC" w:rsidRDefault="001441CC" w:rsidP="001441CC">
      <w:pPr>
        <w:pStyle w:val="Heading4Bulletts"/>
        <w:tabs>
          <w:tab w:val="clear" w:pos="1211"/>
        </w:tabs>
        <w:ind w:left="360"/>
        <w:jc w:val="both"/>
      </w:pPr>
      <w:r>
        <w:t xml:space="preserve">Renewed workers licences/tickets shall </w:t>
      </w:r>
      <w:proofErr w:type="gramStart"/>
      <w:r w:rsidR="00697BFB">
        <w:t>uploaded</w:t>
      </w:r>
      <w:proofErr w:type="gramEnd"/>
      <w:r w:rsidR="00697BFB">
        <w:t xml:space="preserve"> into MyPass</w:t>
      </w:r>
      <w:r>
        <w:t>.</w:t>
      </w:r>
    </w:p>
    <w:p w14:paraId="2BCB4236" w14:textId="77777777" w:rsidR="00667419" w:rsidRPr="005F4B66" w:rsidRDefault="00667419" w:rsidP="001441CC">
      <w:pPr>
        <w:pStyle w:val="Heading2Bulletts"/>
        <w:ind w:left="360"/>
      </w:pPr>
      <w:r w:rsidRPr="005F4B66">
        <w:t>Comply with the requirements of the RTIO Critical Risk Management process</w:t>
      </w:r>
    </w:p>
    <w:p w14:paraId="31332AB8" w14:textId="77777777" w:rsidR="00291AD2" w:rsidRPr="005F4B66" w:rsidRDefault="00291AD2" w:rsidP="001441CC">
      <w:pPr>
        <w:numPr>
          <w:ilvl w:val="0"/>
          <w:numId w:val="2"/>
        </w:numPr>
        <w:tabs>
          <w:tab w:val="clear" w:pos="1211"/>
        </w:tabs>
        <w:spacing w:after="0" w:line="240" w:lineRule="auto"/>
        <w:ind w:left="360"/>
        <w:contextualSpacing/>
        <w:jc w:val="both"/>
      </w:pPr>
      <w:r w:rsidRPr="005F4B66">
        <w:t>Attending prestart meetings and participating in pre-start tasks</w:t>
      </w:r>
    </w:p>
    <w:p w14:paraId="12FA9C67" w14:textId="77777777" w:rsidR="00291AD2" w:rsidRPr="005F4B66" w:rsidRDefault="00291AD2" w:rsidP="001441CC">
      <w:pPr>
        <w:numPr>
          <w:ilvl w:val="0"/>
          <w:numId w:val="2"/>
        </w:numPr>
        <w:tabs>
          <w:tab w:val="clear" w:pos="1211"/>
        </w:tabs>
        <w:spacing w:after="0" w:line="240" w:lineRule="auto"/>
        <w:ind w:left="360"/>
        <w:contextualSpacing/>
        <w:jc w:val="both"/>
      </w:pPr>
      <w:r w:rsidRPr="005F4B66">
        <w:t>Attending safety presentations and toolbox meetings</w:t>
      </w:r>
    </w:p>
    <w:p w14:paraId="334EE0CD" w14:textId="77777777" w:rsidR="00291AD2" w:rsidRPr="005F4B66" w:rsidRDefault="00291AD2" w:rsidP="00667419">
      <w:pPr>
        <w:numPr>
          <w:ilvl w:val="0"/>
          <w:numId w:val="2"/>
        </w:numPr>
        <w:tabs>
          <w:tab w:val="clear" w:pos="1211"/>
        </w:tabs>
        <w:spacing w:after="0" w:line="240" w:lineRule="auto"/>
        <w:ind w:left="360"/>
        <w:contextualSpacing/>
        <w:jc w:val="both"/>
      </w:pPr>
      <w:r w:rsidRPr="005F4B66">
        <w:t>Complying with the requirements for the protection of the environment</w:t>
      </w:r>
    </w:p>
    <w:p w14:paraId="7412F9F4" w14:textId="77777777" w:rsidR="00291AD2" w:rsidRPr="005F4B66" w:rsidRDefault="00291AD2" w:rsidP="00667419">
      <w:pPr>
        <w:numPr>
          <w:ilvl w:val="0"/>
          <w:numId w:val="12"/>
        </w:numPr>
        <w:spacing w:before="60" w:after="0" w:line="240" w:lineRule="auto"/>
        <w:ind w:left="360"/>
        <w:contextualSpacing/>
        <w:jc w:val="both"/>
        <w:rPr>
          <w:color w:val="000000"/>
        </w:rPr>
      </w:pPr>
      <w:r w:rsidRPr="005F4B66">
        <w:rPr>
          <w:color w:val="000000"/>
        </w:rPr>
        <w:t>Being responsible for their own environmental impact and that of others in the workplace</w:t>
      </w:r>
    </w:p>
    <w:p w14:paraId="170BEB8C" w14:textId="77777777" w:rsidR="00291AD2" w:rsidRPr="005F4B66" w:rsidRDefault="00291AD2" w:rsidP="00667419">
      <w:pPr>
        <w:numPr>
          <w:ilvl w:val="0"/>
          <w:numId w:val="12"/>
        </w:numPr>
        <w:tabs>
          <w:tab w:val="left" w:pos="426"/>
        </w:tabs>
        <w:spacing w:after="0" w:line="240" w:lineRule="auto"/>
        <w:ind w:left="360"/>
        <w:contextualSpacing/>
        <w:jc w:val="both"/>
        <w:rPr>
          <w:color w:val="000000"/>
        </w:rPr>
      </w:pPr>
      <w:r w:rsidRPr="005F4B66">
        <w:rPr>
          <w:color w:val="000000"/>
        </w:rPr>
        <w:t>Demonstrate environmental awareness</w:t>
      </w:r>
    </w:p>
    <w:p w14:paraId="3F580E89" w14:textId="77777777" w:rsidR="00291AD2" w:rsidRPr="005F4B66" w:rsidRDefault="00291AD2" w:rsidP="00985EA4">
      <w:pPr>
        <w:numPr>
          <w:ilvl w:val="0"/>
          <w:numId w:val="2"/>
        </w:numPr>
        <w:tabs>
          <w:tab w:val="clear" w:pos="1211"/>
        </w:tabs>
        <w:spacing w:after="0" w:line="240" w:lineRule="auto"/>
        <w:ind w:left="360"/>
        <w:contextualSpacing/>
        <w:jc w:val="both"/>
      </w:pPr>
      <w:r w:rsidRPr="005F4B66">
        <w:rPr>
          <w:color w:val="000000"/>
        </w:rPr>
        <w:t>Working in accordance with SCEE and requirements that have been produced to ensure the protection of the environment</w:t>
      </w:r>
    </w:p>
    <w:p w14:paraId="30326BD9" w14:textId="77777777" w:rsidR="00291AD2" w:rsidRPr="005F4B66" w:rsidRDefault="00291AD2" w:rsidP="00985EA4">
      <w:pPr>
        <w:numPr>
          <w:ilvl w:val="0"/>
          <w:numId w:val="2"/>
        </w:numPr>
        <w:tabs>
          <w:tab w:val="clear" w:pos="1211"/>
        </w:tabs>
        <w:spacing w:after="0" w:line="240" w:lineRule="auto"/>
        <w:ind w:left="360"/>
        <w:contextualSpacing/>
        <w:jc w:val="both"/>
      </w:pPr>
      <w:r w:rsidRPr="005F4B66">
        <w:t>Immediately reporting all events, incidents or unsafe conditions that occur in the workplace</w:t>
      </w:r>
    </w:p>
    <w:p w14:paraId="196021A7" w14:textId="68CF6D60" w:rsidR="00291AD2" w:rsidRPr="005F4B66" w:rsidRDefault="00291AD2" w:rsidP="00985EA4">
      <w:pPr>
        <w:numPr>
          <w:ilvl w:val="0"/>
          <w:numId w:val="2"/>
        </w:numPr>
        <w:tabs>
          <w:tab w:val="clear" w:pos="1211"/>
        </w:tabs>
        <w:spacing w:after="0" w:line="240" w:lineRule="auto"/>
        <w:ind w:left="360"/>
        <w:contextualSpacing/>
        <w:jc w:val="both"/>
      </w:pPr>
      <w:r w:rsidRPr="005F4B66">
        <w:t xml:space="preserve">Working in accordance with SCEE procedures and requirements that have been produced to ensure the safety and health of all </w:t>
      </w:r>
      <w:r w:rsidR="00144202">
        <w:t>worker</w:t>
      </w:r>
      <w:r w:rsidRPr="005F4B66">
        <w:t>s and others</w:t>
      </w:r>
    </w:p>
    <w:p w14:paraId="17F7B187" w14:textId="77777777" w:rsidR="00291AD2" w:rsidRPr="005F4B66" w:rsidRDefault="00291AD2" w:rsidP="00985EA4">
      <w:pPr>
        <w:numPr>
          <w:ilvl w:val="0"/>
          <w:numId w:val="2"/>
        </w:numPr>
        <w:tabs>
          <w:tab w:val="clear" w:pos="1211"/>
        </w:tabs>
        <w:spacing w:after="0" w:line="240" w:lineRule="auto"/>
        <w:ind w:left="360"/>
        <w:contextualSpacing/>
        <w:jc w:val="both"/>
      </w:pPr>
      <w:r w:rsidRPr="005F4B66">
        <w:t>Complying with the requirements of all statutory HSE legislation where applicable</w:t>
      </w:r>
    </w:p>
    <w:p w14:paraId="146241D1" w14:textId="77777777" w:rsidR="00291AD2" w:rsidRPr="005F4B66" w:rsidRDefault="00291AD2" w:rsidP="00985EA4">
      <w:pPr>
        <w:numPr>
          <w:ilvl w:val="0"/>
          <w:numId w:val="2"/>
        </w:numPr>
        <w:tabs>
          <w:tab w:val="clear" w:pos="1211"/>
        </w:tabs>
        <w:spacing w:after="0" w:line="240" w:lineRule="auto"/>
        <w:ind w:left="360"/>
        <w:contextualSpacing/>
        <w:jc w:val="both"/>
      </w:pPr>
      <w:r w:rsidRPr="005F4B66">
        <w:t>Participating in Fitness for Work testing as requested</w:t>
      </w:r>
    </w:p>
    <w:p w14:paraId="1883A421" w14:textId="77777777" w:rsidR="00291AD2" w:rsidRPr="005F4B66" w:rsidRDefault="00291AD2" w:rsidP="00985EA4">
      <w:pPr>
        <w:numPr>
          <w:ilvl w:val="0"/>
          <w:numId w:val="2"/>
        </w:numPr>
        <w:tabs>
          <w:tab w:val="clear" w:pos="1211"/>
        </w:tabs>
        <w:spacing w:after="0" w:line="240" w:lineRule="auto"/>
        <w:ind w:left="360"/>
        <w:contextualSpacing/>
        <w:jc w:val="both"/>
      </w:pPr>
      <w:r w:rsidRPr="005F4B66">
        <w:t>Adhering to permit requirements</w:t>
      </w:r>
    </w:p>
    <w:p w14:paraId="0D3C381E" w14:textId="77777777" w:rsidR="00291AD2" w:rsidRPr="005F4B66" w:rsidRDefault="00291AD2" w:rsidP="00985EA4">
      <w:pPr>
        <w:numPr>
          <w:ilvl w:val="0"/>
          <w:numId w:val="2"/>
        </w:numPr>
        <w:tabs>
          <w:tab w:val="clear" w:pos="1211"/>
        </w:tabs>
        <w:spacing w:after="0" w:line="240" w:lineRule="auto"/>
        <w:ind w:left="360"/>
        <w:contextualSpacing/>
        <w:jc w:val="both"/>
      </w:pPr>
      <w:r w:rsidRPr="005F4B66">
        <w:t xml:space="preserve">Assisting management in achieving the project HSE goals and objectives </w:t>
      </w:r>
    </w:p>
    <w:p w14:paraId="5A419E3B" w14:textId="77777777" w:rsidR="00291AD2" w:rsidRPr="005F4B66" w:rsidRDefault="00291AD2" w:rsidP="00985EA4">
      <w:pPr>
        <w:numPr>
          <w:ilvl w:val="0"/>
          <w:numId w:val="2"/>
        </w:numPr>
        <w:tabs>
          <w:tab w:val="clear" w:pos="1211"/>
        </w:tabs>
        <w:spacing w:after="0" w:line="240" w:lineRule="auto"/>
        <w:ind w:left="360"/>
        <w:contextualSpacing/>
        <w:jc w:val="both"/>
      </w:pPr>
      <w:r w:rsidRPr="005F4B66">
        <w:t>Immediately stopping any “Unsafe Behaviour” identified during daily work activities</w:t>
      </w:r>
    </w:p>
    <w:p w14:paraId="22601447" w14:textId="77777777" w:rsidR="00291AD2" w:rsidRPr="005F4B66" w:rsidRDefault="00291AD2" w:rsidP="00985EA4">
      <w:pPr>
        <w:pStyle w:val="Heading2Bulletts"/>
        <w:tabs>
          <w:tab w:val="clear" w:pos="1211"/>
        </w:tabs>
        <w:ind w:left="360"/>
      </w:pPr>
      <w:r w:rsidRPr="005F4B66">
        <w:t>Understanding the Heath, Safety and Environment Management Plan and Quality Plan as it relates to their position</w:t>
      </w:r>
    </w:p>
    <w:p w14:paraId="59828C2F" w14:textId="77777777" w:rsidR="00291AD2" w:rsidRPr="005F4B66" w:rsidRDefault="00291AD2" w:rsidP="00291AD2">
      <w:pPr>
        <w:spacing w:after="0" w:line="240" w:lineRule="auto"/>
        <w:ind w:left="426"/>
        <w:contextualSpacing/>
      </w:pPr>
    </w:p>
    <w:p w14:paraId="0048CD35" w14:textId="47A51501" w:rsidR="00291AD2" w:rsidRPr="005F4B66" w:rsidRDefault="00291AD2" w:rsidP="00291AD2">
      <w:pPr>
        <w:jc w:val="both"/>
      </w:pPr>
      <w:r w:rsidRPr="005F4B66">
        <w:t xml:space="preserve">I hereby certify that I have read and understood my Roles and Responsibilities as outlined in the Safety Management Plan and will comply with all requirements of the plan for </w:t>
      </w:r>
      <w:r w:rsidR="0002596D" w:rsidRPr="005F4B66">
        <w:t xml:space="preserve">the </w:t>
      </w:r>
      <w:r w:rsidR="00062456">
        <w:t>Cape Lambert A Switchgear Replacement Project</w:t>
      </w:r>
      <w:r w:rsidR="000B6485" w:rsidRPr="005F4B66">
        <w:t>.</w:t>
      </w:r>
    </w:p>
    <w:p w14:paraId="03F50D79" w14:textId="77777777" w:rsidR="00291AD2" w:rsidRPr="005F4B66" w:rsidRDefault="00291AD2" w:rsidP="00291AD2">
      <w:pPr>
        <w:jc w:val="both"/>
      </w:pPr>
    </w:p>
    <w:p w14:paraId="6B129CAB" w14:textId="77777777" w:rsidR="00291AD2" w:rsidRPr="005F4B66" w:rsidRDefault="00291AD2" w:rsidP="00291AD2">
      <w:pPr>
        <w:jc w:val="both"/>
        <w:rPr>
          <w:u w:val="single"/>
        </w:rPr>
      </w:pPr>
      <w:r w:rsidRPr="005F4B66">
        <w:rPr>
          <w:u w:val="single"/>
        </w:rPr>
        <w:tab/>
      </w:r>
      <w:r w:rsidRPr="005F4B66">
        <w:rPr>
          <w:u w:val="single"/>
        </w:rPr>
        <w:tab/>
      </w:r>
      <w:r w:rsidRPr="005F4B66">
        <w:rPr>
          <w:u w:val="single"/>
        </w:rPr>
        <w:tab/>
      </w:r>
      <w:r w:rsidRPr="005F4B66">
        <w:rPr>
          <w:u w:val="single"/>
        </w:rPr>
        <w:tab/>
      </w:r>
      <w:r w:rsidRPr="005F4B66">
        <w:rPr>
          <w:u w:val="single"/>
        </w:rPr>
        <w:tab/>
      </w:r>
      <w:r w:rsidRPr="005F4B66">
        <w:tab/>
      </w:r>
      <w:r w:rsidRPr="005F4B66">
        <w:tab/>
      </w:r>
      <w:r w:rsidRPr="005F4B66">
        <w:rPr>
          <w:u w:val="single"/>
        </w:rPr>
        <w:tab/>
      </w:r>
      <w:r w:rsidRPr="005F4B66">
        <w:rPr>
          <w:u w:val="single"/>
        </w:rPr>
        <w:tab/>
      </w:r>
      <w:r w:rsidRPr="005F4B66">
        <w:rPr>
          <w:u w:val="single"/>
        </w:rPr>
        <w:tab/>
      </w:r>
      <w:r w:rsidRPr="005F4B66">
        <w:rPr>
          <w:u w:val="single"/>
        </w:rPr>
        <w:tab/>
      </w:r>
      <w:r w:rsidRPr="005F4B66">
        <w:rPr>
          <w:u w:val="single"/>
        </w:rPr>
        <w:tab/>
      </w:r>
    </w:p>
    <w:p w14:paraId="4203D74A" w14:textId="44113FCC" w:rsidR="00291AD2" w:rsidRPr="005F4B66" w:rsidRDefault="00291AD2" w:rsidP="00291AD2">
      <w:r w:rsidRPr="005F4B66">
        <w:t>Signed</w:t>
      </w:r>
      <w:r w:rsidRPr="005F4B66">
        <w:tab/>
      </w:r>
      <w:r w:rsidRPr="005F4B66">
        <w:tab/>
      </w:r>
      <w:r w:rsidRPr="005F4B66">
        <w:tab/>
      </w:r>
      <w:r w:rsidRPr="005F4B66">
        <w:tab/>
      </w:r>
      <w:r w:rsidRPr="005F4B66">
        <w:tab/>
      </w:r>
      <w:r w:rsidRPr="005F4B66">
        <w:tab/>
      </w:r>
      <w:r w:rsidRPr="005F4B66">
        <w:tab/>
        <w:t>Date</w:t>
      </w:r>
    </w:p>
    <w:p w14:paraId="286718D6" w14:textId="77777777" w:rsidR="00291AD2" w:rsidRPr="005F4B66" w:rsidRDefault="00291AD2"/>
    <w:sectPr w:rsidR="00291AD2" w:rsidRPr="005F4B66" w:rsidSect="00173CBF">
      <w:headerReference w:type="default" r:id="rId34"/>
      <w:footerReference w:type="default" r:id="rId35"/>
      <w:headerReference w:type="first" r:id="rId36"/>
      <w:footerReference w:type="first" r:id="rId37"/>
      <w:pgSz w:w="11906" w:h="16838" w:code="9"/>
      <w:pgMar w:top="834" w:right="1134" w:bottom="1440" w:left="1134" w:header="567" w:footer="45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3065404" w14:textId="77777777" w:rsidR="00F50283" w:rsidRDefault="00F50283" w:rsidP="00C20A99">
      <w:pPr>
        <w:spacing w:after="0" w:line="240" w:lineRule="auto"/>
      </w:pPr>
      <w:r>
        <w:separator/>
      </w:r>
    </w:p>
  </w:endnote>
  <w:endnote w:type="continuationSeparator" w:id="0">
    <w:p w14:paraId="1CFEF9D0" w14:textId="77777777" w:rsidR="00F50283" w:rsidRDefault="00F50283" w:rsidP="00C20A99">
      <w:pPr>
        <w:spacing w:after="0" w:line="240" w:lineRule="auto"/>
      </w:pPr>
      <w:r>
        <w:continuationSeparator/>
      </w:r>
    </w:p>
  </w:endnote>
  <w:endnote w:type="continuationNotice" w:id="1">
    <w:p w14:paraId="49634FAC" w14:textId="77777777" w:rsidR="00F50283" w:rsidRDefault="00F50283">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DZStandard">
    <w:altName w:val="Arial Narrow"/>
    <w:charset w:val="00"/>
    <w:family w:val="swiss"/>
    <w:pitch w:val="variable"/>
    <w:sig w:usb0="800000AF" w:usb1="10002048" w:usb2="00000000" w:usb3="00000000" w:csb0="00000001" w:csb1="00000000"/>
  </w:font>
  <w:font w:name="MS Mincho">
    <w:panose1 w:val="02020609040205080304"/>
    <w:charset w:val="80"/>
    <w:family w:val="modern"/>
    <w:pitch w:val="fixed"/>
    <w:sig w:usb0="E00002FF" w:usb1="6AC7FDFB" w:usb2="08000012" w:usb3="00000000" w:csb0="0002009F" w:csb1="00000000"/>
  </w:font>
  <w:font w:name="ArialMT">
    <w:altName w:val="Arial"/>
    <w:panose1 w:val="00000000000000000000"/>
    <w:charset w:val="00"/>
    <w:family w:val="swiss"/>
    <w:notTrueType/>
    <w:pitch w:val="default"/>
    <w:sig w:usb0="00000003" w:usb1="00000000" w:usb2="00000000" w:usb3="00000000" w:csb0="00000001" w:csb1="00000000"/>
  </w:font>
  <w:font w:name="Franklin Gothic Medium">
    <w:panose1 w:val="020B0603020102020204"/>
    <w:charset w:val="00"/>
    <w:family w:val="swiss"/>
    <w:pitch w:val="variable"/>
    <w:sig w:usb0="00000287" w:usb1="00000000" w:usb2="00000000" w:usb3="00000000" w:csb0="0000009F" w:csb1="00000000"/>
  </w:font>
  <w:font w:name="Calibri,Bold">
    <w:altName w:val="Calibri"/>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2A0C91" w14:textId="1DA5FB69" w:rsidR="00C706BF" w:rsidRPr="00F16E2C" w:rsidRDefault="5124D973" w:rsidP="5124D973">
    <w:pPr>
      <w:pStyle w:val="Footer"/>
      <w:pBdr>
        <w:top w:val="single" w:sz="4" w:space="1" w:color="auto"/>
      </w:pBdr>
      <w:tabs>
        <w:tab w:val="clear" w:pos="4513"/>
        <w:tab w:val="clear" w:pos="9026"/>
        <w:tab w:val="left" w:pos="567"/>
        <w:tab w:val="center" w:pos="4820"/>
        <w:tab w:val="right" w:pos="9639"/>
      </w:tabs>
      <w:rPr>
        <w:sz w:val="16"/>
        <w:szCs w:val="16"/>
      </w:rPr>
    </w:pPr>
    <w:r w:rsidRPr="5124D973">
      <w:rPr>
        <w:sz w:val="16"/>
        <w:szCs w:val="16"/>
      </w:rPr>
      <w:t>Doc ID:</w:t>
    </w:r>
    <w:r w:rsidR="00C706BF">
      <w:tab/>
    </w:r>
    <w:r w:rsidR="00991B24">
      <w:rPr>
        <w:sz w:val="16"/>
        <w:szCs w:val="16"/>
      </w:rPr>
      <w:t>201106</w:t>
    </w:r>
    <w:r w:rsidRPr="5124D973">
      <w:rPr>
        <w:sz w:val="16"/>
        <w:szCs w:val="16"/>
      </w:rPr>
      <w:t>-SE-</w:t>
    </w:r>
    <w:r w:rsidR="00D931A4">
      <w:rPr>
        <w:sz w:val="16"/>
        <w:szCs w:val="16"/>
      </w:rPr>
      <w:t>HSE</w:t>
    </w:r>
    <w:r w:rsidRPr="5124D973">
      <w:rPr>
        <w:sz w:val="16"/>
        <w:szCs w:val="16"/>
      </w:rPr>
      <w:t>-000</w:t>
    </w:r>
    <w:r w:rsidR="000264E9">
      <w:rPr>
        <w:sz w:val="16"/>
        <w:szCs w:val="16"/>
      </w:rPr>
      <w:t>1</w:t>
    </w:r>
    <w:r>
      <w:tab/>
    </w:r>
    <w:sdt>
      <w:sdtPr>
        <w:rPr>
          <w:sz w:val="16"/>
          <w:szCs w:val="16"/>
        </w:rPr>
        <w:id w:val="410660710"/>
        <w:docPartObj>
          <w:docPartGallery w:val="Page Numbers (Top of Page)"/>
          <w:docPartUnique/>
        </w:docPartObj>
      </w:sdtPr>
      <w:sdtContent>
        <w:r w:rsidRPr="5124D973">
          <w:rPr>
            <w:sz w:val="16"/>
            <w:szCs w:val="16"/>
          </w:rPr>
          <w:t>Hardcopy uncontrolled</w:t>
        </w:r>
        <w:r w:rsidR="00C706BF">
          <w:tab/>
        </w:r>
        <w:r w:rsidRPr="5124D973">
          <w:rPr>
            <w:sz w:val="16"/>
            <w:szCs w:val="16"/>
          </w:rPr>
          <w:t xml:space="preserve">Page </w:t>
        </w:r>
        <w:r w:rsidR="00C706BF" w:rsidRPr="5124D973">
          <w:rPr>
            <w:noProof/>
            <w:sz w:val="16"/>
            <w:szCs w:val="16"/>
          </w:rPr>
          <w:fldChar w:fldCharType="begin"/>
        </w:r>
        <w:r w:rsidR="00C706BF" w:rsidRPr="5124D973">
          <w:rPr>
            <w:sz w:val="16"/>
            <w:szCs w:val="16"/>
          </w:rPr>
          <w:instrText xml:space="preserve"> PAGE </w:instrText>
        </w:r>
        <w:r w:rsidR="00C706BF" w:rsidRPr="5124D973">
          <w:rPr>
            <w:sz w:val="16"/>
            <w:szCs w:val="16"/>
          </w:rPr>
          <w:fldChar w:fldCharType="separate"/>
        </w:r>
        <w:r w:rsidRPr="5124D973">
          <w:rPr>
            <w:noProof/>
            <w:sz w:val="16"/>
            <w:szCs w:val="16"/>
          </w:rPr>
          <w:t>3</w:t>
        </w:r>
        <w:r w:rsidR="00C706BF" w:rsidRPr="5124D973">
          <w:rPr>
            <w:noProof/>
            <w:sz w:val="16"/>
            <w:szCs w:val="16"/>
          </w:rPr>
          <w:fldChar w:fldCharType="end"/>
        </w:r>
        <w:r w:rsidRPr="5124D973">
          <w:rPr>
            <w:sz w:val="16"/>
            <w:szCs w:val="16"/>
          </w:rPr>
          <w:t xml:space="preserve"> of </w:t>
        </w:r>
        <w:r w:rsidR="00C706BF" w:rsidRPr="5124D973">
          <w:rPr>
            <w:noProof/>
            <w:sz w:val="16"/>
            <w:szCs w:val="16"/>
          </w:rPr>
          <w:fldChar w:fldCharType="begin"/>
        </w:r>
        <w:r w:rsidR="00C706BF" w:rsidRPr="5124D973">
          <w:rPr>
            <w:sz w:val="16"/>
            <w:szCs w:val="16"/>
          </w:rPr>
          <w:instrText xml:space="preserve"> NUMPAGES  </w:instrText>
        </w:r>
        <w:r w:rsidR="00C706BF" w:rsidRPr="5124D973">
          <w:rPr>
            <w:sz w:val="16"/>
            <w:szCs w:val="16"/>
          </w:rPr>
          <w:fldChar w:fldCharType="separate"/>
        </w:r>
        <w:r w:rsidRPr="5124D973">
          <w:rPr>
            <w:noProof/>
            <w:sz w:val="16"/>
            <w:szCs w:val="16"/>
          </w:rPr>
          <w:t>88</w:t>
        </w:r>
        <w:r w:rsidR="00C706BF" w:rsidRPr="5124D973">
          <w:rPr>
            <w:noProof/>
            <w:sz w:val="16"/>
            <w:szCs w:val="16"/>
          </w:rPr>
          <w:fldChar w:fldCharType="end"/>
        </w:r>
      </w:sdtContent>
    </w:sdt>
  </w:p>
  <w:p w14:paraId="3E2A0C92" w14:textId="077CCB08" w:rsidR="00C706BF" w:rsidRPr="00F16E2C" w:rsidRDefault="00C706BF" w:rsidP="00DB45CA">
    <w:pPr>
      <w:pStyle w:val="Footer"/>
      <w:pBdr>
        <w:top w:val="single" w:sz="4" w:space="1" w:color="auto"/>
      </w:pBdr>
      <w:tabs>
        <w:tab w:val="left" w:pos="567"/>
      </w:tabs>
      <w:rPr>
        <w:sz w:val="16"/>
        <w:szCs w:val="16"/>
      </w:rPr>
    </w:pPr>
    <w:r w:rsidRPr="00F16E2C">
      <w:rPr>
        <w:sz w:val="16"/>
        <w:szCs w:val="16"/>
      </w:rPr>
      <w:t>Rev:</w:t>
    </w:r>
    <w:r w:rsidRPr="00F16E2C">
      <w:rPr>
        <w:sz w:val="16"/>
        <w:szCs w:val="16"/>
      </w:rPr>
      <w:tab/>
    </w:r>
    <w:r w:rsidR="00E2787B">
      <w:rPr>
        <w:sz w:val="16"/>
        <w:szCs w:val="16"/>
      </w:rPr>
      <w:t>A</w:t>
    </w:r>
  </w:p>
  <w:p w14:paraId="3E2A0C93" w14:textId="046A6C71" w:rsidR="00C706BF" w:rsidRPr="00283BAA" w:rsidRDefault="00C706BF" w:rsidP="00DB45CA">
    <w:pPr>
      <w:pStyle w:val="Footer"/>
      <w:pBdr>
        <w:top w:val="single" w:sz="4" w:space="1" w:color="auto"/>
      </w:pBdr>
      <w:tabs>
        <w:tab w:val="left" w:pos="567"/>
      </w:tabs>
      <w:rPr>
        <w:sz w:val="16"/>
        <w:szCs w:val="16"/>
      </w:rPr>
    </w:pPr>
    <w:r w:rsidRPr="00F16E2C">
      <w:rPr>
        <w:sz w:val="16"/>
        <w:szCs w:val="16"/>
      </w:rPr>
      <w:t>Date:</w:t>
    </w:r>
    <w:r w:rsidRPr="00F16E2C">
      <w:rPr>
        <w:sz w:val="16"/>
        <w:szCs w:val="16"/>
      </w:rPr>
      <w:tab/>
    </w:r>
    <w:r w:rsidR="00991B24">
      <w:rPr>
        <w:sz w:val="16"/>
        <w:szCs w:val="16"/>
      </w:rPr>
      <w:t>1</w:t>
    </w:r>
    <w:r w:rsidR="00062456">
      <w:rPr>
        <w:sz w:val="16"/>
        <w:szCs w:val="16"/>
      </w:rPr>
      <w:t>4</w:t>
    </w:r>
    <w:r w:rsidR="004E61AF">
      <w:rPr>
        <w:sz w:val="16"/>
        <w:szCs w:val="16"/>
      </w:rPr>
      <w:t>/</w:t>
    </w:r>
    <w:r w:rsidR="00991B24">
      <w:rPr>
        <w:sz w:val="16"/>
        <w:szCs w:val="16"/>
      </w:rPr>
      <w:t>04/2026</w:t>
    </w:r>
    <w:r>
      <w:rPr>
        <w:sz w:val="16"/>
        <w:szCs w:val="16"/>
      </w:rPr>
      <w:tab/>
    </w:r>
  </w:p>
  <w:p w14:paraId="3E2A0C94" w14:textId="77777777" w:rsidR="00C706BF" w:rsidRDefault="00C706BF">
    <w:pPr>
      <w:pStyle w:val="Footer"/>
    </w:pPr>
  </w:p>
  <w:p w14:paraId="4F4FFE1C" w14:textId="77777777" w:rsidR="00C706BF" w:rsidRDefault="00C706BF">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2A0C98" w14:textId="107EBDD1" w:rsidR="00C706BF" w:rsidRPr="00546D85" w:rsidRDefault="00000000" w:rsidP="5124D973">
    <w:pPr>
      <w:pBdr>
        <w:top w:val="single" w:sz="4" w:space="1" w:color="auto"/>
      </w:pBdr>
      <w:tabs>
        <w:tab w:val="left" w:pos="567"/>
        <w:tab w:val="left" w:pos="4536"/>
        <w:tab w:val="right" w:pos="9639"/>
      </w:tabs>
      <w:jc w:val="center"/>
      <w:rPr>
        <w:sz w:val="18"/>
        <w:szCs w:val="18"/>
      </w:rPr>
    </w:pPr>
    <w:sdt>
      <w:sdtPr>
        <w:rPr>
          <w:sz w:val="18"/>
          <w:szCs w:val="18"/>
        </w:rPr>
        <w:id w:val="473095566"/>
        <w:docPartObj>
          <w:docPartGallery w:val="Page Numbers (Top of Page)"/>
          <w:docPartUnique/>
        </w:docPartObj>
      </w:sdtPr>
      <w:sdtContent>
        <w:r w:rsidR="5124D973" w:rsidRPr="5124D973">
          <w:rPr>
            <w:sz w:val="18"/>
            <w:szCs w:val="18"/>
          </w:rPr>
          <w:t>Hardcopy Uncontrolled</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ACCA176" w14:textId="77777777" w:rsidR="00F50283" w:rsidRDefault="00F50283" w:rsidP="00C20A99">
      <w:pPr>
        <w:spacing w:after="0" w:line="240" w:lineRule="auto"/>
      </w:pPr>
      <w:r>
        <w:separator/>
      </w:r>
    </w:p>
  </w:footnote>
  <w:footnote w:type="continuationSeparator" w:id="0">
    <w:p w14:paraId="2068CF33" w14:textId="77777777" w:rsidR="00F50283" w:rsidRDefault="00F50283" w:rsidP="00C20A99">
      <w:pPr>
        <w:spacing w:after="0" w:line="240" w:lineRule="auto"/>
      </w:pPr>
      <w:r>
        <w:continuationSeparator/>
      </w:r>
    </w:p>
  </w:footnote>
  <w:footnote w:type="continuationNotice" w:id="1">
    <w:p w14:paraId="3B2590F5" w14:textId="77777777" w:rsidR="00F50283" w:rsidRDefault="00F50283">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4A0" w:firstRow="1" w:lastRow="0" w:firstColumn="1" w:lastColumn="0" w:noHBand="0" w:noVBand="1"/>
    </w:tblPr>
    <w:tblGrid>
      <w:gridCol w:w="4041"/>
      <w:gridCol w:w="5597"/>
    </w:tblGrid>
    <w:tr w:rsidR="00C706BF" w14:paraId="3E2A0C8C" w14:textId="77777777" w:rsidTr="0007085B">
      <w:trPr>
        <w:trHeight w:val="989"/>
      </w:trPr>
      <w:tc>
        <w:tcPr>
          <w:tcW w:w="4077" w:type="dxa"/>
          <w:vMerge w:val="restart"/>
          <w:tcBorders>
            <w:bottom w:val="single" w:sz="4" w:space="0" w:color="auto"/>
          </w:tcBorders>
        </w:tcPr>
        <w:p w14:paraId="3E2A0C8A" w14:textId="245FA2DB" w:rsidR="00C706BF" w:rsidRDefault="002E51EF" w:rsidP="00C20A99">
          <w:r>
            <w:rPr>
              <w:noProof/>
            </w:rPr>
            <w:drawing>
              <wp:inline distT="0" distB="0" distL="0" distR="0" wp14:anchorId="03F781F4" wp14:editId="494131AD">
                <wp:extent cx="1440000" cy="691200"/>
                <wp:effectExtent l="0" t="0" r="8255" b="0"/>
                <wp:docPr id="9" name="Picture 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440000" cy="691200"/>
                        </a:xfrm>
                        <a:prstGeom prst="rect">
                          <a:avLst/>
                        </a:prstGeom>
                        <a:noFill/>
                        <a:ln>
                          <a:noFill/>
                        </a:ln>
                      </pic:spPr>
                    </pic:pic>
                  </a:graphicData>
                </a:graphic>
              </wp:inline>
            </w:drawing>
          </w:r>
        </w:p>
      </w:tc>
      <w:tc>
        <w:tcPr>
          <w:tcW w:w="5670" w:type="dxa"/>
          <w:tcBorders>
            <w:bottom w:val="single" w:sz="4" w:space="0" w:color="auto"/>
          </w:tcBorders>
          <w:vAlign w:val="bottom"/>
        </w:tcPr>
        <w:p w14:paraId="3E2A0C8B" w14:textId="34710B5A" w:rsidR="00C706BF" w:rsidRPr="00932F6B" w:rsidRDefault="00C706BF" w:rsidP="00932F6B">
          <w:pPr>
            <w:pStyle w:val="Header"/>
            <w:jc w:val="right"/>
            <w:rPr>
              <w:b/>
              <w:sz w:val="42"/>
              <w:szCs w:val="42"/>
            </w:rPr>
          </w:pPr>
          <w:r w:rsidRPr="0022785A">
            <w:rPr>
              <w:b/>
              <w:sz w:val="42"/>
              <w:szCs w:val="42"/>
            </w:rPr>
            <w:t>Health, Safety and Environment</w:t>
          </w:r>
        </w:p>
      </w:tc>
    </w:tr>
    <w:tr w:rsidR="00C706BF" w:rsidRPr="007C0AC0" w14:paraId="3E2A0C8F" w14:textId="77777777" w:rsidTr="0007085B">
      <w:trPr>
        <w:trHeight w:val="76"/>
      </w:trPr>
      <w:tc>
        <w:tcPr>
          <w:tcW w:w="4077" w:type="dxa"/>
          <w:vMerge/>
          <w:tcBorders>
            <w:bottom w:val="single" w:sz="4" w:space="0" w:color="auto"/>
          </w:tcBorders>
        </w:tcPr>
        <w:p w14:paraId="3E2A0C8D" w14:textId="77777777" w:rsidR="00C706BF" w:rsidRDefault="00C706BF" w:rsidP="00C20A99"/>
      </w:tc>
      <w:tc>
        <w:tcPr>
          <w:tcW w:w="5670" w:type="dxa"/>
          <w:tcBorders>
            <w:top w:val="single" w:sz="4" w:space="0" w:color="auto"/>
            <w:bottom w:val="single" w:sz="4" w:space="0" w:color="auto"/>
          </w:tcBorders>
          <w:vAlign w:val="bottom"/>
        </w:tcPr>
        <w:p w14:paraId="3E2A0C8E" w14:textId="77777777" w:rsidR="00C706BF" w:rsidRPr="0007085B" w:rsidRDefault="00C706BF" w:rsidP="00932F6B">
          <w:pPr>
            <w:pStyle w:val="Header"/>
            <w:jc w:val="right"/>
          </w:pPr>
          <w:r>
            <w:t>Management Plan</w:t>
          </w:r>
        </w:p>
      </w:tc>
    </w:tr>
  </w:tbl>
  <w:p w14:paraId="3E2A0C90" w14:textId="77777777" w:rsidR="00C706BF" w:rsidRDefault="00C706BF" w:rsidP="00724E1B">
    <w:pPr>
      <w:tabs>
        <w:tab w:val="left" w:pos="2859"/>
      </w:tabs>
    </w:pPr>
    <w: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jc w:val="center"/>
      <w:tblLook w:val="04A0" w:firstRow="1" w:lastRow="0" w:firstColumn="1" w:lastColumn="0" w:noHBand="0" w:noVBand="1"/>
    </w:tblPr>
    <w:tblGrid>
      <w:gridCol w:w="9638"/>
    </w:tblGrid>
    <w:tr w:rsidR="00C706BF" w:rsidRPr="001F026C" w14:paraId="3E2A0C96" w14:textId="77777777" w:rsidTr="001F026C">
      <w:trPr>
        <w:trHeight w:val="2969"/>
        <w:jc w:val="center"/>
      </w:trPr>
      <w:tc>
        <w:tcPr>
          <w:tcW w:w="9747" w:type="dxa"/>
          <w:vAlign w:val="bottom"/>
        </w:tcPr>
        <w:p w14:paraId="3E2A0C95" w14:textId="3F971907" w:rsidR="00C706BF" w:rsidRPr="001F026C" w:rsidRDefault="00A1360D" w:rsidP="001F026C">
          <w:pPr>
            <w:pStyle w:val="Header"/>
            <w:jc w:val="center"/>
          </w:pPr>
          <w:r>
            <w:rPr>
              <w:noProof/>
            </w:rPr>
            <w:drawing>
              <wp:inline distT="0" distB="0" distL="0" distR="0" wp14:anchorId="22A7F46A" wp14:editId="20585C4E">
                <wp:extent cx="2818800" cy="1350000"/>
                <wp:effectExtent l="0" t="0" r="635" b="3175"/>
                <wp:docPr id="8" name="Picture 8"/>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818800" cy="1350000"/>
                        </a:xfrm>
                        <a:prstGeom prst="rect">
                          <a:avLst/>
                        </a:prstGeom>
                        <a:noFill/>
                        <a:ln>
                          <a:noFill/>
                        </a:ln>
                      </pic:spPr>
                    </pic:pic>
                  </a:graphicData>
                </a:graphic>
              </wp:inline>
            </w:drawing>
          </w:r>
        </w:p>
      </w:tc>
    </w:tr>
  </w:tbl>
  <w:p w14:paraId="3E2A0C97" w14:textId="77777777" w:rsidR="00C706BF" w:rsidRPr="001F026C" w:rsidRDefault="00C706BF" w:rsidP="001F026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BE5B6E"/>
    <w:multiLevelType w:val="hybridMultilevel"/>
    <w:tmpl w:val="A582F2A2"/>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720" w:hanging="360"/>
      </w:pPr>
      <w:rPr>
        <w:rFonts w:ascii="Courier New" w:hAnsi="Courier New" w:cs="Courier New" w:hint="default"/>
      </w:rPr>
    </w:lvl>
    <w:lvl w:ilvl="2" w:tplc="0C090005" w:tentative="1">
      <w:start w:val="1"/>
      <w:numFmt w:val="bullet"/>
      <w:lvlText w:val=""/>
      <w:lvlJc w:val="left"/>
      <w:pPr>
        <w:ind w:left="0" w:hanging="360"/>
      </w:pPr>
      <w:rPr>
        <w:rFonts w:ascii="Wingdings" w:hAnsi="Wingdings" w:hint="default"/>
      </w:rPr>
    </w:lvl>
    <w:lvl w:ilvl="3" w:tplc="0C090001" w:tentative="1">
      <w:start w:val="1"/>
      <w:numFmt w:val="bullet"/>
      <w:lvlText w:val=""/>
      <w:lvlJc w:val="left"/>
      <w:pPr>
        <w:ind w:left="720" w:hanging="360"/>
      </w:pPr>
      <w:rPr>
        <w:rFonts w:ascii="Symbol" w:hAnsi="Symbol" w:hint="default"/>
      </w:rPr>
    </w:lvl>
    <w:lvl w:ilvl="4" w:tplc="0C090003" w:tentative="1">
      <w:start w:val="1"/>
      <w:numFmt w:val="bullet"/>
      <w:lvlText w:val="o"/>
      <w:lvlJc w:val="left"/>
      <w:pPr>
        <w:ind w:left="1440" w:hanging="360"/>
      </w:pPr>
      <w:rPr>
        <w:rFonts w:ascii="Courier New" w:hAnsi="Courier New" w:cs="Courier New" w:hint="default"/>
      </w:rPr>
    </w:lvl>
    <w:lvl w:ilvl="5" w:tplc="0C090005" w:tentative="1">
      <w:start w:val="1"/>
      <w:numFmt w:val="bullet"/>
      <w:lvlText w:val=""/>
      <w:lvlJc w:val="left"/>
      <w:pPr>
        <w:ind w:left="2160" w:hanging="360"/>
      </w:pPr>
      <w:rPr>
        <w:rFonts w:ascii="Wingdings" w:hAnsi="Wingdings" w:hint="default"/>
      </w:rPr>
    </w:lvl>
    <w:lvl w:ilvl="6" w:tplc="0C090001" w:tentative="1">
      <w:start w:val="1"/>
      <w:numFmt w:val="bullet"/>
      <w:lvlText w:val=""/>
      <w:lvlJc w:val="left"/>
      <w:pPr>
        <w:ind w:left="2880" w:hanging="360"/>
      </w:pPr>
      <w:rPr>
        <w:rFonts w:ascii="Symbol" w:hAnsi="Symbol" w:hint="default"/>
      </w:rPr>
    </w:lvl>
    <w:lvl w:ilvl="7" w:tplc="0C090003" w:tentative="1">
      <w:start w:val="1"/>
      <w:numFmt w:val="bullet"/>
      <w:lvlText w:val="o"/>
      <w:lvlJc w:val="left"/>
      <w:pPr>
        <w:ind w:left="3600" w:hanging="360"/>
      </w:pPr>
      <w:rPr>
        <w:rFonts w:ascii="Courier New" w:hAnsi="Courier New" w:cs="Courier New" w:hint="default"/>
      </w:rPr>
    </w:lvl>
    <w:lvl w:ilvl="8" w:tplc="0C090005" w:tentative="1">
      <w:start w:val="1"/>
      <w:numFmt w:val="bullet"/>
      <w:lvlText w:val=""/>
      <w:lvlJc w:val="left"/>
      <w:pPr>
        <w:ind w:left="4320" w:hanging="360"/>
      </w:pPr>
      <w:rPr>
        <w:rFonts w:ascii="Wingdings" w:hAnsi="Wingdings" w:hint="default"/>
      </w:rPr>
    </w:lvl>
  </w:abstractNum>
  <w:abstractNum w:abstractNumId="1" w15:restartNumberingAfterBreak="0">
    <w:nsid w:val="030D2FB1"/>
    <w:multiLevelType w:val="hybridMultilevel"/>
    <w:tmpl w:val="1ED89EE2"/>
    <w:lvl w:ilvl="0" w:tplc="0C090001">
      <w:start w:val="1"/>
      <w:numFmt w:val="bullet"/>
      <w:lvlText w:val=""/>
      <w:lvlJc w:val="left"/>
      <w:pPr>
        <w:ind w:left="2160" w:hanging="360"/>
      </w:pPr>
      <w:rPr>
        <w:rFonts w:ascii="Symbol" w:hAnsi="Symbol" w:hint="default"/>
      </w:rPr>
    </w:lvl>
    <w:lvl w:ilvl="1" w:tplc="0C090003" w:tentative="1">
      <w:start w:val="1"/>
      <w:numFmt w:val="bullet"/>
      <w:lvlText w:val="o"/>
      <w:lvlJc w:val="left"/>
      <w:pPr>
        <w:ind w:left="2880" w:hanging="360"/>
      </w:pPr>
      <w:rPr>
        <w:rFonts w:ascii="Courier New" w:hAnsi="Courier New" w:cs="Courier New" w:hint="default"/>
      </w:rPr>
    </w:lvl>
    <w:lvl w:ilvl="2" w:tplc="0C090005" w:tentative="1">
      <w:start w:val="1"/>
      <w:numFmt w:val="bullet"/>
      <w:lvlText w:val=""/>
      <w:lvlJc w:val="left"/>
      <w:pPr>
        <w:ind w:left="3600" w:hanging="360"/>
      </w:pPr>
      <w:rPr>
        <w:rFonts w:ascii="Wingdings" w:hAnsi="Wingdings" w:hint="default"/>
      </w:rPr>
    </w:lvl>
    <w:lvl w:ilvl="3" w:tplc="0C090001" w:tentative="1">
      <w:start w:val="1"/>
      <w:numFmt w:val="bullet"/>
      <w:lvlText w:val=""/>
      <w:lvlJc w:val="left"/>
      <w:pPr>
        <w:ind w:left="4320" w:hanging="360"/>
      </w:pPr>
      <w:rPr>
        <w:rFonts w:ascii="Symbol" w:hAnsi="Symbol" w:hint="default"/>
      </w:rPr>
    </w:lvl>
    <w:lvl w:ilvl="4" w:tplc="0C090003" w:tentative="1">
      <w:start w:val="1"/>
      <w:numFmt w:val="bullet"/>
      <w:lvlText w:val="o"/>
      <w:lvlJc w:val="left"/>
      <w:pPr>
        <w:ind w:left="5040" w:hanging="360"/>
      </w:pPr>
      <w:rPr>
        <w:rFonts w:ascii="Courier New" w:hAnsi="Courier New" w:cs="Courier New" w:hint="default"/>
      </w:rPr>
    </w:lvl>
    <w:lvl w:ilvl="5" w:tplc="0C090005" w:tentative="1">
      <w:start w:val="1"/>
      <w:numFmt w:val="bullet"/>
      <w:lvlText w:val=""/>
      <w:lvlJc w:val="left"/>
      <w:pPr>
        <w:ind w:left="5760" w:hanging="360"/>
      </w:pPr>
      <w:rPr>
        <w:rFonts w:ascii="Wingdings" w:hAnsi="Wingdings" w:hint="default"/>
      </w:rPr>
    </w:lvl>
    <w:lvl w:ilvl="6" w:tplc="0C090001" w:tentative="1">
      <w:start w:val="1"/>
      <w:numFmt w:val="bullet"/>
      <w:lvlText w:val=""/>
      <w:lvlJc w:val="left"/>
      <w:pPr>
        <w:ind w:left="6480" w:hanging="360"/>
      </w:pPr>
      <w:rPr>
        <w:rFonts w:ascii="Symbol" w:hAnsi="Symbol" w:hint="default"/>
      </w:rPr>
    </w:lvl>
    <w:lvl w:ilvl="7" w:tplc="0C090003" w:tentative="1">
      <w:start w:val="1"/>
      <w:numFmt w:val="bullet"/>
      <w:lvlText w:val="o"/>
      <w:lvlJc w:val="left"/>
      <w:pPr>
        <w:ind w:left="7200" w:hanging="360"/>
      </w:pPr>
      <w:rPr>
        <w:rFonts w:ascii="Courier New" w:hAnsi="Courier New" w:cs="Courier New" w:hint="default"/>
      </w:rPr>
    </w:lvl>
    <w:lvl w:ilvl="8" w:tplc="0C090005" w:tentative="1">
      <w:start w:val="1"/>
      <w:numFmt w:val="bullet"/>
      <w:lvlText w:val=""/>
      <w:lvlJc w:val="left"/>
      <w:pPr>
        <w:ind w:left="7920" w:hanging="360"/>
      </w:pPr>
      <w:rPr>
        <w:rFonts w:ascii="Wingdings" w:hAnsi="Wingdings" w:hint="default"/>
      </w:rPr>
    </w:lvl>
  </w:abstractNum>
  <w:abstractNum w:abstractNumId="2" w15:restartNumberingAfterBreak="0">
    <w:nsid w:val="03F04FE7"/>
    <w:multiLevelType w:val="hybridMultilevel"/>
    <w:tmpl w:val="43B03C9E"/>
    <w:lvl w:ilvl="0" w:tplc="0C090001">
      <w:start w:val="1"/>
      <w:numFmt w:val="bullet"/>
      <w:lvlText w:val=""/>
      <w:lvlJc w:val="left"/>
      <w:pPr>
        <w:ind w:left="2705" w:hanging="360"/>
      </w:pPr>
      <w:rPr>
        <w:rFonts w:ascii="Symbol" w:hAnsi="Symbol" w:hint="default"/>
      </w:rPr>
    </w:lvl>
    <w:lvl w:ilvl="1" w:tplc="0C090003" w:tentative="1">
      <w:start w:val="1"/>
      <w:numFmt w:val="bullet"/>
      <w:lvlText w:val="o"/>
      <w:lvlJc w:val="left"/>
      <w:pPr>
        <w:ind w:left="3425" w:hanging="360"/>
      </w:pPr>
      <w:rPr>
        <w:rFonts w:ascii="Courier New" w:hAnsi="Courier New" w:cs="Courier New" w:hint="default"/>
      </w:rPr>
    </w:lvl>
    <w:lvl w:ilvl="2" w:tplc="0C090005" w:tentative="1">
      <w:start w:val="1"/>
      <w:numFmt w:val="bullet"/>
      <w:lvlText w:val=""/>
      <w:lvlJc w:val="left"/>
      <w:pPr>
        <w:ind w:left="4145" w:hanging="360"/>
      </w:pPr>
      <w:rPr>
        <w:rFonts w:ascii="Wingdings" w:hAnsi="Wingdings" w:hint="default"/>
      </w:rPr>
    </w:lvl>
    <w:lvl w:ilvl="3" w:tplc="0C090001" w:tentative="1">
      <w:start w:val="1"/>
      <w:numFmt w:val="bullet"/>
      <w:lvlText w:val=""/>
      <w:lvlJc w:val="left"/>
      <w:pPr>
        <w:ind w:left="4865" w:hanging="360"/>
      </w:pPr>
      <w:rPr>
        <w:rFonts w:ascii="Symbol" w:hAnsi="Symbol" w:hint="default"/>
      </w:rPr>
    </w:lvl>
    <w:lvl w:ilvl="4" w:tplc="0C090003" w:tentative="1">
      <w:start w:val="1"/>
      <w:numFmt w:val="bullet"/>
      <w:lvlText w:val="o"/>
      <w:lvlJc w:val="left"/>
      <w:pPr>
        <w:ind w:left="5585" w:hanging="360"/>
      </w:pPr>
      <w:rPr>
        <w:rFonts w:ascii="Courier New" w:hAnsi="Courier New" w:cs="Courier New" w:hint="default"/>
      </w:rPr>
    </w:lvl>
    <w:lvl w:ilvl="5" w:tplc="0C090005" w:tentative="1">
      <w:start w:val="1"/>
      <w:numFmt w:val="bullet"/>
      <w:lvlText w:val=""/>
      <w:lvlJc w:val="left"/>
      <w:pPr>
        <w:ind w:left="6305" w:hanging="360"/>
      </w:pPr>
      <w:rPr>
        <w:rFonts w:ascii="Wingdings" w:hAnsi="Wingdings" w:hint="default"/>
      </w:rPr>
    </w:lvl>
    <w:lvl w:ilvl="6" w:tplc="0C090001" w:tentative="1">
      <w:start w:val="1"/>
      <w:numFmt w:val="bullet"/>
      <w:lvlText w:val=""/>
      <w:lvlJc w:val="left"/>
      <w:pPr>
        <w:ind w:left="7025" w:hanging="360"/>
      </w:pPr>
      <w:rPr>
        <w:rFonts w:ascii="Symbol" w:hAnsi="Symbol" w:hint="default"/>
      </w:rPr>
    </w:lvl>
    <w:lvl w:ilvl="7" w:tplc="0C090003" w:tentative="1">
      <w:start w:val="1"/>
      <w:numFmt w:val="bullet"/>
      <w:lvlText w:val="o"/>
      <w:lvlJc w:val="left"/>
      <w:pPr>
        <w:ind w:left="7745" w:hanging="360"/>
      </w:pPr>
      <w:rPr>
        <w:rFonts w:ascii="Courier New" w:hAnsi="Courier New" w:cs="Courier New" w:hint="default"/>
      </w:rPr>
    </w:lvl>
    <w:lvl w:ilvl="8" w:tplc="0C090005" w:tentative="1">
      <w:start w:val="1"/>
      <w:numFmt w:val="bullet"/>
      <w:lvlText w:val=""/>
      <w:lvlJc w:val="left"/>
      <w:pPr>
        <w:ind w:left="8465" w:hanging="360"/>
      </w:pPr>
      <w:rPr>
        <w:rFonts w:ascii="Wingdings" w:hAnsi="Wingdings" w:hint="default"/>
      </w:rPr>
    </w:lvl>
  </w:abstractNum>
  <w:abstractNum w:abstractNumId="3" w15:restartNumberingAfterBreak="0">
    <w:nsid w:val="04044C90"/>
    <w:multiLevelType w:val="hybridMultilevel"/>
    <w:tmpl w:val="83A60B20"/>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4" w15:restartNumberingAfterBreak="0">
    <w:nsid w:val="0A1B5F4E"/>
    <w:multiLevelType w:val="hybridMultilevel"/>
    <w:tmpl w:val="A216C98A"/>
    <w:lvl w:ilvl="0" w:tplc="0C090017">
      <w:start w:val="1"/>
      <w:numFmt w:val="lowerLetter"/>
      <w:lvlText w:val="%1)"/>
      <w:lvlJc w:val="left"/>
      <w:pPr>
        <w:ind w:left="2203" w:hanging="360"/>
      </w:pPr>
    </w:lvl>
    <w:lvl w:ilvl="1" w:tplc="51B0233C">
      <w:start w:val="1"/>
      <w:numFmt w:val="lowerLetter"/>
      <w:lvlText w:val="%2."/>
      <w:lvlJc w:val="left"/>
      <w:pPr>
        <w:ind w:left="2923" w:hanging="360"/>
      </w:pPr>
      <w:rPr>
        <w:rFonts w:hint="default"/>
      </w:rPr>
    </w:lvl>
    <w:lvl w:ilvl="2" w:tplc="0C09001B" w:tentative="1">
      <w:start w:val="1"/>
      <w:numFmt w:val="lowerRoman"/>
      <w:lvlText w:val="%3."/>
      <w:lvlJc w:val="right"/>
      <w:pPr>
        <w:ind w:left="3643" w:hanging="180"/>
      </w:pPr>
    </w:lvl>
    <w:lvl w:ilvl="3" w:tplc="0C09000F" w:tentative="1">
      <w:start w:val="1"/>
      <w:numFmt w:val="decimal"/>
      <w:lvlText w:val="%4."/>
      <w:lvlJc w:val="left"/>
      <w:pPr>
        <w:ind w:left="4363" w:hanging="360"/>
      </w:pPr>
    </w:lvl>
    <w:lvl w:ilvl="4" w:tplc="0C090019" w:tentative="1">
      <w:start w:val="1"/>
      <w:numFmt w:val="lowerLetter"/>
      <w:lvlText w:val="%5."/>
      <w:lvlJc w:val="left"/>
      <w:pPr>
        <w:ind w:left="5083" w:hanging="360"/>
      </w:pPr>
    </w:lvl>
    <w:lvl w:ilvl="5" w:tplc="0C09001B" w:tentative="1">
      <w:start w:val="1"/>
      <w:numFmt w:val="lowerRoman"/>
      <w:lvlText w:val="%6."/>
      <w:lvlJc w:val="right"/>
      <w:pPr>
        <w:ind w:left="5803" w:hanging="180"/>
      </w:pPr>
    </w:lvl>
    <w:lvl w:ilvl="6" w:tplc="0C09000F" w:tentative="1">
      <w:start w:val="1"/>
      <w:numFmt w:val="decimal"/>
      <w:lvlText w:val="%7."/>
      <w:lvlJc w:val="left"/>
      <w:pPr>
        <w:ind w:left="6523" w:hanging="360"/>
      </w:pPr>
    </w:lvl>
    <w:lvl w:ilvl="7" w:tplc="0C090019" w:tentative="1">
      <w:start w:val="1"/>
      <w:numFmt w:val="lowerLetter"/>
      <w:lvlText w:val="%8."/>
      <w:lvlJc w:val="left"/>
      <w:pPr>
        <w:ind w:left="7243" w:hanging="360"/>
      </w:pPr>
    </w:lvl>
    <w:lvl w:ilvl="8" w:tplc="0C09001B" w:tentative="1">
      <w:start w:val="1"/>
      <w:numFmt w:val="lowerRoman"/>
      <w:lvlText w:val="%9."/>
      <w:lvlJc w:val="right"/>
      <w:pPr>
        <w:ind w:left="7963" w:hanging="180"/>
      </w:pPr>
    </w:lvl>
  </w:abstractNum>
  <w:abstractNum w:abstractNumId="5" w15:restartNumberingAfterBreak="0">
    <w:nsid w:val="0AD42032"/>
    <w:multiLevelType w:val="hybridMultilevel"/>
    <w:tmpl w:val="C61E2982"/>
    <w:lvl w:ilvl="0" w:tplc="0C090017">
      <w:start w:val="1"/>
      <w:numFmt w:val="lowerLetter"/>
      <w:lvlText w:val="%1)"/>
      <w:lvlJc w:val="left"/>
      <w:pPr>
        <w:ind w:left="2160" w:hanging="360"/>
      </w:pPr>
    </w:lvl>
    <w:lvl w:ilvl="1" w:tplc="0C090019">
      <w:start w:val="1"/>
      <w:numFmt w:val="lowerLetter"/>
      <w:lvlText w:val="%2."/>
      <w:lvlJc w:val="left"/>
      <w:pPr>
        <w:ind w:left="2880" w:hanging="360"/>
      </w:pPr>
    </w:lvl>
    <w:lvl w:ilvl="2" w:tplc="0C09001B" w:tentative="1">
      <w:start w:val="1"/>
      <w:numFmt w:val="lowerRoman"/>
      <w:lvlText w:val="%3."/>
      <w:lvlJc w:val="right"/>
      <w:pPr>
        <w:ind w:left="3600" w:hanging="180"/>
      </w:pPr>
    </w:lvl>
    <w:lvl w:ilvl="3" w:tplc="0C09000F" w:tentative="1">
      <w:start w:val="1"/>
      <w:numFmt w:val="decimal"/>
      <w:lvlText w:val="%4."/>
      <w:lvlJc w:val="left"/>
      <w:pPr>
        <w:ind w:left="4320" w:hanging="360"/>
      </w:pPr>
    </w:lvl>
    <w:lvl w:ilvl="4" w:tplc="0C090019" w:tentative="1">
      <w:start w:val="1"/>
      <w:numFmt w:val="lowerLetter"/>
      <w:lvlText w:val="%5."/>
      <w:lvlJc w:val="left"/>
      <w:pPr>
        <w:ind w:left="5040" w:hanging="360"/>
      </w:pPr>
    </w:lvl>
    <w:lvl w:ilvl="5" w:tplc="0C09001B" w:tentative="1">
      <w:start w:val="1"/>
      <w:numFmt w:val="lowerRoman"/>
      <w:lvlText w:val="%6."/>
      <w:lvlJc w:val="right"/>
      <w:pPr>
        <w:ind w:left="5760" w:hanging="180"/>
      </w:pPr>
    </w:lvl>
    <w:lvl w:ilvl="6" w:tplc="0C09000F" w:tentative="1">
      <w:start w:val="1"/>
      <w:numFmt w:val="decimal"/>
      <w:lvlText w:val="%7."/>
      <w:lvlJc w:val="left"/>
      <w:pPr>
        <w:ind w:left="6480" w:hanging="360"/>
      </w:pPr>
    </w:lvl>
    <w:lvl w:ilvl="7" w:tplc="0C090019" w:tentative="1">
      <w:start w:val="1"/>
      <w:numFmt w:val="lowerLetter"/>
      <w:lvlText w:val="%8."/>
      <w:lvlJc w:val="left"/>
      <w:pPr>
        <w:ind w:left="7200" w:hanging="360"/>
      </w:pPr>
    </w:lvl>
    <w:lvl w:ilvl="8" w:tplc="0C09001B" w:tentative="1">
      <w:start w:val="1"/>
      <w:numFmt w:val="lowerRoman"/>
      <w:lvlText w:val="%9."/>
      <w:lvlJc w:val="right"/>
      <w:pPr>
        <w:ind w:left="7920" w:hanging="180"/>
      </w:pPr>
    </w:lvl>
  </w:abstractNum>
  <w:abstractNum w:abstractNumId="6" w15:restartNumberingAfterBreak="0">
    <w:nsid w:val="0D466F3F"/>
    <w:multiLevelType w:val="hybridMultilevel"/>
    <w:tmpl w:val="17CAFD48"/>
    <w:lvl w:ilvl="0" w:tplc="0C090001">
      <w:start w:val="1"/>
      <w:numFmt w:val="bullet"/>
      <w:lvlText w:val=""/>
      <w:lvlJc w:val="left"/>
      <w:pPr>
        <w:ind w:left="2160" w:hanging="360"/>
      </w:pPr>
      <w:rPr>
        <w:rFonts w:ascii="Symbol" w:hAnsi="Symbol" w:hint="default"/>
      </w:rPr>
    </w:lvl>
    <w:lvl w:ilvl="1" w:tplc="0C090003" w:tentative="1">
      <w:start w:val="1"/>
      <w:numFmt w:val="bullet"/>
      <w:lvlText w:val="o"/>
      <w:lvlJc w:val="left"/>
      <w:pPr>
        <w:ind w:left="2880" w:hanging="360"/>
      </w:pPr>
      <w:rPr>
        <w:rFonts w:ascii="Courier New" w:hAnsi="Courier New" w:cs="Courier New" w:hint="default"/>
      </w:rPr>
    </w:lvl>
    <w:lvl w:ilvl="2" w:tplc="0C090005" w:tentative="1">
      <w:start w:val="1"/>
      <w:numFmt w:val="bullet"/>
      <w:lvlText w:val=""/>
      <w:lvlJc w:val="left"/>
      <w:pPr>
        <w:ind w:left="3600" w:hanging="360"/>
      </w:pPr>
      <w:rPr>
        <w:rFonts w:ascii="Wingdings" w:hAnsi="Wingdings" w:hint="default"/>
      </w:rPr>
    </w:lvl>
    <w:lvl w:ilvl="3" w:tplc="0C090001" w:tentative="1">
      <w:start w:val="1"/>
      <w:numFmt w:val="bullet"/>
      <w:lvlText w:val=""/>
      <w:lvlJc w:val="left"/>
      <w:pPr>
        <w:ind w:left="4320" w:hanging="360"/>
      </w:pPr>
      <w:rPr>
        <w:rFonts w:ascii="Symbol" w:hAnsi="Symbol" w:hint="default"/>
      </w:rPr>
    </w:lvl>
    <w:lvl w:ilvl="4" w:tplc="0C090003" w:tentative="1">
      <w:start w:val="1"/>
      <w:numFmt w:val="bullet"/>
      <w:lvlText w:val="o"/>
      <w:lvlJc w:val="left"/>
      <w:pPr>
        <w:ind w:left="5040" w:hanging="360"/>
      </w:pPr>
      <w:rPr>
        <w:rFonts w:ascii="Courier New" w:hAnsi="Courier New" w:cs="Courier New" w:hint="default"/>
      </w:rPr>
    </w:lvl>
    <w:lvl w:ilvl="5" w:tplc="0C090005" w:tentative="1">
      <w:start w:val="1"/>
      <w:numFmt w:val="bullet"/>
      <w:lvlText w:val=""/>
      <w:lvlJc w:val="left"/>
      <w:pPr>
        <w:ind w:left="5760" w:hanging="360"/>
      </w:pPr>
      <w:rPr>
        <w:rFonts w:ascii="Wingdings" w:hAnsi="Wingdings" w:hint="default"/>
      </w:rPr>
    </w:lvl>
    <w:lvl w:ilvl="6" w:tplc="0C090001" w:tentative="1">
      <w:start w:val="1"/>
      <w:numFmt w:val="bullet"/>
      <w:lvlText w:val=""/>
      <w:lvlJc w:val="left"/>
      <w:pPr>
        <w:ind w:left="6480" w:hanging="360"/>
      </w:pPr>
      <w:rPr>
        <w:rFonts w:ascii="Symbol" w:hAnsi="Symbol" w:hint="default"/>
      </w:rPr>
    </w:lvl>
    <w:lvl w:ilvl="7" w:tplc="0C090003" w:tentative="1">
      <w:start w:val="1"/>
      <w:numFmt w:val="bullet"/>
      <w:lvlText w:val="o"/>
      <w:lvlJc w:val="left"/>
      <w:pPr>
        <w:ind w:left="7200" w:hanging="360"/>
      </w:pPr>
      <w:rPr>
        <w:rFonts w:ascii="Courier New" w:hAnsi="Courier New" w:cs="Courier New" w:hint="default"/>
      </w:rPr>
    </w:lvl>
    <w:lvl w:ilvl="8" w:tplc="0C090005" w:tentative="1">
      <w:start w:val="1"/>
      <w:numFmt w:val="bullet"/>
      <w:lvlText w:val=""/>
      <w:lvlJc w:val="left"/>
      <w:pPr>
        <w:ind w:left="7920" w:hanging="360"/>
      </w:pPr>
      <w:rPr>
        <w:rFonts w:ascii="Wingdings" w:hAnsi="Wingdings" w:hint="default"/>
      </w:rPr>
    </w:lvl>
  </w:abstractNum>
  <w:abstractNum w:abstractNumId="7" w15:restartNumberingAfterBreak="0">
    <w:nsid w:val="115F1105"/>
    <w:multiLevelType w:val="hybridMultilevel"/>
    <w:tmpl w:val="CBA61C72"/>
    <w:lvl w:ilvl="0" w:tplc="847CECD6">
      <w:start w:val="1"/>
      <w:numFmt w:val="bullet"/>
      <w:pStyle w:val="DottPointList"/>
      <w:lvlText w:val=""/>
      <w:lvlJc w:val="left"/>
      <w:pPr>
        <w:tabs>
          <w:tab w:val="num" w:pos="1465"/>
        </w:tabs>
        <w:ind w:left="1465" w:hanging="396"/>
      </w:pPr>
      <w:rPr>
        <w:rFonts w:ascii="Symbol" w:hAnsi="Symbol" w:hint="default"/>
        <w:color w:val="auto"/>
      </w:rPr>
    </w:lvl>
    <w:lvl w:ilvl="1" w:tplc="04090003">
      <w:start w:val="1"/>
      <w:numFmt w:val="bullet"/>
      <w:lvlText w:val="o"/>
      <w:lvlJc w:val="left"/>
      <w:pPr>
        <w:tabs>
          <w:tab w:val="num" w:pos="2149"/>
        </w:tabs>
        <w:ind w:left="2149" w:hanging="360"/>
      </w:pPr>
      <w:rPr>
        <w:rFonts w:ascii="Courier New" w:hAnsi="Courier New" w:hint="default"/>
      </w:rPr>
    </w:lvl>
    <w:lvl w:ilvl="2" w:tplc="04090005" w:tentative="1">
      <w:start w:val="1"/>
      <w:numFmt w:val="bullet"/>
      <w:lvlText w:val=""/>
      <w:lvlJc w:val="left"/>
      <w:pPr>
        <w:tabs>
          <w:tab w:val="num" w:pos="2869"/>
        </w:tabs>
        <w:ind w:left="2869" w:hanging="360"/>
      </w:pPr>
      <w:rPr>
        <w:rFonts w:ascii="Wingdings" w:hAnsi="Wingdings" w:hint="default"/>
      </w:rPr>
    </w:lvl>
    <w:lvl w:ilvl="3" w:tplc="04090001" w:tentative="1">
      <w:start w:val="1"/>
      <w:numFmt w:val="bullet"/>
      <w:lvlText w:val=""/>
      <w:lvlJc w:val="left"/>
      <w:pPr>
        <w:tabs>
          <w:tab w:val="num" w:pos="3589"/>
        </w:tabs>
        <w:ind w:left="3589" w:hanging="360"/>
      </w:pPr>
      <w:rPr>
        <w:rFonts w:ascii="Symbol" w:hAnsi="Symbol" w:hint="default"/>
      </w:rPr>
    </w:lvl>
    <w:lvl w:ilvl="4" w:tplc="04090003" w:tentative="1">
      <w:start w:val="1"/>
      <w:numFmt w:val="bullet"/>
      <w:lvlText w:val="o"/>
      <w:lvlJc w:val="left"/>
      <w:pPr>
        <w:tabs>
          <w:tab w:val="num" w:pos="4309"/>
        </w:tabs>
        <w:ind w:left="4309" w:hanging="360"/>
      </w:pPr>
      <w:rPr>
        <w:rFonts w:ascii="Courier New" w:hAnsi="Courier New" w:hint="default"/>
      </w:rPr>
    </w:lvl>
    <w:lvl w:ilvl="5" w:tplc="04090005" w:tentative="1">
      <w:start w:val="1"/>
      <w:numFmt w:val="bullet"/>
      <w:lvlText w:val=""/>
      <w:lvlJc w:val="left"/>
      <w:pPr>
        <w:tabs>
          <w:tab w:val="num" w:pos="5029"/>
        </w:tabs>
        <w:ind w:left="5029" w:hanging="360"/>
      </w:pPr>
      <w:rPr>
        <w:rFonts w:ascii="Wingdings" w:hAnsi="Wingdings" w:hint="default"/>
      </w:rPr>
    </w:lvl>
    <w:lvl w:ilvl="6" w:tplc="04090001" w:tentative="1">
      <w:start w:val="1"/>
      <w:numFmt w:val="bullet"/>
      <w:lvlText w:val=""/>
      <w:lvlJc w:val="left"/>
      <w:pPr>
        <w:tabs>
          <w:tab w:val="num" w:pos="5749"/>
        </w:tabs>
        <w:ind w:left="5749" w:hanging="360"/>
      </w:pPr>
      <w:rPr>
        <w:rFonts w:ascii="Symbol" w:hAnsi="Symbol" w:hint="default"/>
      </w:rPr>
    </w:lvl>
    <w:lvl w:ilvl="7" w:tplc="04090003" w:tentative="1">
      <w:start w:val="1"/>
      <w:numFmt w:val="bullet"/>
      <w:lvlText w:val="o"/>
      <w:lvlJc w:val="left"/>
      <w:pPr>
        <w:tabs>
          <w:tab w:val="num" w:pos="6469"/>
        </w:tabs>
        <w:ind w:left="6469" w:hanging="360"/>
      </w:pPr>
      <w:rPr>
        <w:rFonts w:ascii="Courier New" w:hAnsi="Courier New" w:hint="default"/>
      </w:rPr>
    </w:lvl>
    <w:lvl w:ilvl="8" w:tplc="04090005" w:tentative="1">
      <w:start w:val="1"/>
      <w:numFmt w:val="bullet"/>
      <w:lvlText w:val=""/>
      <w:lvlJc w:val="left"/>
      <w:pPr>
        <w:tabs>
          <w:tab w:val="num" w:pos="7189"/>
        </w:tabs>
        <w:ind w:left="7189" w:hanging="360"/>
      </w:pPr>
      <w:rPr>
        <w:rFonts w:ascii="Wingdings" w:hAnsi="Wingdings" w:hint="default"/>
      </w:rPr>
    </w:lvl>
  </w:abstractNum>
  <w:abstractNum w:abstractNumId="8" w15:restartNumberingAfterBreak="0">
    <w:nsid w:val="12393D3B"/>
    <w:multiLevelType w:val="hybridMultilevel"/>
    <w:tmpl w:val="7188E4C2"/>
    <w:lvl w:ilvl="0" w:tplc="0C090001">
      <w:start w:val="1"/>
      <w:numFmt w:val="bullet"/>
      <w:lvlText w:val=""/>
      <w:lvlJc w:val="left"/>
      <w:pPr>
        <w:ind w:left="2160" w:hanging="360"/>
      </w:pPr>
      <w:rPr>
        <w:rFonts w:ascii="Symbol" w:hAnsi="Symbol" w:hint="default"/>
      </w:rPr>
    </w:lvl>
    <w:lvl w:ilvl="1" w:tplc="0C090003" w:tentative="1">
      <w:start w:val="1"/>
      <w:numFmt w:val="bullet"/>
      <w:lvlText w:val="o"/>
      <w:lvlJc w:val="left"/>
      <w:pPr>
        <w:ind w:left="2880" w:hanging="360"/>
      </w:pPr>
      <w:rPr>
        <w:rFonts w:ascii="Courier New" w:hAnsi="Courier New" w:cs="Courier New" w:hint="default"/>
      </w:rPr>
    </w:lvl>
    <w:lvl w:ilvl="2" w:tplc="0C090005" w:tentative="1">
      <w:start w:val="1"/>
      <w:numFmt w:val="bullet"/>
      <w:lvlText w:val=""/>
      <w:lvlJc w:val="left"/>
      <w:pPr>
        <w:ind w:left="3600" w:hanging="360"/>
      </w:pPr>
      <w:rPr>
        <w:rFonts w:ascii="Wingdings" w:hAnsi="Wingdings" w:hint="default"/>
      </w:rPr>
    </w:lvl>
    <w:lvl w:ilvl="3" w:tplc="0C090001" w:tentative="1">
      <w:start w:val="1"/>
      <w:numFmt w:val="bullet"/>
      <w:lvlText w:val=""/>
      <w:lvlJc w:val="left"/>
      <w:pPr>
        <w:ind w:left="4320" w:hanging="360"/>
      </w:pPr>
      <w:rPr>
        <w:rFonts w:ascii="Symbol" w:hAnsi="Symbol" w:hint="default"/>
      </w:rPr>
    </w:lvl>
    <w:lvl w:ilvl="4" w:tplc="0C090003" w:tentative="1">
      <w:start w:val="1"/>
      <w:numFmt w:val="bullet"/>
      <w:lvlText w:val="o"/>
      <w:lvlJc w:val="left"/>
      <w:pPr>
        <w:ind w:left="5040" w:hanging="360"/>
      </w:pPr>
      <w:rPr>
        <w:rFonts w:ascii="Courier New" w:hAnsi="Courier New" w:cs="Courier New" w:hint="default"/>
      </w:rPr>
    </w:lvl>
    <w:lvl w:ilvl="5" w:tplc="0C090005" w:tentative="1">
      <w:start w:val="1"/>
      <w:numFmt w:val="bullet"/>
      <w:lvlText w:val=""/>
      <w:lvlJc w:val="left"/>
      <w:pPr>
        <w:ind w:left="5760" w:hanging="360"/>
      </w:pPr>
      <w:rPr>
        <w:rFonts w:ascii="Wingdings" w:hAnsi="Wingdings" w:hint="default"/>
      </w:rPr>
    </w:lvl>
    <w:lvl w:ilvl="6" w:tplc="0C090001" w:tentative="1">
      <w:start w:val="1"/>
      <w:numFmt w:val="bullet"/>
      <w:lvlText w:val=""/>
      <w:lvlJc w:val="left"/>
      <w:pPr>
        <w:ind w:left="6480" w:hanging="360"/>
      </w:pPr>
      <w:rPr>
        <w:rFonts w:ascii="Symbol" w:hAnsi="Symbol" w:hint="default"/>
      </w:rPr>
    </w:lvl>
    <w:lvl w:ilvl="7" w:tplc="0C090003" w:tentative="1">
      <w:start w:val="1"/>
      <w:numFmt w:val="bullet"/>
      <w:lvlText w:val="o"/>
      <w:lvlJc w:val="left"/>
      <w:pPr>
        <w:ind w:left="7200" w:hanging="360"/>
      </w:pPr>
      <w:rPr>
        <w:rFonts w:ascii="Courier New" w:hAnsi="Courier New" w:cs="Courier New" w:hint="default"/>
      </w:rPr>
    </w:lvl>
    <w:lvl w:ilvl="8" w:tplc="0C090005" w:tentative="1">
      <w:start w:val="1"/>
      <w:numFmt w:val="bullet"/>
      <w:lvlText w:val=""/>
      <w:lvlJc w:val="left"/>
      <w:pPr>
        <w:ind w:left="7920" w:hanging="360"/>
      </w:pPr>
      <w:rPr>
        <w:rFonts w:ascii="Wingdings" w:hAnsi="Wingdings" w:hint="default"/>
      </w:rPr>
    </w:lvl>
  </w:abstractNum>
  <w:abstractNum w:abstractNumId="9" w15:restartNumberingAfterBreak="0">
    <w:nsid w:val="13671D86"/>
    <w:multiLevelType w:val="hybridMultilevel"/>
    <w:tmpl w:val="51CC640C"/>
    <w:lvl w:ilvl="0" w:tplc="C4A0A23C">
      <w:start w:val="1"/>
      <w:numFmt w:val="lowerLetter"/>
      <w:lvlText w:val="(%1)"/>
      <w:lvlJc w:val="left"/>
      <w:pPr>
        <w:ind w:left="1353" w:hanging="360"/>
      </w:pPr>
      <w:rPr>
        <w:rFonts w:hint="default"/>
      </w:rPr>
    </w:lvl>
    <w:lvl w:ilvl="1" w:tplc="0C090019" w:tentative="1">
      <w:start w:val="1"/>
      <w:numFmt w:val="lowerLetter"/>
      <w:lvlText w:val="%2."/>
      <w:lvlJc w:val="left"/>
      <w:pPr>
        <w:ind w:left="2073" w:hanging="360"/>
      </w:pPr>
    </w:lvl>
    <w:lvl w:ilvl="2" w:tplc="0C09001B" w:tentative="1">
      <w:start w:val="1"/>
      <w:numFmt w:val="lowerRoman"/>
      <w:lvlText w:val="%3."/>
      <w:lvlJc w:val="right"/>
      <w:pPr>
        <w:ind w:left="2793" w:hanging="180"/>
      </w:pPr>
    </w:lvl>
    <w:lvl w:ilvl="3" w:tplc="0C09000F" w:tentative="1">
      <w:start w:val="1"/>
      <w:numFmt w:val="decimal"/>
      <w:lvlText w:val="%4."/>
      <w:lvlJc w:val="left"/>
      <w:pPr>
        <w:ind w:left="3513" w:hanging="360"/>
      </w:pPr>
    </w:lvl>
    <w:lvl w:ilvl="4" w:tplc="0C090019" w:tentative="1">
      <w:start w:val="1"/>
      <w:numFmt w:val="lowerLetter"/>
      <w:lvlText w:val="%5."/>
      <w:lvlJc w:val="left"/>
      <w:pPr>
        <w:ind w:left="4233" w:hanging="360"/>
      </w:pPr>
    </w:lvl>
    <w:lvl w:ilvl="5" w:tplc="0C09001B" w:tentative="1">
      <w:start w:val="1"/>
      <w:numFmt w:val="lowerRoman"/>
      <w:lvlText w:val="%6."/>
      <w:lvlJc w:val="right"/>
      <w:pPr>
        <w:ind w:left="4953" w:hanging="180"/>
      </w:pPr>
    </w:lvl>
    <w:lvl w:ilvl="6" w:tplc="0C09000F" w:tentative="1">
      <w:start w:val="1"/>
      <w:numFmt w:val="decimal"/>
      <w:lvlText w:val="%7."/>
      <w:lvlJc w:val="left"/>
      <w:pPr>
        <w:ind w:left="5673" w:hanging="360"/>
      </w:pPr>
    </w:lvl>
    <w:lvl w:ilvl="7" w:tplc="0C090019" w:tentative="1">
      <w:start w:val="1"/>
      <w:numFmt w:val="lowerLetter"/>
      <w:lvlText w:val="%8."/>
      <w:lvlJc w:val="left"/>
      <w:pPr>
        <w:ind w:left="6393" w:hanging="360"/>
      </w:pPr>
    </w:lvl>
    <w:lvl w:ilvl="8" w:tplc="0C09001B" w:tentative="1">
      <w:start w:val="1"/>
      <w:numFmt w:val="lowerRoman"/>
      <w:lvlText w:val="%9."/>
      <w:lvlJc w:val="right"/>
      <w:pPr>
        <w:ind w:left="7113" w:hanging="180"/>
      </w:pPr>
    </w:lvl>
  </w:abstractNum>
  <w:abstractNum w:abstractNumId="10" w15:restartNumberingAfterBreak="0">
    <w:nsid w:val="13FB4184"/>
    <w:multiLevelType w:val="hybridMultilevel"/>
    <w:tmpl w:val="42066648"/>
    <w:lvl w:ilvl="0" w:tplc="0C090001">
      <w:start w:val="1"/>
      <w:numFmt w:val="bullet"/>
      <w:lvlText w:val=""/>
      <w:lvlJc w:val="left"/>
      <w:pPr>
        <w:ind w:left="1713" w:hanging="360"/>
      </w:pPr>
      <w:rPr>
        <w:rFonts w:ascii="Symbol" w:hAnsi="Symbol" w:hint="default"/>
      </w:rPr>
    </w:lvl>
    <w:lvl w:ilvl="1" w:tplc="0C090003" w:tentative="1">
      <w:start w:val="1"/>
      <w:numFmt w:val="bullet"/>
      <w:lvlText w:val="o"/>
      <w:lvlJc w:val="left"/>
      <w:pPr>
        <w:ind w:left="2433" w:hanging="360"/>
      </w:pPr>
      <w:rPr>
        <w:rFonts w:ascii="Courier New" w:hAnsi="Courier New" w:cs="Courier New" w:hint="default"/>
      </w:rPr>
    </w:lvl>
    <w:lvl w:ilvl="2" w:tplc="0C090005" w:tentative="1">
      <w:start w:val="1"/>
      <w:numFmt w:val="bullet"/>
      <w:lvlText w:val=""/>
      <w:lvlJc w:val="left"/>
      <w:pPr>
        <w:ind w:left="3153" w:hanging="360"/>
      </w:pPr>
      <w:rPr>
        <w:rFonts w:ascii="Wingdings" w:hAnsi="Wingdings" w:hint="default"/>
      </w:rPr>
    </w:lvl>
    <w:lvl w:ilvl="3" w:tplc="0C090001" w:tentative="1">
      <w:start w:val="1"/>
      <w:numFmt w:val="bullet"/>
      <w:lvlText w:val=""/>
      <w:lvlJc w:val="left"/>
      <w:pPr>
        <w:ind w:left="3873" w:hanging="360"/>
      </w:pPr>
      <w:rPr>
        <w:rFonts w:ascii="Symbol" w:hAnsi="Symbol" w:hint="default"/>
      </w:rPr>
    </w:lvl>
    <w:lvl w:ilvl="4" w:tplc="0C090003" w:tentative="1">
      <w:start w:val="1"/>
      <w:numFmt w:val="bullet"/>
      <w:lvlText w:val="o"/>
      <w:lvlJc w:val="left"/>
      <w:pPr>
        <w:ind w:left="4593" w:hanging="360"/>
      </w:pPr>
      <w:rPr>
        <w:rFonts w:ascii="Courier New" w:hAnsi="Courier New" w:cs="Courier New" w:hint="default"/>
      </w:rPr>
    </w:lvl>
    <w:lvl w:ilvl="5" w:tplc="0C090005" w:tentative="1">
      <w:start w:val="1"/>
      <w:numFmt w:val="bullet"/>
      <w:lvlText w:val=""/>
      <w:lvlJc w:val="left"/>
      <w:pPr>
        <w:ind w:left="5313" w:hanging="360"/>
      </w:pPr>
      <w:rPr>
        <w:rFonts w:ascii="Wingdings" w:hAnsi="Wingdings" w:hint="default"/>
      </w:rPr>
    </w:lvl>
    <w:lvl w:ilvl="6" w:tplc="0C090001" w:tentative="1">
      <w:start w:val="1"/>
      <w:numFmt w:val="bullet"/>
      <w:lvlText w:val=""/>
      <w:lvlJc w:val="left"/>
      <w:pPr>
        <w:ind w:left="6033" w:hanging="360"/>
      </w:pPr>
      <w:rPr>
        <w:rFonts w:ascii="Symbol" w:hAnsi="Symbol" w:hint="default"/>
      </w:rPr>
    </w:lvl>
    <w:lvl w:ilvl="7" w:tplc="0C090003" w:tentative="1">
      <w:start w:val="1"/>
      <w:numFmt w:val="bullet"/>
      <w:lvlText w:val="o"/>
      <w:lvlJc w:val="left"/>
      <w:pPr>
        <w:ind w:left="6753" w:hanging="360"/>
      </w:pPr>
      <w:rPr>
        <w:rFonts w:ascii="Courier New" w:hAnsi="Courier New" w:cs="Courier New" w:hint="default"/>
      </w:rPr>
    </w:lvl>
    <w:lvl w:ilvl="8" w:tplc="0C090005" w:tentative="1">
      <w:start w:val="1"/>
      <w:numFmt w:val="bullet"/>
      <w:lvlText w:val=""/>
      <w:lvlJc w:val="left"/>
      <w:pPr>
        <w:ind w:left="7473" w:hanging="360"/>
      </w:pPr>
      <w:rPr>
        <w:rFonts w:ascii="Wingdings" w:hAnsi="Wingdings" w:hint="default"/>
      </w:rPr>
    </w:lvl>
  </w:abstractNum>
  <w:abstractNum w:abstractNumId="11" w15:restartNumberingAfterBreak="0">
    <w:nsid w:val="15E81E9B"/>
    <w:multiLevelType w:val="hybridMultilevel"/>
    <w:tmpl w:val="2B5A7D12"/>
    <w:lvl w:ilvl="0" w:tplc="0C090001">
      <w:start w:val="1"/>
      <w:numFmt w:val="bullet"/>
      <w:lvlText w:val=""/>
      <w:lvlJc w:val="left"/>
      <w:pPr>
        <w:ind w:left="1920" w:hanging="360"/>
      </w:pPr>
      <w:rPr>
        <w:rFonts w:ascii="Symbol" w:hAnsi="Symbol" w:hint="default"/>
      </w:rPr>
    </w:lvl>
    <w:lvl w:ilvl="1" w:tplc="80D27986">
      <w:numFmt w:val="bullet"/>
      <w:lvlText w:val="•"/>
      <w:lvlJc w:val="left"/>
      <w:pPr>
        <w:ind w:left="1440" w:hanging="360"/>
      </w:pPr>
      <w:rPr>
        <w:rFonts w:ascii="Calibri" w:eastAsiaTheme="minorHAnsi" w:hAnsi="Calibri" w:cs="Calibri" w:hint="default"/>
      </w:rPr>
    </w:lvl>
    <w:lvl w:ilvl="2" w:tplc="AFD8973C">
      <w:numFmt w:val="bullet"/>
      <w:lvlText w:val="·"/>
      <w:lvlJc w:val="left"/>
      <w:pPr>
        <w:ind w:left="2530" w:hanging="730"/>
      </w:pPr>
      <w:rPr>
        <w:rFonts w:ascii="Calibri" w:eastAsiaTheme="minorHAnsi" w:hAnsi="Calibri" w:cs="Calibri"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18F52162"/>
    <w:multiLevelType w:val="multilevel"/>
    <w:tmpl w:val="AA143B12"/>
    <w:lvl w:ilvl="0">
      <w:start w:val="1"/>
      <w:numFmt w:val="decimal"/>
      <w:pStyle w:val="Heading1"/>
      <w:lvlText w:val="%1"/>
      <w:lvlJc w:val="left"/>
      <w:pPr>
        <w:ind w:left="432" w:hanging="432"/>
      </w:pPr>
      <w:rPr>
        <w:rFonts w:hint="default"/>
      </w:rPr>
    </w:lvl>
    <w:lvl w:ilvl="1">
      <w:start w:val="1"/>
      <w:numFmt w:val="decimal"/>
      <w:pStyle w:val="Heading2"/>
      <w:lvlText w:val="%1.%2"/>
      <w:lvlJc w:val="left"/>
      <w:pPr>
        <w:ind w:left="1427" w:hanging="576"/>
      </w:pPr>
      <w:rPr>
        <w:b/>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pStyle w:val="Heading3"/>
      <w:lvlText w:val="%1.%2.%3"/>
      <w:lvlJc w:val="left"/>
      <w:pPr>
        <w:ind w:left="-44" w:firstLine="754"/>
      </w:pPr>
      <w:rPr>
        <w:rFonts w:hint="default"/>
        <w:b/>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pStyle w:val="Heading4"/>
      <w:lvlText w:val="%1.%2.%3.%4"/>
      <w:lvlJc w:val="left"/>
      <w:pPr>
        <w:ind w:left="2566" w:hanging="864"/>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4">
      <w:start w:val="1"/>
      <w:numFmt w:val="decimal"/>
      <w:pStyle w:val="Heading5"/>
      <w:lvlText w:val="%1.%2.%3.%4.%5"/>
      <w:lvlJc w:val="left"/>
      <w:pPr>
        <w:ind w:left="1008" w:hanging="1008"/>
      </w:pPr>
      <w:rPr>
        <w:rFonts w:hint="default"/>
      </w:rPr>
    </w:lvl>
    <w:lvl w:ilvl="5">
      <w:start w:val="1"/>
      <w:numFmt w:val="decimal"/>
      <w:pStyle w:val="Heading6"/>
      <w:lvlText w:val="%1.%2.%3.%4.%5.%6"/>
      <w:lvlJc w:val="left"/>
      <w:pPr>
        <w:ind w:left="1152" w:hanging="1152"/>
      </w:pPr>
      <w:rPr>
        <w:rFonts w:hint="default"/>
      </w:rPr>
    </w:lvl>
    <w:lvl w:ilvl="6">
      <w:start w:val="1"/>
      <w:numFmt w:val="decimal"/>
      <w:pStyle w:val="Heading7"/>
      <w:lvlText w:val="%1.%2.%3.%4.%5.%6.%7"/>
      <w:lvlJc w:val="left"/>
      <w:pPr>
        <w:ind w:left="1296" w:hanging="1296"/>
      </w:pPr>
      <w:rPr>
        <w:rFonts w:hint="default"/>
      </w:rPr>
    </w:lvl>
    <w:lvl w:ilvl="7">
      <w:start w:val="1"/>
      <w:numFmt w:val="decimal"/>
      <w:pStyle w:val="Heading8"/>
      <w:lvlText w:val="%1.%2.%3.%4.%5.%6.%7.%8"/>
      <w:lvlJc w:val="left"/>
      <w:pPr>
        <w:ind w:left="1440" w:hanging="1440"/>
      </w:pPr>
      <w:rPr>
        <w:rFonts w:hint="default"/>
      </w:rPr>
    </w:lvl>
    <w:lvl w:ilvl="8">
      <w:start w:val="1"/>
      <w:numFmt w:val="decimal"/>
      <w:pStyle w:val="Heading9"/>
      <w:lvlText w:val="%1.%2.%3.%4.%5.%6.%7.%8.%9"/>
      <w:lvlJc w:val="left"/>
      <w:pPr>
        <w:ind w:left="1584" w:hanging="1584"/>
      </w:pPr>
      <w:rPr>
        <w:rFonts w:hint="default"/>
      </w:rPr>
    </w:lvl>
  </w:abstractNum>
  <w:abstractNum w:abstractNumId="13" w15:restartNumberingAfterBreak="0">
    <w:nsid w:val="19E35C9F"/>
    <w:multiLevelType w:val="hybridMultilevel"/>
    <w:tmpl w:val="31A60BF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1AD06567"/>
    <w:multiLevelType w:val="hybridMultilevel"/>
    <w:tmpl w:val="F0A0B59E"/>
    <w:lvl w:ilvl="0" w:tplc="0C090001">
      <w:start w:val="1"/>
      <w:numFmt w:val="bullet"/>
      <w:lvlText w:val=""/>
      <w:lvlJc w:val="left"/>
      <w:pPr>
        <w:ind w:left="2880" w:hanging="360"/>
      </w:pPr>
      <w:rPr>
        <w:rFonts w:ascii="Symbol" w:hAnsi="Symbol" w:hint="default"/>
      </w:rPr>
    </w:lvl>
    <w:lvl w:ilvl="1" w:tplc="0C090003" w:tentative="1">
      <w:start w:val="1"/>
      <w:numFmt w:val="bullet"/>
      <w:lvlText w:val="o"/>
      <w:lvlJc w:val="left"/>
      <w:pPr>
        <w:ind w:left="3600" w:hanging="360"/>
      </w:pPr>
      <w:rPr>
        <w:rFonts w:ascii="Courier New" w:hAnsi="Courier New" w:cs="Courier New" w:hint="default"/>
      </w:rPr>
    </w:lvl>
    <w:lvl w:ilvl="2" w:tplc="0C090005" w:tentative="1">
      <w:start w:val="1"/>
      <w:numFmt w:val="bullet"/>
      <w:lvlText w:val=""/>
      <w:lvlJc w:val="left"/>
      <w:pPr>
        <w:ind w:left="4320" w:hanging="360"/>
      </w:pPr>
      <w:rPr>
        <w:rFonts w:ascii="Wingdings" w:hAnsi="Wingdings" w:hint="default"/>
      </w:rPr>
    </w:lvl>
    <w:lvl w:ilvl="3" w:tplc="0C090001" w:tentative="1">
      <w:start w:val="1"/>
      <w:numFmt w:val="bullet"/>
      <w:lvlText w:val=""/>
      <w:lvlJc w:val="left"/>
      <w:pPr>
        <w:ind w:left="5040" w:hanging="360"/>
      </w:pPr>
      <w:rPr>
        <w:rFonts w:ascii="Symbol" w:hAnsi="Symbol" w:hint="default"/>
      </w:rPr>
    </w:lvl>
    <w:lvl w:ilvl="4" w:tplc="0C090003" w:tentative="1">
      <w:start w:val="1"/>
      <w:numFmt w:val="bullet"/>
      <w:lvlText w:val="o"/>
      <w:lvlJc w:val="left"/>
      <w:pPr>
        <w:ind w:left="5760" w:hanging="360"/>
      </w:pPr>
      <w:rPr>
        <w:rFonts w:ascii="Courier New" w:hAnsi="Courier New" w:cs="Courier New" w:hint="default"/>
      </w:rPr>
    </w:lvl>
    <w:lvl w:ilvl="5" w:tplc="0C090005" w:tentative="1">
      <w:start w:val="1"/>
      <w:numFmt w:val="bullet"/>
      <w:lvlText w:val=""/>
      <w:lvlJc w:val="left"/>
      <w:pPr>
        <w:ind w:left="6480" w:hanging="360"/>
      </w:pPr>
      <w:rPr>
        <w:rFonts w:ascii="Wingdings" w:hAnsi="Wingdings" w:hint="default"/>
      </w:rPr>
    </w:lvl>
    <w:lvl w:ilvl="6" w:tplc="0C090001" w:tentative="1">
      <w:start w:val="1"/>
      <w:numFmt w:val="bullet"/>
      <w:lvlText w:val=""/>
      <w:lvlJc w:val="left"/>
      <w:pPr>
        <w:ind w:left="7200" w:hanging="360"/>
      </w:pPr>
      <w:rPr>
        <w:rFonts w:ascii="Symbol" w:hAnsi="Symbol" w:hint="default"/>
      </w:rPr>
    </w:lvl>
    <w:lvl w:ilvl="7" w:tplc="0C090003" w:tentative="1">
      <w:start w:val="1"/>
      <w:numFmt w:val="bullet"/>
      <w:lvlText w:val="o"/>
      <w:lvlJc w:val="left"/>
      <w:pPr>
        <w:ind w:left="7920" w:hanging="360"/>
      </w:pPr>
      <w:rPr>
        <w:rFonts w:ascii="Courier New" w:hAnsi="Courier New" w:cs="Courier New" w:hint="default"/>
      </w:rPr>
    </w:lvl>
    <w:lvl w:ilvl="8" w:tplc="0C090005" w:tentative="1">
      <w:start w:val="1"/>
      <w:numFmt w:val="bullet"/>
      <w:lvlText w:val=""/>
      <w:lvlJc w:val="left"/>
      <w:pPr>
        <w:ind w:left="8640" w:hanging="360"/>
      </w:pPr>
      <w:rPr>
        <w:rFonts w:ascii="Wingdings" w:hAnsi="Wingdings" w:hint="default"/>
      </w:rPr>
    </w:lvl>
  </w:abstractNum>
  <w:abstractNum w:abstractNumId="15" w15:restartNumberingAfterBreak="0">
    <w:nsid w:val="1C1E7248"/>
    <w:multiLevelType w:val="hybridMultilevel"/>
    <w:tmpl w:val="210C40E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1E556997"/>
    <w:multiLevelType w:val="hybridMultilevel"/>
    <w:tmpl w:val="2354BAD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249A55E9"/>
    <w:multiLevelType w:val="hybridMultilevel"/>
    <w:tmpl w:val="46B62A46"/>
    <w:lvl w:ilvl="0" w:tplc="0C090001">
      <w:start w:val="1"/>
      <w:numFmt w:val="bullet"/>
      <w:lvlText w:val=""/>
      <w:lvlJc w:val="left"/>
      <w:pPr>
        <w:ind w:left="2160" w:hanging="360"/>
      </w:pPr>
      <w:rPr>
        <w:rFonts w:ascii="Symbol" w:hAnsi="Symbol" w:hint="default"/>
      </w:rPr>
    </w:lvl>
    <w:lvl w:ilvl="1" w:tplc="0C090003" w:tentative="1">
      <w:start w:val="1"/>
      <w:numFmt w:val="bullet"/>
      <w:lvlText w:val="o"/>
      <w:lvlJc w:val="left"/>
      <w:pPr>
        <w:ind w:left="2880" w:hanging="360"/>
      </w:pPr>
      <w:rPr>
        <w:rFonts w:ascii="Courier New" w:hAnsi="Courier New" w:cs="Courier New" w:hint="default"/>
      </w:rPr>
    </w:lvl>
    <w:lvl w:ilvl="2" w:tplc="0C090005" w:tentative="1">
      <w:start w:val="1"/>
      <w:numFmt w:val="bullet"/>
      <w:lvlText w:val=""/>
      <w:lvlJc w:val="left"/>
      <w:pPr>
        <w:ind w:left="3600" w:hanging="360"/>
      </w:pPr>
      <w:rPr>
        <w:rFonts w:ascii="Wingdings" w:hAnsi="Wingdings" w:hint="default"/>
      </w:rPr>
    </w:lvl>
    <w:lvl w:ilvl="3" w:tplc="0C090001" w:tentative="1">
      <w:start w:val="1"/>
      <w:numFmt w:val="bullet"/>
      <w:lvlText w:val=""/>
      <w:lvlJc w:val="left"/>
      <w:pPr>
        <w:ind w:left="4320" w:hanging="360"/>
      </w:pPr>
      <w:rPr>
        <w:rFonts w:ascii="Symbol" w:hAnsi="Symbol" w:hint="default"/>
      </w:rPr>
    </w:lvl>
    <w:lvl w:ilvl="4" w:tplc="0C090003" w:tentative="1">
      <w:start w:val="1"/>
      <w:numFmt w:val="bullet"/>
      <w:lvlText w:val="o"/>
      <w:lvlJc w:val="left"/>
      <w:pPr>
        <w:ind w:left="5040" w:hanging="360"/>
      </w:pPr>
      <w:rPr>
        <w:rFonts w:ascii="Courier New" w:hAnsi="Courier New" w:cs="Courier New" w:hint="default"/>
      </w:rPr>
    </w:lvl>
    <w:lvl w:ilvl="5" w:tplc="0C090005" w:tentative="1">
      <w:start w:val="1"/>
      <w:numFmt w:val="bullet"/>
      <w:lvlText w:val=""/>
      <w:lvlJc w:val="left"/>
      <w:pPr>
        <w:ind w:left="5760" w:hanging="360"/>
      </w:pPr>
      <w:rPr>
        <w:rFonts w:ascii="Wingdings" w:hAnsi="Wingdings" w:hint="default"/>
      </w:rPr>
    </w:lvl>
    <w:lvl w:ilvl="6" w:tplc="0C090001" w:tentative="1">
      <w:start w:val="1"/>
      <w:numFmt w:val="bullet"/>
      <w:lvlText w:val=""/>
      <w:lvlJc w:val="left"/>
      <w:pPr>
        <w:ind w:left="6480" w:hanging="360"/>
      </w:pPr>
      <w:rPr>
        <w:rFonts w:ascii="Symbol" w:hAnsi="Symbol" w:hint="default"/>
      </w:rPr>
    </w:lvl>
    <w:lvl w:ilvl="7" w:tplc="0C090003" w:tentative="1">
      <w:start w:val="1"/>
      <w:numFmt w:val="bullet"/>
      <w:lvlText w:val="o"/>
      <w:lvlJc w:val="left"/>
      <w:pPr>
        <w:ind w:left="7200" w:hanging="360"/>
      </w:pPr>
      <w:rPr>
        <w:rFonts w:ascii="Courier New" w:hAnsi="Courier New" w:cs="Courier New" w:hint="default"/>
      </w:rPr>
    </w:lvl>
    <w:lvl w:ilvl="8" w:tplc="0C090005" w:tentative="1">
      <w:start w:val="1"/>
      <w:numFmt w:val="bullet"/>
      <w:lvlText w:val=""/>
      <w:lvlJc w:val="left"/>
      <w:pPr>
        <w:ind w:left="7920" w:hanging="360"/>
      </w:pPr>
      <w:rPr>
        <w:rFonts w:ascii="Wingdings" w:hAnsi="Wingdings" w:hint="default"/>
      </w:rPr>
    </w:lvl>
  </w:abstractNum>
  <w:abstractNum w:abstractNumId="18" w15:restartNumberingAfterBreak="0">
    <w:nsid w:val="261B1F49"/>
    <w:multiLevelType w:val="hybridMultilevel"/>
    <w:tmpl w:val="D35A9BA0"/>
    <w:lvl w:ilvl="0" w:tplc="0C090001">
      <w:start w:val="1"/>
      <w:numFmt w:val="bullet"/>
      <w:lvlText w:val=""/>
      <w:lvlJc w:val="left"/>
      <w:pPr>
        <w:ind w:left="2147" w:hanging="360"/>
      </w:pPr>
      <w:rPr>
        <w:rFonts w:ascii="Symbol" w:hAnsi="Symbol" w:hint="default"/>
      </w:rPr>
    </w:lvl>
    <w:lvl w:ilvl="1" w:tplc="0C090003" w:tentative="1">
      <w:start w:val="1"/>
      <w:numFmt w:val="bullet"/>
      <w:lvlText w:val="o"/>
      <w:lvlJc w:val="left"/>
      <w:pPr>
        <w:ind w:left="2867" w:hanging="360"/>
      </w:pPr>
      <w:rPr>
        <w:rFonts w:ascii="Courier New" w:hAnsi="Courier New" w:cs="Courier New" w:hint="default"/>
      </w:rPr>
    </w:lvl>
    <w:lvl w:ilvl="2" w:tplc="0C090005" w:tentative="1">
      <w:start w:val="1"/>
      <w:numFmt w:val="bullet"/>
      <w:lvlText w:val=""/>
      <w:lvlJc w:val="left"/>
      <w:pPr>
        <w:ind w:left="3587" w:hanging="360"/>
      </w:pPr>
      <w:rPr>
        <w:rFonts w:ascii="Wingdings" w:hAnsi="Wingdings" w:hint="default"/>
      </w:rPr>
    </w:lvl>
    <w:lvl w:ilvl="3" w:tplc="0C090001" w:tentative="1">
      <w:start w:val="1"/>
      <w:numFmt w:val="bullet"/>
      <w:lvlText w:val=""/>
      <w:lvlJc w:val="left"/>
      <w:pPr>
        <w:ind w:left="4307" w:hanging="360"/>
      </w:pPr>
      <w:rPr>
        <w:rFonts w:ascii="Symbol" w:hAnsi="Symbol" w:hint="default"/>
      </w:rPr>
    </w:lvl>
    <w:lvl w:ilvl="4" w:tplc="0C090003" w:tentative="1">
      <w:start w:val="1"/>
      <w:numFmt w:val="bullet"/>
      <w:lvlText w:val="o"/>
      <w:lvlJc w:val="left"/>
      <w:pPr>
        <w:ind w:left="5027" w:hanging="360"/>
      </w:pPr>
      <w:rPr>
        <w:rFonts w:ascii="Courier New" w:hAnsi="Courier New" w:cs="Courier New" w:hint="default"/>
      </w:rPr>
    </w:lvl>
    <w:lvl w:ilvl="5" w:tplc="0C090005" w:tentative="1">
      <w:start w:val="1"/>
      <w:numFmt w:val="bullet"/>
      <w:lvlText w:val=""/>
      <w:lvlJc w:val="left"/>
      <w:pPr>
        <w:ind w:left="5747" w:hanging="360"/>
      </w:pPr>
      <w:rPr>
        <w:rFonts w:ascii="Wingdings" w:hAnsi="Wingdings" w:hint="default"/>
      </w:rPr>
    </w:lvl>
    <w:lvl w:ilvl="6" w:tplc="0C090001" w:tentative="1">
      <w:start w:val="1"/>
      <w:numFmt w:val="bullet"/>
      <w:lvlText w:val=""/>
      <w:lvlJc w:val="left"/>
      <w:pPr>
        <w:ind w:left="6467" w:hanging="360"/>
      </w:pPr>
      <w:rPr>
        <w:rFonts w:ascii="Symbol" w:hAnsi="Symbol" w:hint="default"/>
      </w:rPr>
    </w:lvl>
    <w:lvl w:ilvl="7" w:tplc="0C090003" w:tentative="1">
      <w:start w:val="1"/>
      <w:numFmt w:val="bullet"/>
      <w:lvlText w:val="o"/>
      <w:lvlJc w:val="left"/>
      <w:pPr>
        <w:ind w:left="7187" w:hanging="360"/>
      </w:pPr>
      <w:rPr>
        <w:rFonts w:ascii="Courier New" w:hAnsi="Courier New" w:cs="Courier New" w:hint="default"/>
      </w:rPr>
    </w:lvl>
    <w:lvl w:ilvl="8" w:tplc="0C090005" w:tentative="1">
      <w:start w:val="1"/>
      <w:numFmt w:val="bullet"/>
      <w:lvlText w:val=""/>
      <w:lvlJc w:val="left"/>
      <w:pPr>
        <w:ind w:left="7907" w:hanging="360"/>
      </w:pPr>
      <w:rPr>
        <w:rFonts w:ascii="Wingdings" w:hAnsi="Wingdings" w:hint="default"/>
      </w:rPr>
    </w:lvl>
  </w:abstractNum>
  <w:abstractNum w:abstractNumId="19" w15:restartNumberingAfterBreak="0">
    <w:nsid w:val="29BC5CA8"/>
    <w:multiLevelType w:val="hybridMultilevel"/>
    <w:tmpl w:val="C8A865E4"/>
    <w:lvl w:ilvl="0" w:tplc="0C090001">
      <w:start w:val="1"/>
      <w:numFmt w:val="bullet"/>
      <w:lvlText w:val=""/>
      <w:lvlJc w:val="left"/>
      <w:pPr>
        <w:ind w:left="2147" w:hanging="360"/>
      </w:pPr>
      <w:rPr>
        <w:rFonts w:ascii="Symbol" w:hAnsi="Symbol" w:hint="default"/>
      </w:rPr>
    </w:lvl>
    <w:lvl w:ilvl="1" w:tplc="0C090003" w:tentative="1">
      <w:start w:val="1"/>
      <w:numFmt w:val="bullet"/>
      <w:lvlText w:val="o"/>
      <w:lvlJc w:val="left"/>
      <w:pPr>
        <w:ind w:left="2867" w:hanging="360"/>
      </w:pPr>
      <w:rPr>
        <w:rFonts w:ascii="Courier New" w:hAnsi="Courier New" w:cs="Courier New" w:hint="default"/>
      </w:rPr>
    </w:lvl>
    <w:lvl w:ilvl="2" w:tplc="0C090005" w:tentative="1">
      <w:start w:val="1"/>
      <w:numFmt w:val="bullet"/>
      <w:lvlText w:val=""/>
      <w:lvlJc w:val="left"/>
      <w:pPr>
        <w:ind w:left="3587" w:hanging="360"/>
      </w:pPr>
      <w:rPr>
        <w:rFonts w:ascii="Wingdings" w:hAnsi="Wingdings" w:hint="default"/>
      </w:rPr>
    </w:lvl>
    <w:lvl w:ilvl="3" w:tplc="0C090001" w:tentative="1">
      <w:start w:val="1"/>
      <w:numFmt w:val="bullet"/>
      <w:lvlText w:val=""/>
      <w:lvlJc w:val="left"/>
      <w:pPr>
        <w:ind w:left="4307" w:hanging="360"/>
      </w:pPr>
      <w:rPr>
        <w:rFonts w:ascii="Symbol" w:hAnsi="Symbol" w:hint="default"/>
      </w:rPr>
    </w:lvl>
    <w:lvl w:ilvl="4" w:tplc="0C090003" w:tentative="1">
      <w:start w:val="1"/>
      <w:numFmt w:val="bullet"/>
      <w:lvlText w:val="o"/>
      <w:lvlJc w:val="left"/>
      <w:pPr>
        <w:ind w:left="5027" w:hanging="360"/>
      </w:pPr>
      <w:rPr>
        <w:rFonts w:ascii="Courier New" w:hAnsi="Courier New" w:cs="Courier New" w:hint="default"/>
      </w:rPr>
    </w:lvl>
    <w:lvl w:ilvl="5" w:tplc="0C090005" w:tentative="1">
      <w:start w:val="1"/>
      <w:numFmt w:val="bullet"/>
      <w:lvlText w:val=""/>
      <w:lvlJc w:val="left"/>
      <w:pPr>
        <w:ind w:left="5747" w:hanging="360"/>
      </w:pPr>
      <w:rPr>
        <w:rFonts w:ascii="Wingdings" w:hAnsi="Wingdings" w:hint="default"/>
      </w:rPr>
    </w:lvl>
    <w:lvl w:ilvl="6" w:tplc="0C090001" w:tentative="1">
      <w:start w:val="1"/>
      <w:numFmt w:val="bullet"/>
      <w:lvlText w:val=""/>
      <w:lvlJc w:val="left"/>
      <w:pPr>
        <w:ind w:left="6467" w:hanging="360"/>
      </w:pPr>
      <w:rPr>
        <w:rFonts w:ascii="Symbol" w:hAnsi="Symbol" w:hint="default"/>
      </w:rPr>
    </w:lvl>
    <w:lvl w:ilvl="7" w:tplc="0C090003" w:tentative="1">
      <w:start w:val="1"/>
      <w:numFmt w:val="bullet"/>
      <w:lvlText w:val="o"/>
      <w:lvlJc w:val="left"/>
      <w:pPr>
        <w:ind w:left="7187" w:hanging="360"/>
      </w:pPr>
      <w:rPr>
        <w:rFonts w:ascii="Courier New" w:hAnsi="Courier New" w:cs="Courier New" w:hint="default"/>
      </w:rPr>
    </w:lvl>
    <w:lvl w:ilvl="8" w:tplc="0C090005" w:tentative="1">
      <w:start w:val="1"/>
      <w:numFmt w:val="bullet"/>
      <w:lvlText w:val=""/>
      <w:lvlJc w:val="left"/>
      <w:pPr>
        <w:ind w:left="7907" w:hanging="360"/>
      </w:pPr>
      <w:rPr>
        <w:rFonts w:ascii="Wingdings" w:hAnsi="Wingdings" w:hint="default"/>
      </w:rPr>
    </w:lvl>
  </w:abstractNum>
  <w:abstractNum w:abstractNumId="20" w15:restartNumberingAfterBreak="0">
    <w:nsid w:val="2CF332F6"/>
    <w:multiLevelType w:val="hybridMultilevel"/>
    <w:tmpl w:val="6B6CA418"/>
    <w:lvl w:ilvl="0" w:tplc="0C090001">
      <w:start w:val="1"/>
      <w:numFmt w:val="bullet"/>
      <w:lvlText w:val=""/>
      <w:lvlJc w:val="left"/>
      <w:pPr>
        <w:ind w:left="2160" w:hanging="360"/>
      </w:pPr>
      <w:rPr>
        <w:rFonts w:ascii="Symbol" w:hAnsi="Symbol" w:hint="default"/>
      </w:rPr>
    </w:lvl>
    <w:lvl w:ilvl="1" w:tplc="0C090003" w:tentative="1">
      <w:start w:val="1"/>
      <w:numFmt w:val="bullet"/>
      <w:lvlText w:val="o"/>
      <w:lvlJc w:val="left"/>
      <w:pPr>
        <w:ind w:left="2880" w:hanging="360"/>
      </w:pPr>
      <w:rPr>
        <w:rFonts w:ascii="Courier New" w:hAnsi="Courier New" w:cs="Courier New" w:hint="default"/>
      </w:rPr>
    </w:lvl>
    <w:lvl w:ilvl="2" w:tplc="0C090005" w:tentative="1">
      <w:start w:val="1"/>
      <w:numFmt w:val="bullet"/>
      <w:lvlText w:val=""/>
      <w:lvlJc w:val="left"/>
      <w:pPr>
        <w:ind w:left="3600" w:hanging="360"/>
      </w:pPr>
      <w:rPr>
        <w:rFonts w:ascii="Wingdings" w:hAnsi="Wingdings" w:hint="default"/>
      </w:rPr>
    </w:lvl>
    <w:lvl w:ilvl="3" w:tplc="0C090001" w:tentative="1">
      <w:start w:val="1"/>
      <w:numFmt w:val="bullet"/>
      <w:lvlText w:val=""/>
      <w:lvlJc w:val="left"/>
      <w:pPr>
        <w:ind w:left="4320" w:hanging="360"/>
      </w:pPr>
      <w:rPr>
        <w:rFonts w:ascii="Symbol" w:hAnsi="Symbol" w:hint="default"/>
      </w:rPr>
    </w:lvl>
    <w:lvl w:ilvl="4" w:tplc="0C090003" w:tentative="1">
      <w:start w:val="1"/>
      <w:numFmt w:val="bullet"/>
      <w:lvlText w:val="o"/>
      <w:lvlJc w:val="left"/>
      <w:pPr>
        <w:ind w:left="5040" w:hanging="360"/>
      </w:pPr>
      <w:rPr>
        <w:rFonts w:ascii="Courier New" w:hAnsi="Courier New" w:cs="Courier New" w:hint="default"/>
      </w:rPr>
    </w:lvl>
    <w:lvl w:ilvl="5" w:tplc="0C090005" w:tentative="1">
      <w:start w:val="1"/>
      <w:numFmt w:val="bullet"/>
      <w:lvlText w:val=""/>
      <w:lvlJc w:val="left"/>
      <w:pPr>
        <w:ind w:left="5760" w:hanging="360"/>
      </w:pPr>
      <w:rPr>
        <w:rFonts w:ascii="Wingdings" w:hAnsi="Wingdings" w:hint="default"/>
      </w:rPr>
    </w:lvl>
    <w:lvl w:ilvl="6" w:tplc="0C090001" w:tentative="1">
      <w:start w:val="1"/>
      <w:numFmt w:val="bullet"/>
      <w:lvlText w:val=""/>
      <w:lvlJc w:val="left"/>
      <w:pPr>
        <w:ind w:left="6480" w:hanging="360"/>
      </w:pPr>
      <w:rPr>
        <w:rFonts w:ascii="Symbol" w:hAnsi="Symbol" w:hint="default"/>
      </w:rPr>
    </w:lvl>
    <w:lvl w:ilvl="7" w:tplc="0C090003" w:tentative="1">
      <w:start w:val="1"/>
      <w:numFmt w:val="bullet"/>
      <w:lvlText w:val="o"/>
      <w:lvlJc w:val="left"/>
      <w:pPr>
        <w:ind w:left="7200" w:hanging="360"/>
      </w:pPr>
      <w:rPr>
        <w:rFonts w:ascii="Courier New" w:hAnsi="Courier New" w:cs="Courier New" w:hint="default"/>
      </w:rPr>
    </w:lvl>
    <w:lvl w:ilvl="8" w:tplc="0C090005" w:tentative="1">
      <w:start w:val="1"/>
      <w:numFmt w:val="bullet"/>
      <w:lvlText w:val=""/>
      <w:lvlJc w:val="left"/>
      <w:pPr>
        <w:ind w:left="7920" w:hanging="360"/>
      </w:pPr>
      <w:rPr>
        <w:rFonts w:ascii="Wingdings" w:hAnsi="Wingdings" w:hint="default"/>
      </w:rPr>
    </w:lvl>
  </w:abstractNum>
  <w:abstractNum w:abstractNumId="21" w15:restartNumberingAfterBreak="0">
    <w:nsid w:val="308F1CC7"/>
    <w:multiLevelType w:val="hybridMultilevel"/>
    <w:tmpl w:val="75D4C5D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30A738D6"/>
    <w:multiLevelType w:val="hybridMultilevel"/>
    <w:tmpl w:val="1096966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31FD621A"/>
    <w:multiLevelType w:val="hybridMultilevel"/>
    <w:tmpl w:val="85EC1CD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32273FE5"/>
    <w:multiLevelType w:val="hybridMultilevel"/>
    <w:tmpl w:val="FC04C2FE"/>
    <w:lvl w:ilvl="0" w:tplc="0C090001">
      <w:start w:val="1"/>
      <w:numFmt w:val="bullet"/>
      <w:lvlText w:val=""/>
      <w:lvlJc w:val="left"/>
      <w:pPr>
        <w:ind w:left="2160" w:hanging="360"/>
      </w:pPr>
      <w:rPr>
        <w:rFonts w:ascii="Symbol" w:hAnsi="Symbol" w:hint="default"/>
      </w:rPr>
    </w:lvl>
    <w:lvl w:ilvl="1" w:tplc="0C090003" w:tentative="1">
      <w:start w:val="1"/>
      <w:numFmt w:val="bullet"/>
      <w:lvlText w:val="o"/>
      <w:lvlJc w:val="left"/>
      <w:pPr>
        <w:ind w:left="2880" w:hanging="360"/>
      </w:pPr>
      <w:rPr>
        <w:rFonts w:ascii="Courier New" w:hAnsi="Courier New" w:cs="Courier New" w:hint="default"/>
      </w:rPr>
    </w:lvl>
    <w:lvl w:ilvl="2" w:tplc="0C090005" w:tentative="1">
      <w:start w:val="1"/>
      <w:numFmt w:val="bullet"/>
      <w:lvlText w:val=""/>
      <w:lvlJc w:val="left"/>
      <w:pPr>
        <w:ind w:left="3600" w:hanging="360"/>
      </w:pPr>
      <w:rPr>
        <w:rFonts w:ascii="Wingdings" w:hAnsi="Wingdings" w:hint="default"/>
      </w:rPr>
    </w:lvl>
    <w:lvl w:ilvl="3" w:tplc="0C090001" w:tentative="1">
      <w:start w:val="1"/>
      <w:numFmt w:val="bullet"/>
      <w:lvlText w:val=""/>
      <w:lvlJc w:val="left"/>
      <w:pPr>
        <w:ind w:left="4320" w:hanging="360"/>
      </w:pPr>
      <w:rPr>
        <w:rFonts w:ascii="Symbol" w:hAnsi="Symbol" w:hint="default"/>
      </w:rPr>
    </w:lvl>
    <w:lvl w:ilvl="4" w:tplc="0C090003" w:tentative="1">
      <w:start w:val="1"/>
      <w:numFmt w:val="bullet"/>
      <w:lvlText w:val="o"/>
      <w:lvlJc w:val="left"/>
      <w:pPr>
        <w:ind w:left="5040" w:hanging="360"/>
      </w:pPr>
      <w:rPr>
        <w:rFonts w:ascii="Courier New" w:hAnsi="Courier New" w:cs="Courier New" w:hint="default"/>
      </w:rPr>
    </w:lvl>
    <w:lvl w:ilvl="5" w:tplc="0C090005" w:tentative="1">
      <w:start w:val="1"/>
      <w:numFmt w:val="bullet"/>
      <w:lvlText w:val=""/>
      <w:lvlJc w:val="left"/>
      <w:pPr>
        <w:ind w:left="5760" w:hanging="360"/>
      </w:pPr>
      <w:rPr>
        <w:rFonts w:ascii="Wingdings" w:hAnsi="Wingdings" w:hint="default"/>
      </w:rPr>
    </w:lvl>
    <w:lvl w:ilvl="6" w:tplc="0C090001" w:tentative="1">
      <w:start w:val="1"/>
      <w:numFmt w:val="bullet"/>
      <w:lvlText w:val=""/>
      <w:lvlJc w:val="left"/>
      <w:pPr>
        <w:ind w:left="6480" w:hanging="360"/>
      </w:pPr>
      <w:rPr>
        <w:rFonts w:ascii="Symbol" w:hAnsi="Symbol" w:hint="default"/>
      </w:rPr>
    </w:lvl>
    <w:lvl w:ilvl="7" w:tplc="0C090003" w:tentative="1">
      <w:start w:val="1"/>
      <w:numFmt w:val="bullet"/>
      <w:lvlText w:val="o"/>
      <w:lvlJc w:val="left"/>
      <w:pPr>
        <w:ind w:left="7200" w:hanging="360"/>
      </w:pPr>
      <w:rPr>
        <w:rFonts w:ascii="Courier New" w:hAnsi="Courier New" w:cs="Courier New" w:hint="default"/>
      </w:rPr>
    </w:lvl>
    <w:lvl w:ilvl="8" w:tplc="0C090005" w:tentative="1">
      <w:start w:val="1"/>
      <w:numFmt w:val="bullet"/>
      <w:lvlText w:val=""/>
      <w:lvlJc w:val="left"/>
      <w:pPr>
        <w:ind w:left="7920" w:hanging="360"/>
      </w:pPr>
      <w:rPr>
        <w:rFonts w:ascii="Wingdings" w:hAnsi="Wingdings" w:hint="default"/>
      </w:rPr>
    </w:lvl>
  </w:abstractNum>
  <w:abstractNum w:abstractNumId="25" w15:restartNumberingAfterBreak="0">
    <w:nsid w:val="37CA0A7C"/>
    <w:multiLevelType w:val="hybridMultilevel"/>
    <w:tmpl w:val="F63AD73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393C7BAD"/>
    <w:multiLevelType w:val="hybridMultilevel"/>
    <w:tmpl w:val="D7C63E60"/>
    <w:lvl w:ilvl="0" w:tplc="0C090001">
      <w:start w:val="1"/>
      <w:numFmt w:val="bullet"/>
      <w:lvlText w:val=""/>
      <w:lvlJc w:val="left"/>
      <w:pPr>
        <w:ind w:left="2563" w:hanging="360"/>
      </w:pPr>
      <w:rPr>
        <w:rFonts w:ascii="Symbol" w:hAnsi="Symbol" w:hint="default"/>
      </w:rPr>
    </w:lvl>
    <w:lvl w:ilvl="1" w:tplc="0C090003" w:tentative="1">
      <w:start w:val="1"/>
      <w:numFmt w:val="bullet"/>
      <w:lvlText w:val="o"/>
      <w:lvlJc w:val="left"/>
      <w:pPr>
        <w:ind w:left="3283" w:hanging="360"/>
      </w:pPr>
      <w:rPr>
        <w:rFonts w:ascii="Courier New" w:hAnsi="Courier New" w:cs="Courier New" w:hint="default"/>
      </w:rPr>
    </w:lvl>
    <w:lvl w:ilvl="2" w:tplc="0C090005" w:tentative="1">
      <w:start w:val="1"/>
      <w:numFmt w:val="bullet"/>
      <w:lvlText w:val=""/>
      <w:lvlJc w:val="left"/>
      <w:pPr>
        <w:ind w:left="4003" w:hanging="360"/>
      </w:pPr>
      <w:rPr>
        <w:rFonts w:ascii="Wingdings" w:hAnsi="Wingdings" w:hint="default"/>
      </w:rPr>
    </w:lvl>
    <w:lvl w:ilvl="3" w:tplc="0C090001" w:tentative="1">
      <w:start w:val="1"/>
      <w:numFmt w:val="bullet"/>
      <w:lvlText w:val=""/>
      <w:lvlJc w:val="left"/>
      <w:pPr>
        <w:ind w:left="4723" w:hanging="360"/>
      </w:pPr>
      <w:rPr>
        <w:rFonts w:ascii="Symbol" w:hAnsi="Symbol" w:hint="default"/>
      </w:rPr>
    </w:lvl>
    <w:lvl w:ilvl="4" w:tplc="0C090003" w:tentative="1">
      <w:start w:val="1"/>
      <w:numFmt w:val="bullet"/>
      <w:lvlText w:val="o"/>
      <w:lvlJc w:val="left"/>
      <w:pPr>
        <w:ind w:left="5443" w:hanging="360"/>
      </w:pPr>
      <w:rPr>
        <w:rFonts w:ascii="Courier New" w:hAnsi="Courier New" w:cs="Courier New" w:hint="default"/>
      </w:rPr>
    </w:lvl>
    <w:lvl w:ilvl="5" w:tplc="0C090005" w:tentative="1">
      <w:start w:val="1"/>
      <w:numFmt w:val="bullet"/>
      <w:lvlText w:val=""/>
      <w:lvlJc w:val="left"/>
      <w:pPr>
        <w:ind w:left="6163" w:hanging="360"/>
      </w:pPr>
      <w:rPr>
        <w:rFonts w:ascii="Wingdings" w:hAnsi="Wingdings" w:hint="default"/>
      </w:rPr>
    </w:lvl>
    <w:lvl w:ilvl="6" w:tplc="0C090001" w:tentative="1">
      <w:start w:val="1"/>
      <w:numFmt w:val="bullet"/>
      <w:lvlText w:val=""/>
      <w:lvlJc w:val="left"/>
      <w:pPr>
        <w:ind w:left="6883" w:hanging="360"/>
      </w:pPr>
      <w:rPr>
        <w:rFonts w:ascii="Symbol" w:hAnsi="Symbol" w:hint="default"/>
      </w:rPr>
    </w:lvl>
    <w:lvl w:ilvl="7" w:tplc="0C090003" w:tentative="1">
      <w:start w:val="1"/>
      <w:numFmt w:val="bullet"/>
      <w:lvlText w:val="o"/>
      <w:lvlJc w:val="left"/>
      <w:pPr>
        <w:ind w:left="7603" w:hanging="360"/>
      </w:pPr>
      <w:rPr>
        <w:rFonts w:ascii="Courier New" w:hAnsi="Courier New" w:cs="Courier New" w:hint="default"/>
      </w:rPr>
    </w:lvl>
    <w:lvl w:ilvl="8" w:tplc="0C090005" w:tentative="1">
      <w:start w:val="1"/>
      <w:numFmt w:val="bullet"/>
      <w:lvlText w:val=""/>
      <w:lvlJc w:val="left"/>
      <w:pPr>
        <w:ind w:left="8323" w:hanging="360"/>
      </w:pPr>
      <w:rPr>
        <w:rFonts w:ascii="Wingdings" w:hAnsi="Wingdings" w:hint="default"/>
      </w:rPr>
    </w:lvl>
  </w:abstractNum>
  <w:abstractNum w:abstractNumId="27" w15:restartNumberingAfterBreak="0">
    <w:nsid w:val="3B3105BA"/>
    <w:multiLevelType w:val="hybridMultilevel"/>
    <w:tmpl w:val="EA289044"/>
    <w:lvl w:ilvl="0" w:tplc="0C090001">
      <w:start w:val="1"/>
      <w:numFmt w:val="bullet"/>
      <w:lvlText w:val=""/>
      <w:lvlJc w:val="left"/>
      <w:pPr>
        <w:ind w:left="2147" w:hanging="360"/>
      </w:pPr>
      <w:rPr>
        <w:rFonts w:ascii="Symbol" w:hAnsi="Symbol" w:hint="default"/>
      </w:rPr>
    </w:lvl>
    <w:lvl w:ilvl="1" w:tplc="0C090003" w:tentative="1">
      <w:start w:val="1"/>
      <w:numFmt w:val="bullet"/>
      <w:lvlText w:val="o"/>
      <w:lvlJc w:val="left"/>
      <w:pPr>
        <w:ind w:left="2867" w:hanging="360"/>
      </w:pPr>
      <w:rPr>
        <w:rFonts w:ascii="Courier New" w:hAnsi="Courier New" w:cs="Courier New" w:hint="default"/>
      </w:rPr>
    </w:lvl>
    <w:lvl w:ilvl="2" w:tplc="0C090005" w:tentative="1">
      <w:start w:val="1"/>
      <w:numFmt w:val="bullet"/>
      <w:lvlText w:val=""/>
      <w:lvlJc w:val="left"/>
      <w:pPr>
        <w:ind w:left="3587" w:hanging="360"/>
      </w:pPr>
      <w:rPr>
        <w:rFonts w:ascii="Wingdings" w:hAnsi="Wingdings" w:hint="default"/>
      </w:rPr>
    </w:lvl>
    <w:lvl w:ilvl="3" w:tplc="0C090001" w:tentative="1">
      <w:start w:val="1"/>
      <w:numFmt w:val="bullet"/>
      <w:lvlText w:val=""/>
      <w:lvlJc w:val="left"/>
      <w:pPr>
        <w:ind w:left="4307" w:hanging="360"/>
      </w:pPr>
      <w:rPr>
        <w:rFonts w:ascii="Symbol" w:hAnsi="Symbol" w:hint="default"/>
      </w:rPr>
    </w:lvl>
    <w:lvl w:ilvl="4" w:tplc="0C090003" w:tentative="1">
      <w:start w:val="1"/>
      <w:numFmt w:val="bullet"/>
      <w:lvlText w:val="o"/>
      <w:lvlJc w:val="left"/>
      <w:pPr>
        <w:ind w:left="5027" w:hanging="360"/>
      </w:pPr>
      <w:rPr>
        <w:rFonts w:ascii="Courier New" w:hAnsi="Courier New" w:cs="Courier New" w:hint="default"/>
      </w:rPr>
    </w:lvl>
    <w:lvl w:ilvl="5" w:tplc="0C090005" w:tentative="1">
      <w:start w:val="1"/>
      <w:numFmt w:val="bullet"/>
      <w:lvlText w:val=""/>
      <w:lvlJc w:val="left"/>
      <w:pPr>
        <w:ind w:left="5747" w:hanging="360"/>
      </w:pPr>
      <w:rPr>
        <w:rFonts w:ascii="Wingdings" w:hAnsi="Wingdings" w:hint="default"/>
      </w:rPr>
    </w:lvl>
    <w:lvl w:ilvl="6" w:tplc="0C090001" w:tentative="1">
      <w:start w:val="1"/>
      <w:numFmt w:val="bullet"/>
      <w:lvlText w:val=""/>
      <w:lvlJc w:val="left"/>
      <w:pPr>
        <w:ind w:left="6467" w:hanging="360"/>
      </w:pPr>
      <w:rPr>
        <w:rFonts w:ascii="Symbol" w:hAnsi="Symbol" w:hint="default"/>
      </w:rPr>
    </w:lvl>
    <w:lvl w:ilvl="7" w:tplc="0C090003" w:tentative="1">
      <w:start w:val="1"/>
      <w:numFmt w:val="bullet"/>
      <w:lvlText w:val="o"/>
      <w:lvlJc w:val="left"/>
      <w:pPr>
        <w:ind w:left="7187" w:hanging="360"/>
      </w:pPr>
      <w:rPr>
        <w:rFonts w:ascii="Courier New" w:hAnsi="Courier New" w:cs="Courier New" w:hint="default"/>
      </w:rPr>
    </w:lvl>
    <w:lvl w:ilvl="8" w:tplc="0C090005" w:tentative="1">
      <w:start w:val="1"/>
      <w:numFmt w:val="bullet"/>
      <w:lvlText w:val=""/>
      <w:lvlJc w:val="left"/>
      <w:pPr>
        <w:ind w:left="7907" w:hanging="360"/>
      </w:pPr>
      <w:rPr>
        <w:rFonts w:ascii="Wingdings" w:hAnsi="Wingdings" w:hint="default"/>
      </w:rPr>
    </w:lvl>
  </w:abstractNum>
  <w:abstractNum w:abstractNumId="28" w15:restartNumberingAfterBreak="0">
    <w:nsid w:val="3FF71DE8"/>
    <w:multiLevelType w:val="hybridMultilevel"/>
    <w:tmpl w:val="EBB884FE"/>
    <w:lvl w:ilvl="0" w:tplc="0C090001">
      <w:start w:val="1"/>
      <w:numFmt w:val="bullet"/>
      <w:lvlText w:val=""/>
      <w:lvlJc w:val="left"/>
      <w:pPr>
        <w:ind w:left="2138" w:hanging="360"/>
      </w:pPr>
      <w:rPr>
        <w:rFonts w:ascii="Symbol" w:hAnsi="Symbol" w:hint="default"/>
      </w:rPr>
    </w:lvl>
    <w:lvl w:ilvl="1" w:tplc="0C090003" w:tentative="1">
      <w:start w:val="1"/>
      <w:numFmt w:val="bullet"/>
      <w:lvlText w:val="o"/>
      <w:lvlJc w:val="left"/>
      <w:pPr>
        <w:ind w:left="2858" w:hanging="360"/>
      </w:pPr>
      <w:rPr>
        <w:rFonts w:ascii="Courier New" w:hAnsi="Courier New" w:cs="Courier New" w:hint="default"/>
      </w:rPr>
    </w:lvl>
    <w:lvl w:ilvl="2" w:tplc="0C090005" w:tentative="1">
      <w:start w:val="1"/>
      <w:numFmt w:val="bullet"/>
      <w:lvlText w:val=""/>
      <w:lvlJc w:val="left"/>
      <w:pPr>
        <w:ind w:left="3578" w:hanging="360"/>
      </w:pPr>
      <w:rPr>
        <w:rFonts w:ascii="Wingdings" w:hAnsi="Wingdings" w:hint="default"/>
      </w:rPr>
    </w:lvl>
    <w:lvl w:ilvl="3" w:tplc="0C090001" w:tentative="1">
      <w:start w:val="1"/>
      <w:numFmt w:val="bullet"/>
      <w:lvlText w:val=""/>
      <w:lvlJc w:val="left"/>
      <w:pPr>
        <w:ind w:left="4298" w:hanging="360"/>
      </w:pPr>
      <w:rPr>
        <w:rFonts w:ascii="Symbol" w:hAnsi="Symbol" w:hint="default"/>
      </w:rPr>
    </w:lvl>
    <w:lvl w:ilvl="4" w:tplc="0C090003" w:tentative="1">
      <w:start w:val="1"/>
      <w:numFmt w:val="bullet"/>
      <w:lvlText w:val="o"/>
      <w:lvlJc w:val="left"/>
      <w:pPr>
        <w:ind w:left="5018" w:hanging="360"/>
      </w:pPr>
      <w:rPr>
        <w:rFonts w:ascii="Courier New" w:hAnsi="Courier New" w:cs="Courier New" w:hint="default"/>
      </w:rPr>
    </w:lvl>
    <w:lvl w:ilvl="5" w:tplc="0C090005" w:tentative="1">
      <w:start w:val="1"/>
      <w:numFmt w:val="bullet"/>
      <w:lvlText w:val=""/>
      <w:lvlJc w:val="left"/>
      <w:pPr>
        <w:ind w:left="5738" w:hanging="360"/>
      </w:pPr>
      <w:rPr>
        <w:rFonts w:ascii="Wingdings" w:hAnsi="Wingdings" w:hint="default"/>
      </w:rPr>
    </w:lvl>
    <w:lvl w:ilvl="6" w:tplc="0C090001" w:tentative="1">
      <w:start w:val="1"/>
      <w:numFmt w:val="bullet"/>
      <w:lvlText w:val=""/>
      <w:lvlJc w:val="left"/>
      <w:pPr>
        <w:ind w:left="6458" w:hanging="360"/>
      </w:pPr>
      <w:rPr>
        <w:rFonts w:ascii="Symbol" w:hAnsi="Symbol" w:hint="default"/>
      </w:rPr>
    </w:lvl>
    <w:lvl w:ilvl="7" w:tplc="0C090003" w:tentative="1">
      <w:start w:val="1"/>
      <w:numFmt w:val="bullet"/>
      <w:lvlText w:val="o"/>
      <w:lvlJc w:val="left"/>
      <w:pPr>
        <w:ind w:left="7178" w:hanging="360"/>
      </w:pPr>
      <w:rPr>
        <w:rFonts w:ascii="Courier New" w:hAnsi="Courier New" w:cs="Courier New" w:hint="default"/>
      </w:rPr>
    </w:lvl>
    <w:lvl w:ilvl="8" w:tplc="0C090005" w:tentative="1">
      <w:start w:val="1"/>
      <w:numFmt w:val="bullet"/>
      <w:lvlText w:val=""/>
      <w:lvlJc w:val="left"/>
      <w:pPr>
        <w:ind w:left="7898" w:hanging="360"/>
      </w:pPr>
      <w:rPr>
        <w:rFonts w:ascii="Wingdings" w:hAnsi="Wingdings" w:hint="default"/>
      </w:rPr>
    </w:lvl>
  </w:abstractNum>
  <w:abstractNum w:abstractNumId="29" w15:restartNumberingAfterBreak="0">
    <w:nsid w:val="40065D27"/>
    <w:multiLevelType w:val="hybridMultilevel"/>
    <w:tmpl w:val="BFBC3FB6"/>
    <w:lvl w:ilvl="0" w:tplc="0C090001">
      <w:start w:val="1"/>
      <w:numFmt w:val="bullet"/>
      <w:lvlText w:val=""/>
      <w:lvlJc w:val="left"/>
      <w:pPr>
        <w:ind w:left="-6210" w:hanging="360"/>
      </w:pPr>
      <w:rPr>
        <w:rFonts w:ascii="Symbol" w:hAnsi="Symbol" w:hint="default"/>
      </w:rPr>
    </w:lvl>
    <w:lvl w:ilvl="1" w:tplc="0C090003" w:tentative="1">
      <w:start w:val="1"/>
      <w:numFmt w:val="bullet"/>
      <w:lvlText w:val="o"/>
      <w:lvlJc w:val="left"/>
      <w:pPr>
        <w:ind w:left="-5490" w:hanging="360"/>
      </w:pPr>
      <w:rPr>
        <w:rFonts w:ascii="Courier New" w:hAnsi="Courier New" w:cs="Courier New" w:hint="default"/>
      </w:rPr>
    </w:lvl>
    <w:lvl w:ilvl="2" w:tplc="0C090005" w:tentative="1">
      <w:start w:val="1"/>
      <w:numFmt w:val="bullet"/>
      <w:lvlText w:val=""/>
      <w:lvlJc w:val="left"/>
      <w:pPr>
        <w:ind w:left="-4770" w:hanging="360"/>
      </w:pPr>
      <w:rPr>
        <w:rFonts w:ascii="Wingdings" w:hAnsi="Wingdings" w:hint="default"/>
      </w:rPr>
    </w:lvl>
    <w:lvl w:ilvl="3" w:tplc="0C090001" w:tentative="1">
      <w:start w:val="1"/>
      <w:numFmt w:val="bullet"/>
      <w:lvlText w:val=""/>
      <w:lvlJc w:val="left"/>
      <w:pPr>
        <w:ind w:left="-4050" w:hanging="360"/>
      </w:pPr>
      <w:rPr>
        <w:rFonts w:ascii="Symbol" w:hAnsi="Symbol" w:hint="default"/>
      </w:rPr>
    </w:lvl>
    <w:lvl w:ilvl="4" w:tplc="0C090003" w:tentative="1">
      <w:start w:val="1"/>
      <w:numFmt w:val="bullet"/>
      <w:lvlText w:val="o"/>
      <w:lvlJc w:val="left"/>
      <w:pPr>
        <w:ind w:left="-3330" w:hanging="360"/>
      </w:pPr>
      <w:rPr>
        <w:rFonts w:ascii="Courier New" w:hAnsi="Courier New" w:cs="Courier New" w:hint="default"/>
      </w:rPr>
    </w:lvl>
    <w:lvl w:ilvl="5" w:tplc="0C090005" w:tentative="1">
      <w:start w:val="1"/>
      <w:numFmt w:val="bullet"/>
      <w:lvlText w:val=""/>
      <w:lvlJc w:val="left"/>
      <w:pPr>
        <w:ind w:left="-2610" w:hanging="360"/>
      </w:pPr>
      <w:rPr>
        <w:rFonts w:ascii="Wingdings" w:hAnsi="Wingdings" w:hint="default"/>
      </w:rPr>
    </w:lvl>
    <w:lvl w:ilvl="6" w:tplc="0C090001" w:tentative="1">
      <w:start w:val="1"/>
      <w:numFmt w:val="bullet"/>
      <w:lvlText w:val=""/>
      <w:lvlJc w:val="left"/>
      <w:pPr>
        <w:ind w:left="-1890" w:hanging="360"/>
      </w:pPr>
      <w:rPr>
        <w:rFonts w:ascii="Symbol" w:hAnsi="Symbol" w:hint="default"/>
      </w:rPr>
    </w:lvl>
    <w:lvl w:ilvl="7" w:tplc="0C090003" w:tentative="1">
      <w:start w:val="1"/>
      <w:numFmt w:val="bullet"/>
      <w:lvlText w:val="o"/>
      <w:lvlJc w:val="left"/>
      <w:pPr>
        <w:ind w:left="-1170" w:hanging="360"/>
      </w:pPr>
      <w:rPr>
        <w:rFonts w:ascii="Courier New" w:hAnsi="Courier New" w:cs="Courier New" w:hint="default"/>
      </w:rPr>
    </w:lvl>
    <w:lvl w:ilvl="8" w:tplc="0C090005" w:tentative="1">
      <w:start w:val="1"/>
      <w:numFmt w:val="bullet"/>
      <w:lvlText w:val=""/>
      <w:lvlJc w:val="left"/>
      <w:pPr>
        <w:ind w:left="-450" w:hanging="360"/>
      </w:pPr>
      <w:rPr>
        <w:rFonts w:ascii="Wingdings" w:hAnsi="Wingdings" w:hint="default"/>
      </w:rPr>
    </w:lvl>
  </w:abstractNum>
  <w:abstractNum w:abstractNumId="30" w15:restartNumberingAfterBreak="0">
    <w:nsid w:val="4086052B"/>
    <w:multiLevelType w:val="hybridMultilevel"/>
    <w:tmpl w:val="E3385A98"/>
    <w:lvl w:ilvl="0" w:tplc="0C090001">
      <w:start w:val="1"/>
      <w:numFmt w:val="bullet"/>
      <w:lvlText w:val=""/>
      <w:lvlJc w:val="left"/>
      <w:pPr>
        <w:ind w:left="2160" w:hanging="360"/>
      </w:pPr>
      <w:rPr>
        <w:rFonts w:ascii="Symbol" w:hAnsi="Symbol" w:hint="default"/>
      </w:rPr>
    </w:lvl>
    <w:lvl w:ilvl="1" w:tplc="0C090003" w:tentative="1">
      <w:start w:val="1"/>
      <w:numFmt w:val="bullet"/>
      <w:lvlText w:val="o"/>
      <w:lvlJc w:val="left"/>
      <w:pPr>
        <w:ind w:left="2880" w:hanging="360"/>
      </w:pPr>
      <w:rPr>
        <w:rFonts w:ascii="Courier New" w:hAnsi="Courier New" w:cs="Courier New" w:hint="default"/>
      </w:rPr>
    </w:lvl>
    <w:lvl w:ilvl="2" w:tplc="0C090005" w:tentative="1">
      <w:start w:val="1"/>
      <w:numFmt w:val="bullet"/>
      <w:lvlText w:val=""/>
      <w:lvlJc w:val="left"/>
      <w:pPr>
        <w:ind w:left="3600" w:hanging="360"/>
      </w:pPr>
      <w:rPr>
        <w:rFonts w:ascii="Wingdings" w:hAnsi="Wingdings" w:hint="default"/>
      </w:rPr>
    </w:lvl>
    <w:lvl w:ilvl="3" w:tplc="0C090001" w:tentative="1">
      <w:start w:val="1"/>
      <w:numFmt w:val="bullet"/>
      <w:lvlText w:val=""/>
      <w:lvlJc w:val="left"/>
      <w:pPr>
        <w:ind w:left="4320" w:hanging="360"/>
      </w:pPr>
      <w:rPr>
        <w:rFonts w:ascii="Symbol" w:hAnsi="Symbol" w:hint="default"/>
      </w:rPr>
    </w:lvl>
    <w:lvl w:ilvl="4" w:tplc="0C090003" w:tentative="1">
      <w:start w:val="1"/>
      <w:numFmt w:val="bullet"/>
      <w:lvlText w:val="o"/>
      <w:lvlJc w:val="left"/>
      <w:pPr>
        <w:ind w:left="5040" w:hanging="360"/>
      </w:pPr>
      <w:rPr>
        <w:rFonts w:ascii="Courier New" w:hAnsi="Courier New" w:cs="Courier New" w:hint="default"/>
      </w:rPr>
    </w:lvl>
    <w:lvl w:ilvl="5" w:tplc="0C090005" w:tentative="1">
      <w:start w:val="1"/>
      <w:numFmt w:val="bullet"/>
      <w:lvlText w:val=""/>
      <w:lvlJc w:val="left"/>
      <w:pPr>
        <w:ind w:left="5760" w:hanging="360"/>
      </w:pPr>
      <w:rPr>
        <w:rFonts w:ascii="Wingdings" w:hAnsi="Wingdings" w:hint="default"/>
      </w:rPr>
    </w:lvl>
    <w:lvl w:ilvl="6" w:tplc="0C090001" w:tentative="1">
      <w:start w:val="1"/>
      <w:numFmt w:val="bullet"/>
      <w:lvlText w:val=""/>
      <w:lvlJc w:val="left"/>
      <w:pPr>
        <w:ind w:left="6480" w:hanging="360"/>
      </w:pPr>
      <w:rPr>
        <w:rFonts w:ascii="Symbol" w:hAnsi="Symbol" w:hint="default"/>
      </w:rPr>
    </w:lvl>
    <w:lvl w:ilvl="7" w:tplc="0C090003" w:tentative="1">
      <w:start w:val="1"/>
      <w:numFmt w:val="bullet"/>
      <w:lvlText w:val="o"/>
      <w:lvlJc w:val="left"/>
      <w:pPr>
        <w:ind w:left="7200" w:hanging="360"/>
      </w:pPr>
      <w:rPr>
        <w:rFonts w:ascii="Courier New" w:hAnsi="Courier New" w:cs="Courier New" w:hint="default"/>
      </w:rPr>
    </w:lvl>
    <w:lvl w:ilvl="8" w:tplc="0C090005" w:tentative="1">
      <w:start w:val="1"/>
      <w:numFmt w:val="bullet"/>
      <w:lvlText w:val=""/>
      <w:lvlJc w:val="left"/>
      <w:pPr>
        <w:ind w:left="7920" w:hanging="360"/>
      </w:pPr>
      <w:rPr>
        <w:rFonts w:ascii="Wingdings" w:hAnsi="Wingdings" w:hint="default"/>
      </w:rPr>
    </w:lvl>
  </w:abstractNum>
  <w:abstractNum w:abstractNumId="31" w15:restartNumberingAfterBreak="0">
    <w:nsid w:val="448720DA"/>
    <w:multiLevelType w:val="hybridMultilevel"/>
    <w:tmpl w:val="7062E78E"/>
    <w:lvl w:ilvl="0" w:tplc="0C090001">
      <w:start w:val="1"/>
      <w:numFmt w:val="bullet"/>
      <w:lvlText w:val=""/>
      <w:lvlJc w:val="left"/>
      <w:pPr>
        <w:ind w:left="2160" w:hanging="360"/>
      </w:pPr>
      <w:rPr>
        <w:rFonts w:ascii="Symbol" w:hAnsi="Symbol" w:hint="default"/>
      </w:rPr>
    </w:lvl>
    <w:lvl w:ilvl="1" w:tplc="0C090003" w:tentative="1">
      <w:start w:val="1"/>
      <w:numFmt w:val="bullet"/>
      <w:lvlText w:val="o"/>
      <w:lvlJc w:val="left"/>
      <w:pPr>
        <w:ind w:left="2880" w:hanging="360"/>
      </w:pPr>
      <w:rPr>
        <w:rFonts w:ascii="Courier New" w:hAnsi="Courier New" w:cs="Courier New" w:hint="default"/>
      </w:rPr>
    </w:lvl>
    <w:lvl w:ilvl="2" w:tplc="0C090005" w:tentative="1">
      <w:start w:val="1"/>
      <w:numFmt w:val="bullet"/>
      <w:lvlText w:val=""/>
      <w:lvlJc w:val="left"/>
      <w:pPr>
        <w:ind w:left="3600" w:hanging="360"/>
      </w:pPr>
      <w:rPr>
        <w:rFonts w:ascii="Wingdings" w:hAnsi="Wingdings" w:hint="default"/>
      </w:rPr>
    </w:lvl>
    <w:lvl w:ilvl="3" w:tplc="0C090001" w:tentative="1">
      <w:start w:val="1"/>
      <w:numFmt w:val="bullet"/>
      <w:lvlText w:val=""/>
      <w:lvlJc w:val="left"/>
      <w:pPr>
        <w:ind w:left="4320" w:hanging="360"/>
      </w:pPr>
      <w:rPr>
        <w:rFonts w:ascii="Symbol" w:hAnsi="Symbol" w:hint="default"/>
      </w:rPr>
    </w:lvl>
    <w:lvl w:ilvl="4" w:tplc="0C090003" w:tentative="1">
      <w:start w:val="1"/>
      <w:numFmt w:val="bullet"/>
      <w:lvlText w:val="o"/>
      <w:lvlJc w:val="left"/>
      <w:pPr>
        <w:ind w:left="5040" w:hanging="360"/>
      </w:pPr>
      <w:rPr>
        <w:rFonts w:ascii="Courier New" w:hAnsi="Courier New" w:cs="Courier New" w:hint="default"/>
      </w:rPr>
    </w:lvl>
    <w:lvl w:ilvl="5" w:tplc="0C090005" w:tentative="1">
      <w:start w:val="1"/>
      <w:numFmt w:val="bullet"/>
      <w:lvlText w:val=""/>
      <w:lvlJc w:val="left"/>
      <w:pPr>
        <w:ind w:left="5760" w:hanging="360"/>
      </w:pPr>
      <w:rPr>
        <w:rFonts w:ascii="Wingdings" w:hAnsi="Wingdings" w:hint="default"/>
      </w:rPr>
    </w:lvl>
    <w:lvl w:ilvl="6" w:tplc="0C090001" w:tentative="1">
      <w:start w:val="1"/>
      <w:numFmt w:val="bullet"/>
      <w:lvlText w:val=""/>
      <w:lvlJc w:val="left"/>
      <w:pPr>
        <w:ind w:left="6480" w:hanging="360"/>
      </w:pPr>
      <w:rPr>
        <w:rFonts w:ascii="Symbol" w:hAnsi="Symbol" w:hint="default"/>
      </w:rPr>
    </w:lvl>
    <w:lvl w:ilvl="7" w:tplc="0C090003" w:tentative="1">
      <w:start w:val="1"/>
      <w:numFmt w:val="bullet"/>
      <w:lvlText w:val="o"/>
      <w:lvlJc w:val="left"/>
      <w:pPr>
        <w:ind w:left="7200" w:hanging="360"/>
      </w:pPr>
      <w:rPr>
        <w:rFonts w:ascii="Courier New" w:hAnsi="Courier New" w:cs="Courier New" w:hint="default"/>
      </w:rPr>
    </w:lvl>
    <w:lvl w:ilvl="8" w:tplc="0C090005" w:tentative="1">
      <w:start w:val="1"/>
      <w:numFmt w:val="bullet"/>
      <w:lvlText w:val=""/>
      <w:lvlJc w:val="left"/>
      <w:pPr>
        <w:ind w:left="7920" w:hanging="360"/>
      </w:pPr>
      <w:rPr>
        <w:rFonts w:ascii="Wingdings" w:hAnsi="Wingdings" w:hint="default"/>
      </w:rPr>
    </w:lvl>
  </w:abstractNum>
  <w:abstractNum w:abstractNumId="32" w15:restartNumberingAfterBreak="0">
    <w:nsid w:val="487D182D"/>
    <w:multiLevelType w:val="hybridMultilevel"/>
    <w:tmpl w:val="4AB0B0AC"/>
    <w:lvl w:ilvl="0" w:tplc="0C090001">
      <w:start w:val="1"/>
      <w:numFmt w:val="bullet"/>
      <w:lvlText w:val=""/>
      <w:lvlJc w:val="left"/>
      <w:pPr>
        <w:ind w:left="2147" w:hanging="360"/>
      </w:pPr>
      <w:rPr>
        <w:rFonts w:ascii="Symbol" w:hAnsi="Symbol" w:hint="default"/>
      </w:rPr>
    </w:lvl>
    <w:lvl w:ilvl="1" w:tplc="0C090003" w:tentative="1">
      <w:start w:val="1"/>
      <w:numFmt w:val="bullet"/>
      <w:lvlText w:val="o"/>
      <w:lvlJc w:val="left"/>
      <w:pPr>
        <w:ind w:left="2867" w:hanging="360"/>
      </w:pPr>
      <w:rPr>
        <w:rFonts w:ascii="Courier New" w:hAnsi="Courier New" w:cs="Courier New" w:hint="default"/>
      </w:rPr>
    </w:lvl>
    <w:lvl w:ilvl="2" w:tplc="0C090005" w:tentative="1">
      <w:start w:val="1"/>
      <w:numFmt w:val="bullet"/>
      <w:lvlText w:val=""/>
      <w:lvlJc w:val="left"/>
      <w:pPr>
        <w:ind w:left="3587" w:hanging="360"/>
      </w:pPr>
      <w:rPr>
        <w:rFonts w:ascii="Wingdings" w:hAnsi="Wingdings" w:hint="default"/>
      </w:rPr>
    </w:lvl>
    <w:lvl w:ilvl="3" w:tplc="0C090001" w:tentative="1">
      <w:start w:val="1"/>
      <w:numFmt w:val="bullet"/>
      <w:lvlText w:val=""/>
      <w:lvlJc w:val="left"/>
      <w:pPr>
        <w:ind w:left="4307" w:hanging="360"/>
      </w:pPr>
      <w:rPr>
        <w:rFonts w:ascii="Symbol" w:hAnsi="Symbol" w:hint="default"/>
      </w:rPr>
    </w:lvl>
    <w:lvl w:ilvl="4" w:tplc="0C090003" w:tentative="1">
      <w:start w:val="1"/>
      <w:numFmt w:val="bullet"/>
      <w:lvlText w:val="o"/>
      <w:lvlJc w:val="left"/>
      <w:pPr>
        <w:ind w:left="5027" w:hanging="360"/>
      </w:pPr>
      <w:rPr>
        <w:rFonts w:ascii="Courier New" w:hAnsi="Courier New" w:cs="Courier New" w:hint="default"/>
      </w:rPr>
    </w:lvl>
    <w:lvl w:ilvl="5" w:tplc="0C090005" w:tentative="1">
      <w:start w:val="1"/>
      <w:numFmt w:val="bullet"/>
      <w:lvlText w:val=""/>
      <w:lvlJc w:val="left"/>
      <w:pPr>
        <w:ind w:left="5747" w:hanging="360"/>
      </w:pPr>
      <w:rPr>
        <w:rFonts w:ascii="Wingdings" w:hAnsi="Wingdings" w:hint="default"/>
      </w:rPr>
    </w:lvl>
    <w:lvl w:ilvl="6" w:tplc="0C090001" w:tentative="1">
      <w:start w:val="1"/>
      <w:numFmt w:val="bullet"/>
      <w:lvlText w:val=""/>
      <w:lvlJc w:val="left"/>
      <w:pPr>
        <w:ind w:left="6467" w:hanging="360"/>
      </w:pPr>
      <w:rPr>
        <w:rFonts w:ascii="Symbol" w:hAnsi="Symbol" w:hint="default"/>
      </w:rPr>
    </w:lvl>
    <w:lvl w:ilvl="7" w:tplc="0C090003" w:tentative="1">
      <w:start w:val="1"/>
      <w:numFmt w:val="bullet"/>
      <w:lvlText w:val="o"/>
      <w:lvlJc w:val="left"/>
      <w:pPr>
        <w:ind w:left="7187" w:hanging="360"/>
      </w:pPr>
      <w:rPr>
        <w:rFonts w:ascii="Courier New" w:hAnsi="Courier New" w:cs="Courier New" w:hint="default"/>
      </w:rPr>
    </w:lvl>
    <w:lvl w:ilvl="8" w:tplc="0C090005" w:tentative="1">
      <w:start w:val="1"/>
      <w:numFmt w:val="bullet"/>
      <w:lvlText w:val=""/>
      <w:lvlJc w:val="left"/>
      <w:pPr>
        <w:ind w:left="7907" w:hanging="360"/>
      </w:pPr>
      <w:rPr>
        <w:rFonts w:ascii="Wingdings" w:hAnsi="Wingdings" w:hint="default"/>
      </w:rPr>
    </w:lvl>
  </w:abstractNum>
  <w:abstractNum w:abstractNumId="33" w15:restartNumberingAfterBreak="0">
    <w:nsid w:val="495B754F"/>
    <w:multiLevelType w:val="hybridMultilevel"/>
    <w:tmpl w:val="69C879D4"/>
    <w:lvl w:ilvl="0" w:tplc="0C090017">
      <w:start w:val="1"/>
      <w:numFmt w:val="lowerLetter"/>
      <w:lvlText w:val="%1)"/>
      <w:lvlJc w:val="left"/>
      <w:pPr>
        <w:ind w:left="2160" w:hanging="360"/>
      </w:pPr>
    </w:lvl>
    <w:lvl w:ilvl="1" w:tplc="0C090019">
      <w:start w:val="1"/>
      <w:numFmt w:val="lowerLetter"/>
      <w:lvlText w:val="%2."/>
      <w:lvlJc w:val="left"/>
      <w:pPr>
        <w:ind w:left="2880" w:hanging="360"/>
      </w:pPr>
    </w:lvl>
    <w:lvl w:ilvl="2" w:tplc="0C09001B" w:tentative="1">
      <w:start w:val="1"/>
      <w:numFmt w:val="lowerRoman"/>
      <w:lvlText w:val="%3."/>
      <w:lvlJc w:val="right"/>
      <w:pPr>
        <w:ind w:left="3600" w:hanging="180"/>
      </w:pPr>
    </w:lvl>
    <w:lvl w:ilvl="3" w:tplc="0C09000F" w:tentative="1">
      <w:start w:val="1"/>
      <w:numFmt w:val="decimal"/>
      <w:lvlText w:val="%4."/>
      <w:lvlJc w:val="left"/>
      <w:pPr>
        <w:ind w:left="4320" w:hanging="360"/>
      </w:pPr>
    </w:lvl>
    <w:lvl w:ilvl="4" w:tplc="0C090019" w:tentative="1">
      <w:start w:val="1"/>
      <w:numFmt w:val="lowerLetter"/>
      <w:lvlText w:val="%5."/>
      <w:lvlJc w:val="left"/>
      <w:pPr>
        <w:ind w:left="5040" w:hanging="360"/>
      </w:pPr>
    </w:lvl>
    <w:lvl w:ilvl="5" w:tplc="0C09001B" w:tentative="1">
      <w:start w:val="1"/>
      <w:numFmt w:val="lowerRoman"/>
      <w:lvlText w:val="%6."/>
      <w:lvlJc w:val="right"/>
      <w:pPr>
        <w:ind w:left="5760" w:hanging="180"/>
      </w:pPr>
    </w:lvl>
    <w:lvl w:ilvl="6" w:tplc="0C09000F" w:tentative="1">
      <w:start w:val="1"/>
      <w:numFmt w:val="decimal"/>
      <w:lvlText w:val="%7."/>
      <w:lvlJc w:val="left"/>
      <w:pPr>
        <w:ind w:left="6480" w:hanging="360"/>
      </w:pPr>
    </w:lvl>
    <w:lvl w:ilvl="7" w:tplc="0C090019" w:tentative="1">
      <w:start w:val="1"/>
      <w:numFmt w:val="lowerLetter"/>
      <w:lvlText w:val="%8."/>
      <w:lvlJc w:val="left"/>
      <w:pPr>
        <w:ind w:left="7200" w:hanging="360"/>
      </w:pPr>
    </w:lvl>
    <w:lvl w:ilvl="8" w:tplc="0C09001B" w:tentative="1">
      <w:start w:val="1"/>
      <w:numFmt w:val="lowerRoman"/>
      <w:lvlText w:val="%9."/>
      <w:lvlJc w:val="right"/>
      <w:pPr>
        <w:ind w:left="7920" w:hanging="180"/>
      </w:pPr>
    </w:lvl>
  </w:abstractNum>
  <w:abstractNum w:abstractNumId="34" w15:restartNumberingAfterBreak="0">
    <w:nsid w:val="4B04264D"/>
    <w:multiLevelType w:val="hybridMultilevel"/>
    <w:tmpl w:val="12A254F4"/>
    <w:lvl w:ilvl="0" w:tplc="0C090001">
      <w:start w:val="1"/>
      <w:numFmt w:val="bullet"/>
      <w:lvlText w:val=""/>
      <w:lvlJc w:val="left"/>
      <w:pPr>
        <w:ind w:left="2563" w:hanging="360"/>
      </w:pPr>
      <w:rPr>
        <w:rFonts w:ascii="Symbol" w:hAnsi="Symbol" w:hint="default"/>
      </w:rPr>
    </w:lvl>
    <w:lvl w:ilvl="1" w:tplc="0C090003" w:tentative="1">
      <w:start w:val="1"/>
      <w:numFmt w:val="bullet"/>
      <w:lvlText w:val="o"/>
      <w:lvlJc w:val="left"/>
      <w:pPr>
        <w:ind w:left="3283" w:hanging="360"/>
      </w:pPr>
      <w:rPr>
        <w:rFonts w:ascii="Courier New" w:hAnsi="Courier New" w:cs="Courier New" w:hint="default"/>
      </w:rPr>
    </w:lvl>
    <w:lvl w:ilvl="2" w:tplc="0C090005" w:tentative="1">
      <w:start w:val="1"/>
      <w:numFmt w:val="bullet"/>
      <w:lvlText w:val=""/>
      <w:lvlJc w:val="left"/>
      <w:pPr>
        <w:ind w:left="4003" w:hanging="360"/>
      </w:pPr>
      <w:rPr>
        <w:rFonts w:ascii="Wingdings" w:hAnsi="Wingdings" w:hint="default"/>
      </w:rPr>
    </w:lvl>
    <w:lvl w:ilvl="3" w:tplc="0C090001" w:tentative="1">
      <w:start w:val="1"/>
      <w:numFmt w:val="bullet"/>
      <w:lvlText w:val=""/>
      <w:lvlJc w:val="left"/>
      <w:pPr>
        <w:ind w:left="4723" w:hanging="360"/>
      </w:pPr>
      <w:rPr>
        <w:rFonts w:ascii="Symbol" w:hAnsi="Symbol" w:hint="default"/>
      </w:rPr>
    </w:lvl>
    <w:lvl w:ilvl="4" w:tplc="0C090003" w:tentative="1">
      <w:start w:val="1"/>
      <w:numFmt w:val="bullet"/>
      <w:lvlText w:val="o"/>
      <w:lvlJc w:val="left"/>
      <w:pPr>
        <w:ind w:left="5443" w:hanging="360"/>
      </w:pPr>
      <w:rPr>
        <w:rFonts w:ascii="Courier New" w:hAnsi="Courier New" w:cs="Courier New" w:hint="default"/>
      </w:rPr>
    </w:lvl>
    <w:lvl w:ilvl="5" w:tplc="0C090005" w:tentative="1">
      <w:start w:val="1"/>
      <w:numFmt w:val="bullet"/>
      <w:lvlText w:val=""/>
      <w:lvlJc w:val="left"/>
      <w:pPr>
        <w:ind w:left="6163" w:hanging="360"/>
      </w:pPr>
      <w:rPr>
        <w:rFonts w:ascii="Wingdings" w:hAnsi="Wingdings" w:hint="default"/>
      </w:rPr>
    </w:lvl>
    <w:lvl w:ilvl="6" w:tplc="0C090001" w:tentative="1">
      <w:start w:val="1"/>
      <w:numFmt w:val="bullet"/>
      <w:lvlText w:val=""/>
      <w:lvlJc w:val="left"/>
      <w:pPr>
        <w:ind w:left="6883" w:hanging="360"/>
      </w:pPr>
      <w:rPr>
        <w:rFonts w:ascii="Symbol" w:hAnsi="Symbol" w:hint="default"/>
      </w:rPr>
    </w:lvl>
    <w:lvl w:ilvl="7" w:tplc="0C090003" w:tentative="1">
      <w:start w:val="1"/>
      <w:numFmt w:val="bullet"/>
      <w:lvlText w:val="o"/>
      <w:lvlJc w:val="left"/>
      <w:pPr>
        <w:ind w:left="7603" w:hanging="360"/>
      </w:pPr>
      <w:rPr>
        <w:rFonts w:ascii="Courier New" w:hAnsi="Courier New" w:cs="Courier New" w:hint="default"/>
      </w:rPr>
    </w:lvl>
    <w:lvl w:ilvl="8" w:tplc="0C090005" w:tentative="1">
      <w:start w:val="1"/>
      <w:numFmt w:val="bullet"/>
      <w:lvlText w:val=""/>
      <w:lvlJc w:val="left"/>
      <w:pPr>
        <w:ind w:left="8323" w:hanging="360"/>
      </w:pPr>
      <w:rPr>
        <w:rFonts w:ascii="Wingdings" w:hAnsi="Wingdings" w:hint="default"/>
      </w:rPr>
    </w:lvl>
  </w:abstractNum>
  <w:abstractNum w:abstractNumId="35" w15:restartNumberingAfterBreak="0">
    <w:nsid w:val="4F18167B"/>
    <w:multiLevelType w:val="hybridMultilevel"/>
    <w:tmpl w:val="510A4F4E"/>
    <w:lvl w:ilvl="0" w:tplc="0C090001">
      <w:start w:val="1"/>
      <w:numFmt w:val="bullet"/>
      <w:lvlText w:val=""/>
      <w:lvlJc w:val="left"/>
      <w:pPr>
        <w:ind w:left="2160" w:hanging="360"/>
      </w:pPr>
      <w:rPr>
        <w:rFonts w:ascii="Symbol" w:hAnsi="Symbol" w:hint="default"/>
      </w:rPr>
    </w:lvl>
    <w:lvl w:ilvl="1" w:tplc="0C090003" w:tentative="1">
      <w:start w:val="1"/>
      <w:numFmt w:val="bullet"/>
      <w:lvlText w:val="o"/>
      <w:lvlJc w:val="left"/>
      <w:pPr>
        <w:ind w:left="2880" w:hanging="360"/>
      </w:pPr>
      <w:rPr>
        <w:rFonts w:ascii="Courier New" w:hAnsi="Courier New" w:cs="Courier New" w:hint="default"/>
      </w:rPr>
    </w:lvl>
    <w:lvl w:ilvl="2" w:tplc="0C090005" w:tentative="1">
      <w:start w:val="1"/>
      <w:numFmt w:val="bullet"/>
      <w:lvlText w:val=""/>
      <w:lvlJc w:val="left"/>
      <w:pPr>
        <w:ind w:left="3600" w:hanging="360"/>
      </w:pPr>
      <w:rPr>
        <w:rFonts w:ascii="Wingdings" w:hAnsi="Wingdings" w:hint="default"/>
      </w:rPr>
    </w:lvl>
    <w:lvl w:ilvl="3" w:tplc="0C090001" w:tentative="1">
      <w:start w:val="1"/>
      <w:numFmt w:val="bullet"/>
      <w:lvlText w:val=""/>
      <w:lvlJc w:val="left"/>
      <w:pPr>
        <w:ind w:left="4320" w:hanging="360"/>
      </w:pPr>
      <w:rPr>
        <w:rFonts w:ascii="Symbol" w:hAnsi="Symbol" w:hint="default"/>
      </w:rPr>
    </w:lvl>
    <w:lvl w:ilvl="4" w:tplc="0C090003" w:tentative="1">
      <w:start w:val="1"/>
      <w:numFmt w:val="bullet"/>
      <w:lvlText w:val="o"/>
      <w:lvlJc w:val="left"/>
      <w:pPr>
        <w:ind w:left="5040" w:hanging="360"/>
      </w:pPr>
      <w:rPr>
        <w:rFonts w:ascii="Courier New" w:hAnsi="Courier New" w:cs="Courier New" w:hint="default"/>
      </w:rPr>
    </w:lvl>
    <w:lvl w:ilvl="5" w:tplc="0C090005" w:tentative="1">
      <w:start w:val="1"/>
      <w:numFmt w:val="bullet"/>
      <w:lvlText w:val=""/>
      <w:lvlJc w:val="left"/>
      <w:pPr>
        <w:ind w:left="5760" w:hanging="360"/>
      </w:pPr>
      <w:rPr>
        <w:rFonts w:ascii="Wingdings" w:hAnsi="Wingdings" w:hint="default"/>
      </w:rPr>
    </w:lvl>
    <w:lvl w:ilvl="6" w:tplc="0C090001" w:tentative="1">
      <w:start w:val="1"/>
      <w:numFmt w:val="bullet"/>
      <w:lvlText w:val=""/>
      <w:lvlJc w:val="left"/>
      <w:pPr>
        <w:ind w:left="6480" w:hanging="360"/>
      </w:pPr>
      <w:rPr>
        <w:rFonts w:ascii="Symbol" w:hAnsi="Symbol" w:hint="default"/>
      </w:rPr>
    </w:lvl>
    <w:lvl w:ilvl="7" w:tplc="0C090003" w:tentative="1">
      <w:start w:val="1"/>
      <w:numFmt w:val="bullet"/>
      <w:lvlText w:val="o"/>
      <w:lvlJc w:val="left"/>
      <w:pPr>
        <w:ind w:left="7200" w:hanging="360"/>
      </w:pPr>
      <w:rPr>
        <w:rFonts w:ascii="Courier New" w:hAnsi="Courier New" w:cs="Courier New" w:hint="default"/>
      </w:rPr>
    </w:lvl>
    <w:lvl w:ilvl="8" w:tplc="0C090005" w:tentative="1">
      <w:start w:val="1"/>
      <w:numFmt w:val="bullet"/>
      <w:lvlText w:val=""/>
      <w:lvlJc w:val="left"/>
      <w:pPr>
        <w:ind w:left="7920" w:hanging="360"/>
      </w:pPr>
      <w:rPr>
        <w:rFonts w:ascii="Wingdings" w:hAnsi="Wingdings" w:hint="default"/>
      </w:rPr>
    </w:lvl>
  </w:abstractNum>
  <w:abstractNum w:abstractNumId="36" w15:restartNumberingAfterBreak="0">
    <w:nsid w:val="52ED0C53"/>
    <w:multiLevelType w:val="hybridMultilevel"/>
    <w:tmpl w:val="2430C9E2"/>
    <w:lvl w:ilvl="0" w:tplc="0C090001">
      <w:start w:val="1"/>
      <w:numFmt w:val="bullet"/>
      <w:lvlText w:val=""/>
      <w:lvlJc w:val="left"/>
      <w:pPr>
        <w:ind w:left="2160" w:hanging="360"/>
      </w:pPr>
      <w:rPr>
        <w:rFonts w:ascii="Symbol" w:hAnsi="Symbol" w:hint="default"/>
      </w:rPr>
    </w:lvl>
    <w:lvl w:ilvl="1" w:tplc="7BA27818">
      <w:numFmt w:val="bullet"/>
      <w:lvlText w:val="•"/>
      <w:lvlJc w:val="left"/>
      <w:pPr>
        <w:ind w:left="2880" w:hanging="360"/>
      </w:pPr>
      <w:rPr>
        <w:rFonts w:ascii="Calibri" w:eastAsiaTheme="minorHAnsi" w:hAnsi="Calibri" w:cs="Arial" w:hint="default"/>
      </w:rPr>
    </w:lvl>
    <w:lvl w:ilvl="2" w:tplc="0C090005" w:tentative="1">
      <w:start w:val="1"/>
      <w:numFmt w:val="bullet"/>
      <w:lvlText w:val=""/>
      <w:lvlJc w:val="left"/>
      <w:pPr>
        <w:ind w:left="3600" w:hanging="360"/>
      </w:pPr>
      <w:rPr>
        <w:rFonts w:ascii="Wingdings" w:hAnsi="Wingdings" w:hint="default"/>
      </w:rPr>
    </w:lvl>
    <w:lvl w:ilvl="3" w:tplc="0C090001" w:tentative="1">
      <w:start w:val="1"/>
      <w:numFmt w:val="bullet"/>
      <w:lvlText w:val=""/>
      <w:lvlJc w:val="left"/>
      <w:pPr>
        <w:ind w:left="4320" w:hanging="360"/>
      </w:pPr>
      <w:rPr>
        <w:rFonts w:ascii="Symbol" w:hAnsi="Symbol" w:hint="default"/>
      </w:rPr>
    </w:lvl>
    <w:lvl w:ilvl="4" w:tplc="0C090003" w:tentative="1">
      <w:start w:val="1"/>
      <w:numFmt w:val="bullet"/>
      <w:lvlText w:val="o"/>
      <w:lvlJc w:val="left"/>
      <w:pPr>
        <w:ind w:left="5040" w:hanging="360"/>
      </w:pPr>
      <w:rPr>
        <w:rFonts w:ascii="Courier New" w:hAnsi="Courier New" w:cs="Courier New" w:hint="default"/>
      </w:rPr>
    </w:lvl>
    <w:lvl w:ilvl="5" w:tplc="0C090005" w:tentative="1">
      <w:start w:val="1"/>
      <w:numFmt w:val="bullet"/>
      <w:lvlText w:val=""/>
      <w:lvlJc w:val="left"/>
      <w:pPr>
        <w:ind w:left="5760" w:hanging="360"/>
      </w:pPr>
      <w:rPr>
        <w:rFonts w:ascii="Wingdings" w:hAnsi="Wingdings" w:hint="default"/>
      </w:rPr>
    </w:lvl>
    <w:lvl w:ilvl="6" w:tplc="0C090001" w:tentative="1">
      <w:start w:val="1"/>
      <w:numFmt w:val="bullet"/>
      <w:lvlText w:val=""/>
      <w:lvlJc w:val="left"/>
      <w:pPr>
        <w:ind w:left="6480" w:hanging="360"/>
      </w:pPr>
      <w:rPr>
        <w:rFonts w:ascii="Symbol" w:hAnsi="Symbol" w:hint="default"/>
      </w:rPr>
    </w:lvl>
    <w:lvl w:ilvl="7" w:tplc="0C090003" w:tentative="1">
      <w:start w:val="1"/>
      <w:numFmt w:val="bullet"/>
      <w:lvlText w:val="o"/>
      <w:lvlJc w:val="left"/>
      <w:pPr>
        <w:ind w:left="7200" w:hanging="360"/>
      </w:pPr>
      <w:rPr>
        <w:rFonts w:ascii="Courier New" w:hAnsi="Courier New" w:cs="Courier New" w:hint="default"/>
      </w:rPr>
    </w:lvl>
    <w:lvl w:ilvl="8" w:tplc="0C090005" w:tentative="1">
      <w:start w:val="1"/>
      <w:numFmt w:val="bullet"/>
      <w:lvlText w:val=""/>
      <w:lvlJc w:val="left"/>
      <w:pPr>
        <w:ind w:left="7920" w:hanging="360"/>
      </w:pPr>
      <w:rPr>
        <w:rFonts w:ascii="Wingdings" w:hAnsi="Wingdings" w:hint="default"/>
      </w:rPr>
    </w:lvl>
  </w:abstractNum>
  <w:abstractNum w:abstractNumId="37" w15:restartNumberingAfterBreak="0">
    <w:nsid w:val="55DA48D7"/>
    <w:multiLevelType w:val="hybridMultilevel"/>
    <w:tmpl w:val="A6A2122E"/>
    <w:lvl w:ilvl="0" w:tplc="8BFCE38A">
      <w:start w:val="2"/>
      <w:numFmt w:val="bullet"/>
      <w:lvlText w:val="•"/>
      <w:lvlJc w:val="left"/>
      <w:pPr>
        <w:ind w:left="2436" w:hanging="450"/>
      </w:pPr>
      <w:rPr>
        <w:rFonts w:ascii="Calibri" w:eastAsiaTheme="minorHAnsi" w:hAnsi="Calibri" w:cs="Calibri" w:hint="default"/>
      </w:rPr>
    </w:lvl>
    <w:lvl w:ilvl="1" w:tplc="0C090003" w:tentative="1">
      <w:start w:val="1"/>
      <w:numFmt w:val="bullet"/>
      <w:lvlText w:val="o"/>
      <w:lvlJc w:val="left"/>
      <w:pPr>
        <w:ind w:left="2433" w:hanging="360"/>
      </w:pPr>
      <w:rPr>
        <w:rFonts w:ascii="Courier New" w:hAnsi="Courier New" w:cs="Courier New" w:hint="default"/>
      </w:rPr>
    </w:lvl>
    <w:lvl w:ilvl="2" w:tplc="0C090005" w:tentative="1">
      <w:start w:val="1"/>
      <w:numFmt w:val="bullet"/>
      <w:lvlText w:val=""/>
      <w:lvlJc w:val="left"/>
      <w:pPr>
        <w:ind w:left="3153" w:hanging="360"/>
      </w:pPr>
      <w:rPr>
        <w:rFonts w:ascii="Wingdings" w:hAnsi="Wingdings" w:hint="default"/>
      </w:rPr>
    </w:lvl>
    <w:lvl w:ilvl="3" w:tplc="0C090001" w:tentative="1">
      <w:start w:val="1"/>
      <w:numFmt w:val="bullet"/>
      <w:lvlText w:val=""/>
      <w:lvlJc w:val="left"/>
      <w:pPr>
        <w:ind w:left="3873" w:hanging="360"/>
      </w:pPr>
      <w:rPr>
        <w:rFonts w:ascii="Symbol" w:hAnsi="Symbol" w:hint="default"/>
      </w:rPr>
    </w:lvl>
    <w:lvl w:ilvl="4" w:tplc="0C090003" w:tentative="1">
      <w:start w:val="1"/>
      <w:numFmt w:val="bullet"/>
      <w:lvlText w:val="o"/>
      <w:lvlJc w:val="left"/>
      <w:pPr>
        <w:ind w:left="4593" w:hanging="360"/>
      </w:pPr>
      <w:rPr>
        <w:rFonts w:ascii="Courier New" w:hAnsi="Courier New" w:cs="Courier New" w:hint="default"/>
      </w:rPr>
    </w:lvl>
    <w:lvl w:ilvl="5" w:tplc="0C090005" w:tentative="1">
      <w:start w:val="1"/>
      <w:numFmt w:val="bullet"/>
      <w:lvlText w:val=""/>
      <w:lvlJc w:val="left"/>
      <w:pPr>
        <w:ind w:left="5313" w:hanging="360"/>
      </w:pPr>
      <w:rPr>
        <w:rFonts w:ascii="Wingdings" w:hAnsi="Wingdings" w:hint="default"/>
      </w:rPr>
    </w:lvl>
    <w:lvl w:ilvl="6" w:tplc="0C090001" w:tentative="1">
      <w:start w:val="1"/>
      <w:numFmt w:val="bullet"/>
      <w:lvlText w:val=""/>
      <w:lvlJc w:val="left"/>
      <w:pPr>
        <w:ind w:left="6033" w:hanging="360"/>
      </w:pPr>
      <w:rPr>
        <w:rFonts w:ascii="Symbol" w:hAnsi="Symbol" w:hint="default"/>
      </w:rPr>
    </w:lvl>
    <w:lvl w:ilvl="7" w:tplc="0C090003" w:tentative="1">
      <w:start w:val="1"/>
      <w:numFmt w:val="bullet"/>
      <w:lvlText w:val="o"/>
      <w:lvlJc w:val="left"/>
      <w:pPr>
        <w:ind w:left="6753" w:hanging="360"/>
      </w:pPr>
      <w:rPr>
        <w:rFonts w:ascii="Courier New" w:hAnsi="Courier New" w:cs="Courier New" w:hint="default"/>
      </w:rPr>
    </w:lvl>
    <w:lvl w:ilvl="8" w:tplc="0C090005" w:tentative="1">
      <w:start w:val="1"/>
      <w:numFmt w:val="bullet"/>
      <w:lvlText w:val=""/>
      <w:lvlJc w:val="left"/>
      <w:pPr>
        <w:ind w:left="7473" w:hanging="360"/>
      </w:pPr>
      <w:rPr>
        <w:rFonts w:ascii="Wingdings" w:hAnsi="Wingdings" w:hint="default"/>
      </w:rPr>
    </w:lvl>
  </w:abstractNum>
  <w:abstractNum w:abstractNumId="38" w15:restartNumberingAfterBreak="0">
    <w:nsid w:val="56250833"/>
    <w:multiLevelType w:val="hybridMultilevel"/>
    <w:tmpl w:val="569AD48A"/>
    <w:lvl w:ilvl="0" w:tplc="0C090001">
      <w:start w:val="1"/>
      <w:numFmt w:val="bullet"/>
      <w:lvlText w:val=""/>
      <w:lvlJc w:val="left"/>
      <w:pPr>
        <w:ind w:left="2520" w:hanging="360"/>
      </w:pPr>
      <w:rPr>
        <w:rFonts w:ascii="Symbol" w:hAnsi="Symbol" w:hint="default"/>
      </w:rPr>
    </w:lvl>
    <w:lvl w:ilvl="1" w:tplc="0C090003" w:tentative="1">
      <w:start w:val="1"/>
      <w:numFmt w:val="bullet"/>
      <w:lvlText w:val="o"/>
      <w:lvlJc w:val="left"/>
      <w:pPr>
        <w:ind w:left="3240" w:hanging="360"/>
      </w:pPr>
      <w:rPr>
        <w:rFonts w:ascii="Courier New" w:hAnsi="Courier New" w:cs="Courier New" w:hint="default"/>
      </w:rPr>
    </w:lvl>
    <w:lvl w:ilvl="2" w:tplc="0C090005" w:tentative="1">
      <w:start w:val="1"/>
      <w:numFmt w:val="bullet"/>
      <w:lvlText w:val=""/>
      <w:lvlJc w:val="left"/>
      <w:pPr>
        <w:ind w:left="3960" w:hanging="360"/>
      </w:pPr>
      <w:rPr>
        <w:rFonts w:ascii="Wingdings" w:hAnsi="Wingdings" w:hint="default"/>
      </w:rPr>
    </w:lvl>
    <w:lvl w:ilvl="3" w:tplc="0C090001" w:tentative="1">
      <w:start w:val="1"/>
      <w:numFmt w:val="bullet"/>
      <w:lvlText w:val=""/>
      <w:lvlJc w:val="left"/>
      <w:pPr>
        <w:ind w:left="4680" w:hanging="360"/>
      </w:pPr>
      <w:rPr>
        <w:rFonts w:ascii="Symbol" w:hAnsi="Symbol" w:hint="default"/>
      </w:rPr>
    </w:lvl>
    <w:lvl w:ilvl="4" w:tplc="0C090003" w:tentative="1">
      <w:start w:val="1"/>
      <w:numFmt w:val="bullet"/>
      <w:lvlText w:val="o"/>
      <w:lvlJc w:val="left"/>
      <w:pPr>
        <w:ind w:left="5400" w:hanging="360"/>
      </w:pPr>
      <w:rPr>
        <w:rFonts w:ascii="Courier New" w:hAnsi="Courier New" w:cs="Courier New" w:hint="default"/>
      </w:rPr>
    </w:lvl>
    <w:lvl w:ilvl="5" w:tplc="0C090005" w:tentative="1">
      <w:start w:val="1"/>
      <w:numFmt w:val="bullet"/>
      <w:lvlText w:val=""/>
      <w:lvlJc w:val="left"/>
      <w:pPr>
        <w:ind w:left="6120" w:hanging="360"/>
      </w:pPr>
      <w:rPr>
        <w:rFonts w:ascii="Wingdings" w:hAnsi="Wingdings" w:hint="default"/>
      </w:rPr>
    </w:lvl>
    <w:lvl w:ilvl="6" w:tplc="0C090001" w:tentative="1">
      <w:start w:val="1"/>
      <w:numFmt w:val="bullet"/>
      <w:lvlText w:val=""/>
      <w:lvlJc w:val="left"/>
      <w:pPr>
        <w:ind w:left="6840" w:hanging="360"/>
      </w:pPr>
      <w:rPr>
        <w:rFonts w:ascii="Symbol" w:hAnsi="Symbol" w:hint="default"/>
      </w:rPr>
    </w:lvl>
    <w:lvl w:ilvl="7" w:tplc="0C090003" w:tentative="1">
      <w:start w:val="1"/>
      <w:numFmt w:val="bullet"/>
      <w:lvlText w:val="o"/>
      <w:lvlJc w:val="left"/>
      <w:pPr>
        <w:ind w:left="7560" w:hanging="360"/>
      </w:pPr>
      <w:rPr>
        <w:rFonts w:ascii="Courier New" w:hAnsi="Courier New" w:cs="Courier New" w:hint="default"/>
      </w:rPr>
    </w:lvl>
    <w:lvl w:ilvl="8" w:tplc="0C090005" w:tentative="1">
      <w:start w:val="1"/>
      <w:numFmt w:val="bullet"/>
      <w:lvlText w:val=""/>
      <w:lvlJc w:val="left"/>
      <w:pPr>
        <w:ind w:left="8280" w:hanging="360"/>
      </w:pPr>
      <w:rPr>
        <w:rFonts w:ascii="Wingdings" w:hAnsi="Wingdings" w:hint="default"/>
      </w:rPr>
    </w:lvl>
  </w:abstractNum>
  <w:abstractNum w:abstractNumId="39" w15:restartNumberingAfterBreak="0">
    <w:nsid w:val="5DF24754"/>
    <w:multiLevelType w:val="hybridMultilevel"/>
    <w:tmpl w:val="51FA5AF6"/>
    <w:lvl w:ilvl="0" w:tplc="0C090001">
      <w:start w:val="1"/>
      <w:numFmt w:val="bullet"/>
      <w:lvlText w:val=""/>
      <w:lvlJc w:val="left"/>
      <w:pPr>
        <w:ind w:left="2138" w:hanging="360"/>
      </w:pPr>
      <w:rPr>
        <w:rFonts w:ascii="Symbol" w:hAnsi="Symbol" w:hint="default"/>
      </w:rPr>
    </w:lvl>
    <w:lvl w:ilvl="1" w:tplc="0C090001">
      <w:start w:val="1"/>
      <w:numFmt w:val="bullet"/>
      <w:lvlText w:val=""/>
      <w:lvlJc w:val="left"/>
      <w:pPr>
        <w:ind w:left="2858" w:hanging="360"/>
      </w:pPr>
      <w:rPr>
        <w:rFonts w:ascii="Symbol" w:hAnsi="Symbol" w:hint="default"/>
      </w:rPr>
    </w:lvl>
    <w:lvl w:ilvl="2" w:tplc="0C090005" w:tentative="1">
      <w:start w:val="1"/>
      <w:numFmt w:val="bullet"/>
      <w:lvlText w:val=""/>
      <w:lvlJc w:val="left"/>
      <w:pPr>
        <w:ind w:left="3578" w:hanging="360"/>
      </w:pPr>
      <w:rPr>
        <w:rFonts w:ascii="Wingdings" w:hAnsi="Wingdings" w:hint="default"/>
      </w:rPr>
    </w:lvl>
    <w:lvl w:ilvl="3" w:tplc="0C090001" w:tentative="1">
      <w:start w:val="1"/>
      <w:numFmt w:val="bullet"/>
      <w:lvlText w:val=""/>
      <w:lvlJc w:val="left"/>
      <w:pPr>
        <w:ind w:left="4298" w:hanging="360"/>
      </w:pPr>
      <w:rPr>
        <w:rFonts w:ascii="Symbol" w:hAnsi="Symbol" w:hint="default"/>
      </w:rPr>
    </w:lvl>
    <w:lvl w:ilvl="4" w:tplc="0C090003" w:tentative="1">
      <w:start w:val="1"/>
      <w:numFmt w:val="bullet"/>
      <w:lvlText w:val="o"/>
      <w:lvlJc w:val="left"/>
      <w:pPr>
        <w:ind w:left="5018" w:hanging="360"/>
      </w:pPr>
      <w:rPr>
        <w:rFonts w:ascii="Courier New" w:hAnsi="Courier New" w:cs="Courier New" w:hint="default"/>
      </w:rPr>
    </w:lvl>
    <w:lvl w:ilvl="5" w:tplc="0C090005" w:tentative="1">
      <w:start w:val="1"/>
      <w:numFmt w:val="bullet"/>
      <w:lvlText w:val=""/>
      <w:lvlJc w:val="left"/>
      <w:pPr>
        <w:ind w:left="5738" w:hanging="360"/>
      </w:pPr>
      <w:rPr>
        <w:rFonts w:ascii="Wingdings" w:hAnsi="Wingdings" w:hint="default"/>
      </w:rPr>
    </w:lvl>
    <w:lvl w:ilvl="6" w:tplc="0C090001" w:tentative="1">
      <w:start w:val="1"/>
      <w:numFmt w:val="bullet"/>
      <w:lvlText w:val=""/>
      <w:lvlJc w:val="left"/>
      <w:pPr>
        <w:ind w:left="6458" w:hanging="360"/>
      </w:pPr>
      <w:rPr>
        <w:rFonts w:ascii="Symbol" w:hAnsi="Symbol" w:hint="default"/>
      </w:rPr>
    </w:lvl>
    <w:lvl w:ilvl="7" w:tplc="0C090003" w:tentative="1">
      <w:start w:val="1"/>
      <w:numFmt w:val="bullet"/>
      <w:lvlText w:val="o"/>
      <w:lvlJc w:val="left"/>
      <w:pPr>
        <w:ind w:left="7178" w:hanging="360"/>
      </w:pPr>
      <w:rPr>
        <w:rFonts w:ascii="Courier New" w:hAnsi="Courier New" w:cs="Courier New" w:hint="default"/>
      </w:rPr>
    </w:lvl>
    <w:lvl w:ilvl="8" w:tplc="0C090005" w:tentative="1">
      <w:start w:val="1"/>
      <w:numFmt w:val="bullet"/>
      <w:lvlText w:val=""/>
      <w:lvlJc w:val="left"/>
      <w:pPr>
        <w:ind w:left="7898" w:hanging="360"/>
      </w:pPr>
      <w:rPr>
        <w:rFonts w:ascii="Wingdings" w:hAnsi="Wingdings" w:hint="default"/>
      </w:rPr>
    </w:lvl>
  </w:abstractNum>
  <w:abstractNum w:abstractNumId="40" w15:restartNumberingAfterBreak="0">
    <w:nsid w:val="62260DC5"/>
    <w:multiLevelType w:val="hybridMultilevel"/>
    <w:tmpl w:val="C6FC68BE"/>
    <w:lvl w:ilvl="0" w:tplc="0C090001">
      <w:start w:val="1"/>
      <w:numFmt w:val="bullet"/>
      <w:lvlText w:val=""/>
      <w:lvlJc w:val="left"/>
      <w:pPr>
        <w:ind w:left="2138" w:hanging="360"/>
      </w:pPr>
      <w:rPr>
        <w:rFonts w:ascii="Symbol" w:hAnsi="Symbol" w:hint="default"/>
      </w:rPr>
    </w:lvl>
    <w:lvl w:ilvl="1" w:tplc="9FC0302E">
      <w:numFmt w:val="bullet"/>
      <w:lvlText w:val=""/>
      <w:lvlJc w:val="left"/>
      <w:pPr>
        <w:ind w:left="2858" w:hanging="360"/>
      </w:pPr>
      <w:rPr>
        <w:rFonts w:ascii="Symbol" w:eastAsiaTheme="minorHAnsi" w:hAnsi="Symbol" w:cs="Symbol" w:hint="default"/>
      </w:rPr>
    </w:lvl>
    <w:lvl w:ilvl="2" w:tplc="0C090005" w:tentative="1">
      <w:start w:val="1"/>
      <w:numFmt w:val="bullet"/>
      <w:lvlText w:val=""/>
      <w:lvlJc w:val="left"/>
      <w:pPr>
        <w:ind w:left="3578" w:hanging="360"/>
      </w:pPr>
      <w:rPr>
        <w:rFonts w:ascii="Wingdings" w:hAnsi="Wingdings" w:hint="default"/>
      </w:rPr>
    </w:lvl>
    <w:lvl w:ilvl="3" w:tplc="0C090001" w:tentative="1">
      <w:start w:val="1"/>
      <w:numFmt w:val="bullet"/>
      <w:lvlText w:val=""/>
      <w:lvlJc w:val="left"/>
      <w:pPr>
        <w:ind w:left="4298" w:hanging="360"/>
      </w:pPr>
      <w:rPr>
        <w:rFonts w:ascii="Symbol" w:hAnsi="Symbol" w:hint="default"/>
      </w:rPr>
    </w:lvl>
    <w:lvl w:ilvl="4" w:tplc="0C090003" w:tentative="1">
      <w:start w:val="1"/>
      <w:numFmt w:val="bullet"/>
      <w:lvlText w:val="o"/>
      <w:lvlJc w:val="left"/>
      <w:pPr>
        <w:ind w:left="5018" w:hanging="360"/>
      </w:pPr>
      <w:rPr>
        <w:rFonts w:ascii="Courier New" w:hAnsi="Courier New" w:cs="Courier New" w:hint="default"/>
      </w:rPr>
    </w:lvl>
    <w:lvl w:ilvl="5" w:tplc="0C090005" w:tentative="1">
      <w:start w:val="1"/>
      <w:numFmt w:val="bullet"/>
      <w:lvlText w:val=""/>
      <w:lvlJc w:val="left"/>
      <w:pPr>
        <w:ind w:left="5738" w:hanging="360"/>
      </w:pPr>
      <w:rPr>
        <w:rFonts w:ascii="Wingdings" w:hAnsi="Wingdings" w:hint="default"/>
      </w:rPr>
    </w:lvl>
    <w:lvl w:ilvl="6" w:tplc="0C090001" w:tentative="1">
      <w:start w:val="1"/>
      <w:numFmt w:val="bullet"/>
      <w:lvlText w:val=""/>
      <w:lvlJc w:val="left"/>
      <w:pPr>
        <w:ind w:left="6458" w:hanging="360"/>
      </w:pPr>
      <w:rPr>
        <w:rFonts w:ascii="Symbol" w:hAnsi="Symbol" w:hint="default"/>
      </w:rPr>
    </w:lvl>
    <w:lvl w:ilvl="7" w:tplc="0C090003" w:tentative="1">
      <w:start w:val="1"/>
      <w:numFmt w:val="bullet"/>
      <w:lvlText w:val="o"/>
      <w:lvlJc w:val="left"/>
      <w:pPr>
        <w:ind w:left="7178" w:hanging="360"/>
      </w:pPr>
      <w:rPr>
        <w:rFonts w:ascii="Courier New" w:hAnsi="Courier New" w:cs="Courier New" w:hint="default"/>
      </w:rPr>
    </w:lvl>
    <w:lvl w:ilvl="8" w:tplc="0C090005" w:tentative="1">
      <w:start w:val="1"/>
      <w:numFmt w:val="bullet"/>
      <w:lvlText w:val=""/>
      <w:lvlJc w:val="left"/>
      <w:pPr>
        <w:ind w:left="7898" w:hanging="360"/>
      </w:pPr>
      <w:rPr>
        <w:rFonts w:ascii="Wingdings" w:hAnsi="Wingdings" w:hint="default"/>
      </w:rPr>
    </w:lvl>
  </w:abstractNum>
  <w:abstractNum w:abstractNumId="41" w15:restartNumberingAfterBreak="0">
    <w:nsid w:val="62C86C6F"/>
    <w:multiLevelType w:val="hybridMultilevel"/>
    <w:tmpl w:val="4822A908"/>
    <w:lvl w:ilvl="0" w:tplc="0C090001">
      <w:start w:val="1"/>
      <w:numFmt w:val="bullet"/>
      <w:lvlText w:val=""/>
      <w:lvlJc w:val="left"/>
      <w:pPr>
        <w:ind w:left="2563" w:hanging="360"/>
      </w:pPr>
      <w:rPr>
        <w:rFonts w:ascii="Symbol" w:hAnsi="Symbol" w:hint="default"/>
      </w:rPr>
    </w:lvl>
    <w:lvl w:ilvl="1" w:tplc="0C090003" w:tentative="1">
      <w:start w:val="1"/>
      <w:numFmt w:val="bullet"/>
      <w:lvlText w:val="o"/>
      <w:lvlJc w:val="left"/>
      <w:pPr>
        <w:ind w:left="3283" w:hanging="360"/>
      </w:pPr>
      <w:rPr>
        <w:rFonts w:ascii="Courier New" w:hAnsi="Courier New" w:cs="Courier New" w:hint="default"/>
      </w:rPr>
    </w:lvl>
    <w:lvl w:ilvl="2" w:tplc="0C090005" w:tentative="1">
      <w:start w:val="1"/>
      <w:numFmt w:val="bullet"/>
      <w:lvlText w:val=""/>
      <w:lvlJc w:val="left"/>
      <w:pPr>
        <w:ind w:left="4003" w:hanging="360"/>
      </w:pPr>
      <w:rPr>
        <w:rFonts w:ascii="Wingdings" w:hAnsi="Wingdings" w:hint="default"/>
      </w:rPr>
    </w:lvl>
    <w:lvl w:ilvl="3" w:tplc="0C090001" w:tentative="1">
      <w:start w:val="1"/>
      <w:numFmt w:val="bullet"/>
      <w:lvlText w:val=""/>
      <w:lvlJc w:val="left"/>
      <w:pPr>
        <w:ind w:left="4723" w:hanging="360"/>
      </w:pPr>
      <w:rPr>
        <w:rFonts w:ascii="Symbol" w:hAnsi="Symbol" w:hint="default"/>
      </w:rPr>
    </w:lvl>
    <w:lvl w:ilvl="4" w:tplc="0C090003" w:tentative="1">
      <w:start w:val="1"/>
      <w:numFmt w:val="bullet"/>
      <w:lvlText w:val="o"/>
      <w:lvlJc w:val="left"/>
      <w:pPr>
        <w:ind w:left="5443" w:hanging="360"/>
      </w:pPr>
      <w:rPr>
        <w:rFonts w:ascii="Courier New" w:hAnsi="Courier New" w:cs="Courier New" w:hint="default"/>
      </w:rPr>
    </w:lvl>
    <w:lvl w:ilvl="5" w:tplc="0C090005" w:tentative="1">
      <w:start w:val="1"/>
      <w:numFmt w:val="bullet"/>
      <w:lvlText w:val=""/>
      <w:lvlJc w:val="left"/>
      <w:pPr>
        <w:ind w:left="6163" w:hanging="360"/>
      </w:pPr>
      <w:rPr>
        <w:rFonts w:ascii="Wingdings" w:hAnsi="Wingdings" w:hint="default"/>
      </w:rPr>
    </w:lvl>
    <w:lvl w:ilvl="6" w:tplc="0C090001" w:tentative="1">
      <w:start w:val="1"/>
      <w:numFmt w:val="bullet"/>
      <w:lvlText w:val=""/>
      <w:lvlJc w:val="left"/>
      <w:pPr>
        <w:ind w:left="6883" w:hanging="360"/>
      </w:pPr>
      <w:rPr>
        <w:rFonts w:ascii="Symbol" w:hAnsi="Symbol" w:hint="default"/>
      </w:rPr>
    </w:lvl>
    <w:lvl w:ilvl="7" w:tplc="0C090003" w:tentative="1">
      <w:start w:val="1"/>
      <w:numFmt w:val="bullet"/>
      <w:lvlText w:val="o"/>
      <w:lvlJc w:val="left"/>
      <w:pPr>
        <w:ind w:left="7603" w:hanging="360"/>
      </w:pPr>
      <w:rPr>
        <w:rFonts w:ascii="Courier New" w:hAnsi="Courier New" w:cs="Courier New" w:hint="default"/>
      </w:rPr>
    </w:lvl>
    <w:lvl w:ilvl="8" w:tplc="0C090005" w:tentative="1">
      <w:start w:val="1"/>
      <w:numFmt w:val="bullet"/>
      <w:lvlText w:val=""/>
      <w:lvlJc w:val="left"/>
      <w:pPr>
        <w:ind w:left="8323" w:hanging="360"/>
      </w:pPr>
      <w:rPr>
        <w:rFonts w:ascii="Wingdings" w:hAnsi="Wingdings" w:hint="default"/>
      </w:rPr>
    </w:lvl>
  </w:abstractNum>
  <w:abstractNum w:abstractNumId="42" w15:restartNumberingAfterBreak="0">
    <w:nsid w:val="63CC65A5"/>
    <w:multiLevelType w:val="hybridMultilevel"/>
    <w:tmpl w:val="91A04852"/>
    <w:lvl w:ilvl="0" w:tplc="0C090001">
      <w:start w:val="1"/>
      <w:numFmt w:val="bullet"/>
      <w:lvlText w:val=""/>
      <w:lvlJc w:val="left"/>
      <w:pPr>
        <w:ind w:left="2138" w:hanging="360"/>
      </w:pPr>
      <w:rPr>
        <w:rFonts w:ascii="Symbol" w:hAnsi="Symbol" w:hint="default"/>
      </w:rPr>
    </w:lvl>
    <w:lvl w:ilvl="1" w:tplc="0C090003" w:tentative="1">
      <w:start w:val="1"/>
      <w:numFmt w:val="bullet"/>
      <w:lvlText w:val="o"/>
      <w:lvlJc w:val="left"/>
      <w:pPr>
        <w:ind w:left="2858" w:hanging="360"/>
      </w:pPr>
      <w:rPr>
        <w:rFonts w:ascii="Courier New" w:hAnsi="Courier New" w:cs="Courier New" w:hint="default"/>
      </w:rPr>
    </w:lvl>
    <w:lvl w:ilvl="2" w:tplc="0C090005" w:tentative="1">
      <w:start w:val="1"/>
      <w:numFmt w:val="bullet"/>
      <w:lvlText w:val=""/>
      <w:lvlJc w:val="left"/>
      <w:pPr>
        <w:ind w:left="3578" w:hanging="360"/>
      </w:pPr>
      <w:rPr>
        <w:rFonts w:ascii="Wingdings" w:hAnsi="Wingdings" w:hint="default"/>
      </w:rPr>
    </w:lvl>
    <w:lvl w:ilvl="3" w:tplc="0C090001" w:tentative="1">
      <w:start w:val="1"/>
      <w:numFmt w:val="bullet"/>
      <w:lvlText w:val=""/>
      <w:lvlJc w:val="left"/>
      <w:pPr>
        <w:ind w:left="4298" w:hanging="360"/>
      </w:pPr>
      <w:rPr>
        <w:rFonts w:ascii="Symbol" w:hAnsi="Symbol" w:hint="default"/>
      </w:rPr>
    </w:lvl>
    <w:lvl w:ilvl="4" w:tplc="0C090003" w:tentative="1">
      <w:start w:val="1"/>
      <w:numFmt w:val="bullet"/>
      <w:lvlText w:val="o"/>
      <w:lvlJc w:val="left"/>
      <w:pPr>
        <w:ind w:left="5018" w:hanging="360"/>
      </w:pPr>
      <w:rPr>
        <w:rFonts w:ascii="Courier New" w:hAnsi="Courier New" w:cs="Courier New" w:hint="default"/>
      </w:rPr>
    </w:lvl>
    <w:lvl w:ilvl="5" w:tplc="0C090005" w:tentative="1">
      <w:start w:val="1"/>
      <w:numFmt w:val="bullet"/>
      <w:lvlText w:val=""/>
      <w:lvlJc w:val="left"/>
      <w:pPr>
        <w:ind w:left="5738" w:hanging="360"/>
      </w:pPr>
      <w:rPr>
        <w:rFonts w:ascii="Wingdings" w:hAnsi="Wingdings" w:hint="default"/>
      </w:rPr>
    </w:lvl>
    <w:lvl w:ilvl="6" w:tplc="0C090001" w:tentative="1">
      <w:start w:val="1"/>
      <w:numFmt w:val="bullet"/>
      <w:lvlText w:val=""/>
      <w:lvlJc w:val="left"/>
      <w:pPr>
        <w:ind w:left="6458" w:hanging="360"/>
      </w:pPr>
      <w:rPr>
        <w:rFonts w:ascii="Symbol" w:hAnsi="Symbol" w:hint="default"/>
      </w:rPr>
    </w:lvl>
    <w:lvl w:ilvl="7" w:tplc="0C090003" w:tentative="1">
      <w:start w:val="1"/>
      <w:numFmt w:val="bullet"/>
      <w:lvlText w:val="o"/>
      <w:lvlJc w:val="left"/>
      <w:pPr>
        <w:ind w:left="7178" w:hanging="360"/>
      </w:pPr>
      <w:rPr>
        <w:rFonts w:ascii="Courier New" w:hAnsi="Courier New" w:cs="Courier New" w:hint="default"/>
      </w:rPr>
    </w:lvl>
    <w:lvl w:ilvl="8" w:tplc="0C090005" w:tentative="1">
      <w:start w:val="1"/>
      <w:numFmt w:val="bullet"/>
      <w:lvlText w:val=""/>
      <w:lvlJc w:val="left"/>
      <w:pPr>
        <w:ind w:left="7898" w:hanging="360"/>
      </w:pPr>
      <w:rPr>
        <w:rFonts w:ascii="Wingdings" w:hAnsi="Wingdings" w:hint="default"/>
      </w:rPr>
    </w:lvl>
  </w:abstractNum>
  <w:abstractNum w:abstractNumId="43" w15:restartNumberingAfterBreak="0">
    <w:nsid w:val="66A935C6"/>
    <w:multiLevelType w:val="hybridMultilevel"/>
    <w:tmpl w:val="58E0DD6A"/>
    <w:lvl w:ilvl="0" w:tplc="0C090001">
      <w:start w:val="1"/>
      <w:numFmt w:val="bullet"/>
      <w:lvlText w:val=""/>
      <w:lvlJc w:val="left"/>
      <w:pPr>
        <w:ind w:left="2160" w:hanging="360"/>
      </w:pPr>
      <w:rPr>
        <w:rFonts w:ascii="Symbol" w:hAnsi="Symbol" w:hint="default"/>
      </w:rPr>
    </w:lvl>
    <w:lvl w:ilvl="1" w:tplc="0C090003" w:tentative="1">
      <w:start w:val="1"/>
      <w:numFmt w:val="bullet"/>
      <w:lvlText w:val="o"/>
      <w:lvlJc w:val="left"/>
      <w:pPr>
        <w:ind w:left="2880" w:hanging="360"/>
      </w:pPr>
      <w:rPr>
        <w:rFonts w:ascii="Courier New" w:hAnsi="Courier New" w:cs="Courier New" w:hint="default"/>
      </w:rPr>
    </w:lvl>
    <w:lvl w:ilvl="2" w:tplc="0C090005" w:tentative="1">
      <w:start w:val="1"/>
      <w:numFmt w:val="bullet"/>
      <w:lvlText w:val=""/>
      <w:lvlJc w:val="left"/>
      <w:pPr>
        <w:ind w:left="3600" w:hanging="360"/>
      </w:pPr>
      <w:rPr>
        <w:rFonts w:ascii="Wingdings" w:hAnsi="Wingdings" w:hint="default"/>
      </w:rPr>
    </w:lvl>
    <w:lvl w:ilvl="3" w:tplc="0C090001" w:tentative="1">
      <w:start w:val="1"/>
      <w:numFmt w:val="bullet"/>
      <w:lvlText w:val=""/>
      <w:lvlJc w:val="left"/>
      <w:pPr>
        <w:ind w:left="4320" w:hanging="360"/>
      </w:pPr>
      <w:rPr>
        <w:rFonts w:ascii="Symbol" w:hAnsi="Symbol" w:hint="default"/>
      </w:rPr>
    </w:lvl>
    <w:lvl w:ilvl="4" w:tplc="0C090003" w:tentative="1">
      <w:start w:val="1"/>
      <w:numFmt w:val="bullet"/>
      <w:lvlText w:val="o"/>
      <w:lvlJc w:val="left"/>
      <w:pPr>
        <w:ind w:left="5040" w:hanging="360"/>
      </w:pPr>
      <w:rPr>
        <w:rFonts w:ascii="Courier New" w:hAnsi="Courier New" w:cs="Courier New" w:hint="default"/>
      </w:rPr>
    </w:lvl>
    <w:lvl w:ilvl="5" w:tplc="0C090005" w:tentative="1">
      <w:start w:val="1"/>
      <w:numFmt w:val="bullet"/>
      <w:lvlText w:val=""/>
      <w:lvlJc w:val="left"/>
      <w:pPr>
        <w:ind w:left="5760" w:hanging="360"/>
      </w:pPr>
      <w:rPr>
        <w:rFonts w:ascii="Wingdings" w:hAnsi="Wingdings" w:hint="default"/>
      </w:rPr>
    </w:lvl>
    <w:lvl w:ilvl="6" w:tplc="0C090001" w:tentative="1">
      <w:start w:val="1"/>
      <w:numFmt w:val="bullet"/>
      <w:lvlText w:val=""/>
      <w:lvlJc w:val="left"/>
      <w:pPr>
        <w:ind w:left="6480" w:hanging="360"/>
      </w:pPr>
      <w:rPr>
        <w:rFonts w:ascii="Symbol" w:hAnsi="Symbol" w:hint="default"/>
      </w:rPr>
    </w:lvl>
    <w:lvl w:ilvl="7" w:tplc="0C090003" w:tentative="1">
      <w:start w:val="1"/>
      <w:numFmt w:val="bullet"/>
      <w:lvlText w:val="o"/>
      <w:lvlJc w:val="left"/>
      <w:pPr>
        <w:ind w:left="7200" w:hanging="360"/>
      </w:pPr>
      <w:rPr>
        <w:rFonts w:ascii="Courier New" w:hAnsi="Courier New" w:cs="Courier New" w:hint="default"/>
      </w:rPr>
    </w:lvl>
    <w:lvl w:ilvl="8" w:tplc="0C090005" w:tentative="1">
      <w:start w:val="1"/>
      <w:numFmt w:val="bullet"/>
      <w:lvlText w:val=""/>
      <w:lvlJc w:val="left"/>
      <w:pPr>
        <w:ind w:left="7920" w:hanging="360"/>
      </w:pPr>
      <w:rPr>
        <w:rFonts w:ascii="Wingdings" w:hAnsi="Wingdings" w:hint="default"/>
      </w:rPr>
    </w:lvl>
  </w:abstractNum>
  <w:abstractNum w:abstractNumId="44" w15:restartNumberingAfterBreak="0">
    <w:nsid w:val="6B350FC7"/>
    <w:multiLevelType w:val="hybridMultilevel"/>
    <w:tmpl w:val="D65407E0"/>
    <w:lvl w:ilvl="0" w:tplc="0C090001">
      <w:start w:val="1"/>
      <w:numFmt w:val="bullet"/>
      <w:lvlText w:val=""/>
      <w:lvlJc w:val="left"/>
      <w:pPr>
        <w:ind w:left="2138" w:hanging="360"/>
      </w:pPr>
      <w:rPr>
        <w:rFonts w:ascii="Symbol" w:hAnsi="Symbol" w:hint="default"/>
      </w:rPr>
    </w:lvl>
    <w:lvl w:ilvl="1" w:tplc="0C090003" w:tentative="1">
      <w:start w:val="1"/>
      <w:numFmt w:val="bullet"/>
      <w:lvlText w:val="o"/>
      <w:lvlJc w:val="left"/>
      <w:pPr>
        <w:ind w:left="2858" w:hanging="360"/>
      </w:pPr>
      <w:rPr>
        <w:rFonts w:ascii="Courier New" w:hAnsi="Courier New" w:cs="Courier New" w:hint="default"/>
      </w:rPr>
    </w:lvl>
    <w:lvl w:ilvl="2" w:tplc="0C090005" w:tentative="1">
      <w:start w:val="1"/>
      <w:numFmt w:val="bullet"/>
      <w:lvlText w:val=""/>
      <w:lvlJc w:val="left"/>
      <w:pPr>
        <w:ind w:left="3578" w:hanging="360"/>
      </w:pPr>
      <w:rPr>
        <w:rFonts w:ascii="Wingdings" w:hAnsi="Wingdings" w:hint="default"/>
      </w:rPr>
    </w:lvl>
    <w:lvl w:ilvl="3" w:tplc="0C090001" w:tentative="1">
      <w:start w:val="1"/>
      <w:numFmt w:val="bullet"/>
      <w:lvlText w:val=""/>
      <w:lvlJc w:val="left"/>
      <w:pPr>
        <w:ind w:left="4298" w:hanging="360"/>
      </w:pPr>
      <w:rPr>
        <w:rFonts w:ascii="Symbol" w:hAnsi="Symbol" w:hint="default"/>
      </w:rPr>
    </w:lvl>
    <w:lvl w:ilvl="4" w:tplc="0C090003" w:tentative="1">
      <w:start w:val="1"/>
      <w:numFmt w:val="bullet"/>
      <w:lvlText w:val="o"/>
      <w:lvlJc w:val="left"/>
      <w:pPr>
        <w:ind w:left="5018" w:hanging="360"/>
      </w:pPr>
      <w:rPr>
        <w:rFonts w:ascii="Courier New" w:hAnsi="Courier New" w:cs="Courier New" w:hint="default"/>
      </w:rPr>
    </w:lvl>
    <w:lvl w:ilvl="5" w:tplc="0C090005" w:tentative="1">
      <w:start w:val="1"/>
      <w:numFmt w:val="bullet"/>
      <w:lvlText w:val=""/>
      <w:lvlJc w:val="left"/>
      <w:pPr>
        <w:ind w:left="5738" w:hanging="360"/>
      </w:pPr>
      <w:rPr>
        <w:rFonts w:ascii="Wingdings" w:hAnsi="Wingdings" w:hint="default"/>
      </w:rPr>
    </w:lvl>
    <w:lvl w:ilvl="6" w:tplc="0C090001" w:tentative="1">
      <w:start w:val="1"/>
      <w:numFmt w:val="bullet"/>
      <w:lvlText w:val=""/>
      <w:lvlJc w:val="left"/>
      <w:pPr>
        <w:ind w:left="6458" w:hanging="360"/>
      </w:pPr>
      <w:rPr>
        <w:rFonts w:ascii="Symbol" w:hAnsi="Symbol" w:hint="default"/>
      </w:rPr>
    </w:lvl>
    <w:lvl w:ilvl="7" w:tplc="0C090003" w:tentative="1">
      <w:start w:val="1"/>
      <w:numFmt w:val="bullet"/>
      <w:lvlText w:val="o"/>
      <w:lvlJc w:val="left"/>
      <w:pPr>
        <w:ind w:left="7178" w:hanging="360"/>
      </w:pPr>
      <w:rPr>
        <w:rFonts w:ascii="Courier New" w:hAnsi="Courier New" w:cs="Courier New" w:hint="default"/>
      </w:rPr>
    </w:lvl>
    <w:lvl w:ilvl="8" w:tplc="0C090005" w:tentative="1">
      <w:start w:val="1"/>
      <w:numFmt w:val="bullet"/>
      <w:lvlText w:val=""/>
      <w:lvlJc w:val="left"/>
      <w:pPr>
        <w:ind w:left="7898" w:hanging="360"/>
      </w:pPr>
      <w:rPr>
        <w:rFonts w:ascii="Wingdings" w:hAnsi="Wingdings" w:hint="default"/>
      </w:rPr>
    </w:lvl>
  </w:abstractNum>
  <w:abstractNum w:abstractNumId="45" w15:restartNumberingAfterBreak="0">
    <w:nsid w:val="6C1829AA"/>
    <w:multiLevelType w:val="hybridMultilevel"/>
    <w:tmpl w:val="22B4B5C6"/>
    <w:lvl w:ilvl="0" w:tplc="0C090001">
      <w:start w:val="1"/>
      <w:numFmt w:val="bullet"/>
      <w:lvlText w:val=""/>
      <w:lvlJc w:val="left"/>
      <w:pPr>
        <w:ind w:left="2160" w:hanging="360"/>
      </w:pPr>
      <w:rPr>
        <w:rFonts w:ascii="Symbol" w:hAnsi="Symbol" w:hint="default"/>
      </w:rPr>
    </w:lvl>
    <w:lvl w:ilvl="1" w:tplc="0C090003" w:tentative="1">
      <w:start w:val="1"/>
      <w:numFmt w:val="bullet"/>
      <w:lvlText w:val="o"/>
      <w:lvlJc w:val="left"/>
      <w:pPr>
        <w:ind w:left="2880" w:hanging="360"/>
      </w:pPr>
      <w:rPr>
        <w:rFonts w:ascii="Courier New" w:hAnsi="Courier New" w:cs="Courier New" w:hint="default"/>
      </w:rPr>
    </w:lvl>
    <w:lvl w:ilvl="2" w:tplc="0C090005" w:tentative="1">
      <w:start w:val="1"/>
      <w:numFmt w:val="bullet"/>
      <w:lvlText w:val=""/>
      <w:lvlJc w:val="left"/>
      <w:pPr>
        <w:ind w:left="3600" w:hanging="360"/>
      </w:pPr>
      <w:rPr>
        <w:rFonts w:ascii="Wingdings" w:hAnsi="Wingdings" w:hint="default"/>
      </w:rPr>
    </w:lvl>
    <w:lvl w:ilvl="3" w:tplc="0C090001" w:tentative="1">
      <w:start w:val="1"/>
      <w:numFmt w:val="bullet"/>
      <w:lvlText w:val=""/>
      <w:lvlJc w:val="left"/>
      <w:pPr>
        <w:ind w:left="4320" w:hanging="360"/>
      </w:pPr>
      <w:rPr>
        <w:rFonts w:ascii="Symbol" w:hAnsi="Symbol" w:hint="default"/>
      </w:rPr>
    </w:lvl>
    <w:lvl w:ilvl="4" w:tplc="0C090003" w:tentative="1">
      <w:start w:val="1"/>
      <w:numFmt w:val="bullet"/>
      <w:lvlText w:val="o"/>
      <w:lvlJc w:val="left"/>
      <w:pPr>
        <w:ind w:left="5040" w:hanging="360"/>
      </w:pPr>
      <w:rPr>
        <w:rFonts w:ascii="Courier New" w:hAnsi="Courier New" w:cs="Courier New" w:hint="default"/>
      </w:rPr>
    </w:lvl>
    <w:lvl w:ilvl="5" w:tplc="0C090005" w:tentative="1">
      <w:start w:val="1"/>
      <w:numFmt w:val="bullet"/>
      <w:lvlText w:val=""/>
      <w:lvlJc w:val="left"/>
      <w:pPr>
        <w:ind w:left="5760" w:hanging="360"/>
      </w:pPr>
      <w:rPr>
        <w:rFonts w:ascii="Wingdings" w:hAnsi="Wingdings" w:hint="default"/>
      </w:rPr>
    </w:lvl>
    <w:lvl w:ilvl="6" w:tplc="0C090001" w:tentative="1">
      <w:start w:val="1"/>
      <w:numFmt w:val="bullet"/>
      <w:lvlText w:val=""/>
      <w:lvlJc w:val="left"/>
      <w:pPr>
        <w:ind w:left="6480" w:hanging="360"/>
      </w:pPr>
      <w:rPr>
        <w:rFonts w:ascii="Symbol" w:hAnsi="Symbol" w:hint="default"/>
      </w:rPr>
    </w:lvl>
    <w:lvl w:ilvl="7" w:tplc="0C090003" w:tentative="1">
      <w:start w:val="1"/>
      <w:numFmt w:val="bullet"/>
      <w:lvlText w:val="o"/>
      <w:lvlJc w:val="left"/>
      <w:pPr>
        <w:ind w:left="7200" w:hanging="360"/>
      </w:pPr>
      <w:rPr>
        <w:rFonts w:ascii="Courier New" w:hAnsi="Courier New" w:cs="Courier New" w:hint="default"/>
      </w:rPr>
    </w:lvl>
    <w:lvl w:ilvl="8" w:tplc="0C090005" w:tentative="1">
      <w:start w:val="1"/>
      <w:numFmt w:val="bullet"/>
      <w:lvlText w:val=""/>
      <w:lvlJc w:val="left"/>
      <w:pPr>
        <w:ind w:left="7920" w:hanging="360"/>
      </w:pPr>
      <w:rPr>
        <w:rFonts w:ascii="Wingdings" w:hAnsi="Wingdings" w:hint="default"/>
      </w:rPr>
    </w:lvl>
  </w:abstractNum>
  <w:abstractNum w:abstractNumId="46" w15:restartNumberingAfterBreak="0">
    <w:nsid w:val="6E4F11AC"/>
    <w:multiLevelType w:val="hybridMultilevel"/>
    <w:tmpl w:val="5EAE9616"/>
    <w:lvl w:ilvl="0" w:tplc="0C090001">
      <w:start w:val="1"/>
      <w:numFmt w:val="bullet"/>
      <w:lvlText w:val=""/>
      <w:lvlJc w:val="left"/>
      <w:pPr>
        <w:ind w:left="2203" w:hanging="360"/>
      </w:pPr>
      <w:rPr>
        <w:rFonts w:ascii="Symbol" w:hAnsi="Symbol" w:hint="default"/>
      </w:rPr>
    </w:lvl>
    <w:lvl w:ilvl="1" w:tplc="0C090003" w:tentative="1">
      <w:start w:val="1"/>
      <w:numFmt w:val="bullet"/>
      <w:lvlText w:val="o"/>
      <w:lvlJc w:val="left"/>
      <w:pPr>
        <w:ind w:left="2923" w:hanging="360"/>
      </w:pPr>
      <w:rPr>
        <w:rFonts w:ascii="Courier New" w:hAnsi="Courier New" w:cs="Courier New" w:hint="default"/>
      </w:rPr>
    </w:lvl>
    <w:lvl w:ilvl="2" w:tplc="0C090005" w:tentative="1">
      <w:start w:val="1"/>
      <w:numFmt w:val="bullet"/>
      <w:lvlText w:val=""/>
      <w:lvlJc w:val="left"/>
      <w:pPr>
        <w:ind w:left="3643" w:hanging="360"/>
      </w:pPr>
      <w:rPr>
        <w:rFonts w:ascii="Wingdings" w:hAnsi="Wingdings" w:hint="default"/>
      </w:rPr>
    </w:lvl>
    <w:lvl w:ilvl="3" w:tplc="0C090001" w:tentative="1">
      <w:start w:val="1"/>
      <w:numFmt w:val="bullet"/>
      <w:lvlText w:val=""/>
      <w:lvlJc w:val="left"/>
      <w:pPr>
        <w:ind w:left="4363" w:hanging="360"/>
      </w:pPr>
      <w:rPr>
        <w:rFonts w:ascii="Symbol" w:hAnsi="Symbol" w:hint="default"/>
      </w:rPr>
    </w:lvl>
    <w:lvl w:ilvl="4" w:tplc="0C090003" w:tentative="1">
      <w:start w:val="1"/>
      <w:numFmt w:val="bullet"/>
      <w:lvlText w:val="o"/>
      <w:lvlJc w:val="left"/>
      <w:pPr>
        <w:ind w:left="5083" w:hanging="360"/>
      </w:pPr>
      <w:rPr>
        <w:rFonts w:ascii="Courier New" w:hAnsi="Courier New" w:cs="Courier New" w:hint="default"/>
      </w:rPr>
    </w:lvl>
    <w:lvl w:ilvl="5" w:tplc="0C090005" w:tentative="1">
      <w:start w:val="1"/>
      <w:numFmt w:val="bullet"/>
      <w:lvlText w:val=""/>
      <w:lvlJc w:val="left"/>
      <w:pPr>
        <w:ind w:left="5803" w:hanging="360"/>
      </w:pPr>
      <w:rPr>
        <w:rFonts w:ascii="Wingdings" w:hAnsi="Wingdings" w:hint="default"/>
      </w:rPr>
    </w:lvl>
    <w:lvl w:ilvl="6" w:tplc="0C090001" w:tentative="1">
      <w:start w:val="1"/>
      <w:numFmt w:val="bullet"/>
      <w:lvlText w:val=""/>
      <w:lvlJc w:val="left"/>
      <w:pPr>
        <w:ind w:left="6523" w:hanging="360"/>
      </w:pPr>
      <w:rPr>
        <w:rFonts w:ascii="Symbol" w:hAnsi="Symbol" w:hint="default"/>
      </w:rPr>
    </w:lvl>
    <w:lvl w:ilvl="7" w:tplc="0C090003" w:tentative="1">
      <w:start w:val="1"/>
      <w:numFmt w:val="bullet"/>
      <w:lvlText w:val="o"/>
      <w:lvlJc w:val="left"/>
      <w:pPr>
        <w:ind w:left="7243" w:hanging="360"/>
      </w:pPr>
      <w:rPr>
        <w:rFonts w:ascii="Courier New" w:hAnsi="Courier New" w:cs="Courier New" w:hint="default"/>
      </w:rPr>
    </w:lvl>
    <w:lvl w:ilvl="8" w:tplc="0C090005" w:tentative="1">
      <w:start w:val="1"/>
      <w:numFmt w:val="bullet"/>
      <w:lvlText w:val=""/>
      <w:lvlJc w:val="left"/>
      <w:pPr>
        <w:ind w:left="7963" w:hanging="360"/>
      </w:pPr>
      <w:rPr>
        <w:rFonts w:ascii="Wingdings" w:hAnsi="Wingdings" w:hint="default"/>
      </w:rPr>
    </w:lvl>
  </w:abstractNum>
  <w:abstractNum w:abstractNumId="47" w15:restartNumberingAfterBreak="0">
    <w:nsid w:val="70DB4090"/>
    <w:multiLevelType w:val="hybridMultilevel"/>
    <w:tmpl w:val="BAE6AB1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48" w15:restartNumberingAfterBreak="0">
    <w:nsid w:val="715219FE"/>
    <w:multiLevelType w:val="hybridMultilevel"/>
    <w:tmpl w:val="BCDCED4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9" w15:restartNumberingAfterBreak="0">
    <w:nsid w:val="7BAD62FA"/>
    <w:multiLevelType w:val="hybridMultilevel"/>
    <w:tmpl w:val="DCC6404A"/>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0" w15:restartNumberingAfterBreak="0">
    <w:nsid w:val="7DF6199C"/>
    <w:multiLevelType w:val="singleLevel"/>
    <w:tmpl w:val="6E92667A"/>
    <w:lvl w:ilvl="0">
      <w:start w:val="1"/>
      <w:numFmt w:val="bullet"/>
      <w:lvlText w:val=""/>
      <w:lvlJc w:val="left"/>
      <w:pPr>
        <w:tabs>
          <w:tab w:val="num" w:pos="360"/>
        </w:tabs>
        <w:ind w:left="360" w:hanging="360"/>
      </w:pPr>
      <w:rPr>
        <w:rFonts w:ascii="Symbol" w:hAnsi="Symbol" w:hint="default"/>
        <w:color w:val="000000" w:themeColor="text1"/>
        <w:sz w:val="22"/>
      </w:rPr>
    </w:lvl>
  </w:abstractNum>
  <w:abstractNum w:abstractNumId="51" w15:restartNumberingAfterBreak="0">
    <w:nsid w:val="7E974675"/>
    <w:multiLevelType w:val="hybridMultilevel"/>
    <w:tmpl w:val="DE4E0546"/>
    <w:lvl w:ilvl="0" w:tplc="F5487D2E">
      <w:start w:val="1"/>
      <w:numFmt w:val="bullet"/>
      <w:pStyle w:val="Heading2Bulletts"/>
      <w:lvlText w:val=""/>
      <w:lvlJc w:val="left"/>
      <w:pPr>
        <w:tabs>
          <w:tab w:val="num" w:pos="1211"/>
        </w:tabs>
        <w:ind w:left="1211" w:hanging="360"/>
      </w:pPr>
      <w:rPr>
        <w:rFonts w:ascii="Symbol" w:hAnsi="Symbol" w:hint="default"/>
      </w:rPr>
    </w:lvl>
    <w:lvl w:ilvl="1" w:tplc="0C090001">
      <w:start w:val="1"/>
      <w:numFmt w:val="bullet"/>
      <w:lvlText w:val=""/>
      <w:lvlJc w:val="left"/>
      <w:pPr>
        <w:tabs>
          <w:tab w:val="num" w:pos="1931"/>
        </w:tabs>
        <w:ind w:left="1931" w:hanging="360"/>
      </w:pPr>
      <w:rPr>
        <w:rFonts w:ascii="Symbol" w:hAnsi="Symbol" w:hint="default"/>
      </w:rPr>
    </w:lvl>
    <w:lvl w:ilvl="2" w:tplc="0C090003">
      <w:start w:val="1"/>
      <w:numFmt w:val="bullet"/>
      <w:lvlText w:val="o"/>
      <w:lvlJc w:val="left"/>
      <w:pPr>
        <w:tabs>
          <w:tab w:val="num" w:pos="2651"/>
        </w:tabs>
        <w:ind w:left="2651" w:hanging="360"/>
      </w:pPr>
      <w:rPr>
        <w:rFonts w:ascii="Courier New" w:hAnsi="Courier New" w:cs="Courier New" w:hint="default"/>
      </w:rPr>
    </w:lvl>
    <w:lvl w:ilvl="3" w:tplc="04090001">
      <w:start w:val="1"/>
      <w:numFmt w:val="bullet"/>
      <w:lvlText w:val=""/>
      <w:lvlJc w:val="left"/>
      <w:pPr>
        <w:tabs>
          <w:tab w:val="num" w:pos="3371"/>
        </w:tabs>
        <w:ind w:left="3371" w:hanging="360"/>
      </w:pPr>
      <w:rPr>
        <w:rFonts w:ascii="Symbol" w:hAnsi="Symbol" w:hint="default"/>
      </w:rPr>
    </w:lvl>
    <w:lvl w:ilvl="4" w:tplc="04090003">
      <w:start w:val="1"/>
      <w:numFmt w:val="bullet"/>
      <w:lvlText w:val="o"/>
      <w:lvlJc w:val="left"/>
      <w:pPr>
        <w:tabs>
          <w:tab w:val="num" w:pos="4091"/>
        </w:tabs>
        <w:ind w:left="4091" w:hanging="360"/>
      </w:pPr>
      <w:rPr>
        <w:rFonts w:ascii="Courier New" w:hAnsi="Courier New" w:hint="default"/>
      </w:rPr>
    </w:lvl>
    <w:lvl w:ilvl="5" w:tplc="04090005" w:tentative="1">
      <w:start w:val="1"/>
      <w:numFmt w:val="bullet"/>
      <w:lvlText w:val=""/>
      <w:lvlJc w:val="left"/>
      <w:pPr>
        <w:tabs>
          <w:tab w:val="num" w:pos="4811"/>
        </w:tabs>
        <w:ind w:left="4811" w:hanging="360"/>
      </w:pPr>
      <w:rPr>
        <w:rFonts w:ascii="Wingdings" w:hAnsi="Wingdings" w:hint="default"/>
      </w:rPr>
    </w:lvl>
    <w:lvl w:ilvl="6" w:tplc="04090001" w:tentative="1">
      <w:start w:val="1"/>
      <w:numFmt w:val="bullet"/>
      <w:lvlText w:val=""/>
      <w:lvlJc w:val="left"/>
      <w:pPr>
        <w:tabs>
          <w:tab w:val="num" w:pos="5531"/>
        </w:tabs>
        <w:ind w:left="5531" w:hanging="360"/>
      </w:pPr>
      <w:rPr>
        <w:rFonts w:ascii="Symbol" w:hAnsi="Symbol" w:hint="default"/>
      </w:rPr>
    </w:lvl>
    <w:lvl w:ilvl="7" w:tplc="04090003" w:tentative="1">
      <w:start w:val="1"/>
      <w:numFmt w:val="bullet"/>
      <w:lvlText w:val="o"/>
      <w:lvlJc w:val="left"/>
      <w:pPr>
        <w:tabs>
          <w:tab w:val="num" w:pos="6251"/>
        </w:tabs>
        <w:ind w:left="6251" w:hanging="360"/>
      </w:pPr>
      <w:rPr>
        <w:rFonts w:ascii="Courier New" w:hAnsi="Courier New" w:hint="default"/>
      </w:rPr>
    </w:lvl>
    <w:lvl w:ilvl="8" w:tplc="04090005" w:tentative="1">
      <w:start w:val="1"/>
      <w:numFmt w:val="bullet"/>
      <w:lvlText w:val=""/>
      <w:lvlJc w:val="left"/>
      <w:pPr>
        <w:tabs>
          <w:tab w:val="num" w:pos="6971"/>
        </w:tabs>
        <w:ind w:left="6971" w:hanging="360"/>
      </w:pPr>
      <w:rPr>
        <w:rFonts w:ascii="Wingdings" w:hAnsi="Wingdings" w:hint="default"/>
      </w:rPr>
    </w:lvl>
  </w:abstractNum>
  <w:abstractNum w:abstractNumId="52" w15:restartNumberingAfterBreak="0">
    <w:nsid w:val="7EDD47CA"/>
    <w:multiLevelType w:val="hybridMultilevel"/>
    <w:tmpl w:val="996EA55E"/>
    <w:lvl w:ilvl="0" w:tplc="0C090017">
      <w:start w:val="1"/>
      <w:numFmt w:val="lowerLetter"/>
      <w:lvlText w:val="%1)"/>
      <w:lvlJc w:val="left"/>
      <w:pPr>
        <w:ind w:left="1713" w:hanging="360"/>
      </w:pPr>
    </w:lvl>
    <w:lvl w:ilvl="1" w:tplc="0C090019" w:tentative="1">
      <w:start w:val="1"/>
      <w:numFmt w:val="lowerLetter"/>
      <w:lvlText w:val="%2."/>
      <w:lvlJc w:val="left"/>
      <w:pPr>
        <w:ind w:left="2433" w:hanging="360"/>
      </w:pPr>
    </w:lvl>
    <w:lvl w:ilvl="2" w:tplc="0C09001B" w:tentative="1">
      <w:start w:val="1"/>
      <w:numFmt w:val="lowerRoman"/>
      <w:lvlText w:val="%3."/>
      <w:lvlJc w:val="right"/>
      <w:pPr>
        <w:ind w:left="3153" w:hanging="180"/>
      </w:pPr>
    </w:lvl>
    <w:lvl w:ilvl="3" w:tplc="0C09000F" w:tentative="1">
      <w:start w:val="1"/>
      <w:numFmt w:val="decimal"/>
      <w:lvlText w:val="%4."/>
      <w:lvlJc w:val="left"/>
      <w:pPr>
        <w:ind w:left="3873" w:hanging="360"/>
      </w:pPr>
    </w:lvl>
    <w:lvl w:ilvl="4" w:tplc="0C090019" w:tentative="1">
      <w:start w:val="1"/>
      <w:numFmt w:val="lowerLetter"/>
      <w:lvlText w:val="%5."/>
      <w:lvlJc w:val="left"/>
      <w:pPr>
        <w:ind w:left="4593" w:hanging="360"/>
      </w:pPr>
    </w:lvl>
    <w:lvl w:ilvl="5" w:tplc="0C09001B" w:tentative="1">
      <w:start w:val="1"/>
      <w:numFmt w:val="lowerRoman"/>
      <w:lvlText w:val="%6."/>
      <w:lvlJc w:val="right"/>
      <w:pPr>
        <w:ind w:left="5313" w:hanging="180"/>
      </w:pPr>
    </w:lvl>
    <w:lvl w:ilvl="6" w:tplc="0C09000F" w:tentative="1">
      <w:start w:val="1"/>
      <w:numFmt w:val="decimal"/>
      <w:lvlText w:val="%7."/>
      <w:lvlJc w:val="left"/>
      <w:pPr>
        <w:ind w:left="6033" w:hanging="360"/>
      </w:pPr>
    </w:lvl>
    <w:lvl w:ilvl="7" w:tplc="0C090019" w:tentative="1">
      <w:start w:val="1"/>
      <w:numFmt w:val="lowerLetter"/>
      <w:lvlText w:val="%8."/>
      <w:lvlJc w:val="left"/>
      <w:pPr>
        <w:ind w:left="6753" w:hanging="360"/>
      </w:pPr>
    </w:lvl>
    <w:lvl w:ilvl="8" w:tplc="0C09001B" w:tentative="1">
      <w:start w:val="1"/>
      <w:numFmt w:val="lowerRoman"/>
      <w:lvlText w:val="%9."/>
      <w:lvlJc w:val="right"/>
      <w:pPr>
        <w:ind w:left="7473" w:hanging="180"/>
      </w:pPr>
    </w:lvl>
  </w:abstractNum>
  <w:num w:numId="1" w16cid:durableId="1732539493">
    <w:abstractNumId w:val="12"/>
  </w:num>
  <w:num w:numId="2" w16cid:durableId="540484400">
    <w:abstractNumId w:val="51"/>
  </w:num>
  <w:num w:numId="3" w16cid:durableId="1816601968">
    <w:abstractNumId w:val="44"/>
  </w:num>
  <w:num w:numId="4" w16cid:durableId="2124883537">
    <w:abstractNumId w:val="50"/>
  </w:num>
  <w:num w:numId="5" w16cid:durableId="675569722">
    <w:abstractNumId w:val="10"/>
  </w:num>
  <w:num w:numId="6" w16cid:durableId="758333199">
    <w:abstractNumId w:val="28"/>
  </w:num>
  <w:num w:numId="7" w16cid:durableId="648746781">
    <w:abstractNumId w:val="40"/>
  </w:num>
  <w:num w:numId="8" w16cid:durableId="2015373895">
    <w:abstractNumId w:val="39"/>
  </w:num>
  <w:num w:numId="9" w16cid:durableId="1811825630">
    <w:abstractNumId w:val="7"/>
  </w:num>
  <w:num w:numId="10" w16cid:durableId="1349259628">
    <w:abstractNumId w:val="42"/>
  </w:num>
  <w:num w:numId="11" w16cid:durableId="1008753917">
    <w:abstractNumId w:val="48"/>
  </w:num>
  <w:num w:numId="12" w16cid:durableId="1163622458">
    <w:abstractNumId w:val="16"/>
  </w:num>
  <w:num w:numId="13" w16cid:durableId="1032681781">
    <w:abstractNumId w:val="11"/>
  </w:num>
  <w:num w:numId="14" w16cid:durableId="559748321">
    <w:abstractNumId w:val="13"/>
  </w:num>
  <w:num w:numId="15" w16cid:durableId="810287531">
    <w:abstractNumId w:val="34"/>
  </w:num>
  <w:num w:numId="16" w16cid:durableId="2006938451">
    <w:abstractNumId w:val="15"/>
  </w:num>
  <w:num w:numId="17" w16cid:durableId="816338181">
    <w:abstractNumId w:val="8"/>
  </w:num>
  <w:num w:numId="18" w16cid:durableId="583341203">
    <w:abstractNumId w:val="43"/>
  </w:num>
  <w:num w:numId="19" w16cid:durableId="396131430">
    <w:abstractNumId w:val="1"/>
  </w:num>
  <w:num w:numId="20" w16cid:durableId="1368947365">
    <w:abstractNumId w:val="31"/>
  </w:num>
  <w:num w:numId="21" w16cid:durableId="919365094">
    <w:abstractNumId w:val="17"/>
  </w:num>
  <w:num w:numId="22" w16cid:durableId="1094715388">
    <w:abstractNumId w:val="35"/>
  </w:num>
  <w:num w:numId="23" w16cid:durableId="552347104">
    <w:abstractNumId w:val="41"/>
  </w:num>
  <w:num w:numId="24" w16cid:durableId="1099332145">
    <w:abstractNumId w:val="26"/>
  </w:num>
  <w:num w:numId="25" w16cid:durableId="1286085957">
    <w:abstractNumId w:val="0"/>
  </w:num>
  <w:num w:numId="26" w16cid:durableId="1595892986">
    <w:abstractNumId w:val="14"/>
  </w:num>
  <w:num w:numId="27" w16cid:durableId="317736188">
    <w:abstractNumId w:val="30"/>
  </w:num>
  <w:num w:numId="28" w16cid:durableId="1157503458">
    <w:abstractNumId w:val="20"/>
  </w:num>
  <w:num w:numId="29" w16cid:durableId="2137261736">
    <w:abstractNumId w:val="6"/>
  </w:num>
  <w:num w:numId="30" w16cid:durableId="838884862">
    <w:abstractNumId w:val="45"/>
  </w:num>
  <w:num w:numId="31" w16cid:durableId="726496126">
    <w:abstractNumId w:val="24"/>
  </w:num>
  <w:num w:numId="32" w16cid:durableId="1548030313">
    <w:abstractNumId w:val="36"/>
  </w:num>
  <w:num w:numId="33" w16cid:durableId="210460722">
    <w:abstractNumId w:val="23"/>
  </w:num>
  <w:num w:numId="34" w16cid:durableId="1025134782">
    <w:abstractNumId w:val="25"/>
  </w:num>
  <w:num w:numId="35" w16cid:durableId="528908276">
    <w:abstractNumId w:val="29"/>
  </w:num>
  <w:num w:numId="36" w16cid:durableId="2062095150">
    <w:abstractNumId w:val="18"/>
  </w:num>
  <w:num w:numId="37" w16cid:durableId="449053078">
    <w:abstractNumId w:val="27"/>
  </w:num>
  <w:num w:numId="38" w16cid:durableId="181676380">
    <w:abstractNumId w:val="5"/>
  </w:num>
  <w:num w:numId="39" w16cid:durableId="597299034">
    <w:abstractNumId w:val="3"/>
  </w:num>
  <w:num w:numId="40" w16cid:durableId="158234521">
    <w:abstractNumId w:val="47"/>
  </w:num>
  <w:num w:numId="41" w16cid:durableId="1809472159">
    <w:abstractNumId w:val="22"/>
  </w:num>
  <w:num w:numId="42" w16cid:durableId="1447042732">
    <w:abstractNumId w:val="46"/>
  </w:num>
  <w:num w:numId="43" w16cid:durableId="1464419048">
    <w:abstractNumId w:val="4"/>
  </w:num>
  <w:num w:numId="44" w16cid:durableId="881140416">
    <w:abstractNumId w:val="37"/>
  </w:num>
  <w:num w:numId="45" w16cid:durableId="769744662">
    <w:abstractNumId w:val="21"/>
  </w:num>
  <w:num w:numId="46" w16cid:durableId="1012026766">
    <w:abstractNumId w:val="2"/>
  </w:num>
  <w:num w:numId="47" w16cid:durableId="1998264629">
    <w:abstractNumId w:val="33"/>
  </w:num>
  <w:num w:numId="48" w16cid:durableId="723799841">
    <w:abstractNumId w:val="49"/>
  </w:num>
  <w:num w:numId="49" w16cid:durableId="917902010">
    <w:abstractNumId w:val="19"/>
  </w:num>
  <w:num w:numId="50" w16cid:durableId="1647468029">
    <w:abstractNumId w:val="52"/>
  </w:num>
  <w:num w:numId="51" w16cid:durableId="300234210">
    <w:abstractNumId w:val="9"/>
  </w:num>
  <w:num w:numId="52" w16cid:durableId="334891370">
    <w:abstractNumId w:val="32"/>
  </w:num>
  <w:num w:numId="53" w16cid:durableId="1061370205">
    <w:abstractNumId w:val="38"/>
  </w:num>
  <w:numIdMacAtCleanup w:val="4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3"/>
  <w:activeWritingStyle w:appName="MSWord" w:lang="en-AU" w:vendorID="64" w:dllVersion="0" w:nlCheck="1" w:checkStyle="0"/>
  <w:proofState w:spelling="clean" w:grammar="clean"/>
  <w:attachedTemplate r:id="rId1"/>
  <w:documentProtection w:edit="readOnly"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55FAE"/>
    <w:rsid w:val="00002910"/>
    <w:rsid w:val="00003971"/>
    <w:rsid w:val="000061EE"/>
    <w:rsid w:val="00006EF8"/>
    <w:rsid w:val="000077C5"/>
    <w:rsid w:val="00012299"/>
    <w:rsid w:val="000139F6"/>
    <w:rsid w:val="000149A1"/>
    <w:rsid w:val="00014DB4"/>
    <w:rsid w:val="000153E7"/>
    <w:rsid w:val="0001639D"/>
    <w:rsid w:val="00017832"/>
    <w:rsid w:val="000178B2"/>
    <w:rsid w:val="00021282"/>
    <w:rsid w:val="000212AF"/>
    <w:rsid w:val="00021948"/>
    <w:rsid w:val="00023B49"/>
    <w:rsid w:val="0002596D"/>
    <w:rsid w:val="000264E9"/>
    <w:rsid w:val="00026C11"/>
    <w:rsid w:val="0003048F"/>
    <w:rsid w:val="0003137D"/>
    <w:rsid w:val="000353EF"/>
    <w:rsid w:val="00037D33"/>
    <w:rsid w:val="00040BE9"/>
    <w:rsid w:val="00041CED"/>
    <w:rsid w:val="000461F8"/>
    <w:rsid w:val="00046348"/>
    <w:rsid w:val="00047EBA"/>
    <w:rsid w:val="00053669"/>
    <w:rsid w:val="0005379B"/>
    <w:rsid w:val="0005400B"/>
    <w:rsid w:val="000549B1"/>
    <w:rsid w:val="0005543A"/>
    <w:rsid w:val="00055969"/>
    <w:rsid w:val="00057B15"/>
    <w:rsid w:val="00062456"/>
    <w:rsid w:val="00063EEE"/>
    <w:rsid w:val="00070407"/>
    <w:rsid w:val="0007085B"/>
    <w:rsid w:val="00084BF8"/>
    <w:rsid w:val="00085CCD"/>
    <w:rsid w:val="00094A80"/>
    <w:rsid w:val="0009539A"/>
    <w:rsid w:val="00095CF5"/>
    <w:rsid w:val="000964A4"/>
    <w:rsid w:val="0009770B"/>
    <w:rsid w:val="000A03F8"/>
    <w:rsid w:val="000A0A22"/>
    <w:rsid w:val="000A245C"/>
    <w:rsid w:val="000A2F2A"/>
    <w:rsid w:val="000A3CBC"/>
    <w:rsid w:val="000A5111"/>
    <w:rsid w:val="000A5ADF"/>
    <w:rsid w:val="000B39E8"/>
    <w:rsid w:val="000B42D7"/>
    <w:rsid w:val="000B4B73"/>
    <w:rsid w:val="000B4D6D"/>
    <w:rsid w:val="000B51A9"/>
    <w:rsid w:val="000B6485"/>
    <w:rsid w:val="000B79BE"/>
    <w:rsid w:val="000C15A7"/>
    <w:rsid w:val="000C622C"/>
    <w:rsid w:val="000C7890"/>
    <w:rsid w:val="000C7B96"/>
    <w:rsid w:val="000C7D10"/>
    <w:rsid w:val="000D1238"/>
    <w:rsid w:val="000D4E44"/>
    <w:rsid w:val="000E1E80"/>
    <w:rsid w:val="000E2E22"/>
    <w:rsid w:val="000E37AA"/>
    <w:rsid w:val="000E5FDA"/>
    <w:rsid w:val="000E6BDA"/>
    <w:rsid w:val="000F00A5"/>
    <w:rsid w:val="000F4482"/>
    <w:rsid w:val="000F5C1C"/>
    <w:rsid w:val="000F61ED"/>
    <w:rsid w:val="00100BA0"/>
    <w:rsid w:val="00100D07"/>
    <w:rsid w:val="001039B7"/>
    <w:rsid w:val="00103E0F"/>
    <w:rsid w:val="001041C9"/>
    <w:rsid w:val="00104286"/>
    <w:rsid w:val="001063C8"/>
    <w:rsid w:val="00110E1D"/>
    <w:rsid w:val="00113BED"/>
    <w:rsid w:val="001147CD"/>
    <w:rsid w:val="00114C78"/>
    <w:rsid w:val="001175EB"/>
    <w:rsid w:val="00120DC6"/>
    <w:rsid w:val="0012232F"/>
    <w:rsid w:val="00122DFD"/>
    <w:rsid w:val="00140143"/>
    <w:rsid w:val="00141110"/>
    <w:rsid w:val="001441B8"/>
    <w:rsid w:val="001441CC"/>
    <w:rsid w:val="00144202"/>
    <w:rsid w:val="00144B46"/>
    <w:rsid w:val="00146EE4"/>
    <w:rsid w:val="00150E0A"/>
    <w:rsid w:val="00152816"/>
    <w:rsid w:val="00160C57"/>
    <w:rsid w:val="001615A6"/>
    <w:rsid w:val="001617CB"/>
    <w:rsid w:val="001621BE"/>
    <w:rsid w:val="00162B85"/>
    <w:rsid w:val="001645DD"/>
    <w:rsid w:val="00165D41"/>
    <w:rsid w:val="001669F9"/>
    <w:rsid w:val="00166FCB"/>
    <w:rsid w:val="00167030"/>
    <w:rsid w:val="00167D59"/>
    <w:rsid w:val="00167FBF"/>
    <w:rsid w:val="001711E7"/>
    <w:rsid w:val="00173C0A"/>
    <w:rsid w:val="00173CBF"/>
    <w:rsid w:val="00185F36"/>
    <w:rsid w:val="00190483"/>
    <w:rsid w:val="00190DCA"/>
    <w:rsid w:val="001A1F64"/>
    <w:rsid w:val="001A64BA"/>
    <w:rsid w:val="001B44A0"/>
    <w:rsid w:val="001B48DF"/>
    <w:rsid w:val="001B49A5"/>
    <w:rsid w:val="001B5D90"/>
    <w:rsid w:val="001B6ACC"/>
    <w:rsid w:val="001B6C46"/>
    <w:rsid w:val="001B7567"/>
    <w:rsid w:val="001C04A2"/>
    <w:rsid w:val="001C235B"/>
    <w:rsid w:val="001C6F7F"/>
    <w:rsid w:val="001C73B7"/>
    <w:rsid w:val="001D01B1"/>
    <w:rsid w:val="001D1C9A"/>
    <w:rsid w:val="001D21CA"/>
    <w:rsid w:val="001D6097"/>
    <w:rsid w:val="001E3364"/>
    <w:rsid w:val="001E7B0B"/>
    <w:rsid w:val="001F026C"/>
    <w:rsid w:val="001F17EC"/>
    <w:rsid w:val="001F4A5B"/>
    <w:rsid w:val="001F60A1"/>
    <w:rsid w:val="002031E9"/>
    <w:rsid w:val="00207FBE"/>
    <w:rsid w:val="002134BF"/>
    <w:rsid w:val="00213A9D"/>
    <w:rsid w:val="0021473B"/>
    <w:rsid w:val="0021553D"/>
    <w:rsid w:val="002226BA"/>
    <w:rsid w:val="002229D1"/>
    <w:rsid w:val="00222B89"/>
    <w:rsid w:val="002233D8"/>
    <w:rsid w:val="00224037"/>
    <w:rsid w:val="00226B38"/>
    <w:rsid w:val="0022785A"/>
    <w:rsid w:val="002278CD"/>
    <w:rsid w:val="002308DE"/>
    <w:rsid w:val="0023234D"/>
    <w:rsid w:val="0023637D"/>
    <w:rsid w:val="00236BDE"/>
    <w:rsid w:val="00236F7D"/>
    <w:rsid w:val="00242F49"/>
    <w:rsid w:val="002450E8"/>
    <w:rsid w:val="002463EC"/>
    <w:rsid w:val="00246CAE"/>
    <w:rsid w:val="00251C44"/>
    <w:rsid w:val="00253B59"/>
    <w:rsid w:val="00254B68"/>
    <w:rsid w:val="00256D51"/>
    <w:rsid w:val="0025749E"/>
    <w:rsid w:val="00261BD5"/>
    <w:rsid w:val="00261C78"/>
    <w:rsid w:val="00262579"/>
    <w:rsid w:val="00263EC3"/>
    <w:rsid w:val="002653BA"/>
    <w:rsid w:val="00265B7C"/>
    <w:rsid w:val="00270A78"/>
    <w:rsid w:val="002751E9"/>
    <w:rsid w:val="002765AD"/>
    <w:rsid w:val="00282ED4"/>
    <w:rsid w:val="00283BAA"/>
    <w:rsid w:val="00291AD2"/>
    <w:rsid w:val="00293E14"/>
    <w:rsid w:val="002A278F"/>
    <w:rsid w:val="002A536D"/>
    <w:rsid w:val="002B0118"/>
    <w:rsid w:val="002B1D68"/>
    <w:rsid w:val="002C5309"/>
    <w:rsid w:val="002C618A"/>
    <w:rsid w:val="002D2396"/>
    <w:rsid w:val="002D72C3"/>
    <w:rsid w:val="002D73A1"/>
    <w:rsid w:val="002E1D0B"/>
    <w:rsid w:val="002E221C"/>
    <w:rsid w:val="002E4512"/>
    <w:rsid w:val="002E51EF"/>
    <w:rsid w:val="002E5599"/>
    <w:rsid w:val="002F5F23"/>
    <w:rsid w:val="00300D5D"/>
    <w:rsid w:val="0030233A"/>
    <w:rsid w:val="00303576"/>
    <w:rsid w:val="003039C6"/>
    <w:rsid w:val="00304F42"/>
    <w:rsid w:val="00307BC0"/>
    <w:rsid w:val="0031354D"/>
    <w:rsid w:val="00313C88"/>
    <w:rsid w:val="00321E5F"/>
    <w:rsid w:val="00322F45"/>
    <w:rsid w:val="00323453"/>
    <w:rsid w:val="0032465C"/>
    <w:rsid w:val="003252AD"/>
    <w:rsid w:val="00327499"/>
    <w:rsid w:val="0033077D"/>
    <w:rsid w:val="00331AED"/>
    <w:rsid w:val="003348B9"/>
    <w:rsid w:val="00334AFB"/>
    <w:rsid w:val="00337AE1"/>
    <w:rsid w:val="00340932"/>
    <w:rsid w:val="003447C2"/>
    <w:rsid w:val="00346BFB"/>
    <w:rsid w:val="003547DA"/>
    <w:rsid w:val="003553DA"/>
    <w:rsid w:val="00360025"/>
    <w:rsid w:val="00360F05"/>
    <w:rsid w:val="00361275"/>
    <w:rsid w:val="0036175A"/>
    <w:rsid w:val="00367318"/>
    <w:rsid w:val="0037051D"/>
    <w:rsid w:val="00370EC7"/>
    <w:rsid w:val="00376057"/>
    <w:rsid w:val="00376194"/>
    <w:rsid w:val="0038109F"/>
    <w:rsid w:val="00381C94"/>
    <w:rsid w:val="00382BF9"/>
    <w:rsid w:val="00383149"/>
    <w:rsid w:val="003842B8"/>
    <w:rsid w:val="0038458D"/>
    <w:rsid w:val="00385EE3"/>
    <w:rsid w:val="00386B1E"/>
    <w:rsid w:val="00390612"/>
    <w:rsid w:val="00390A77"/>
    <w:rsid w:val="003A43FF"/>
    <w:rsid w:val="003A4D68"/>
    <w:rsid w:val="003A4EFC"/>
    <w:rsid w:val="003A55E9"/>
    <w:rsid w:val="003A5F09"/>
    <w:rsid w:val="003A6735"/>
    <w:rsid w:val="003C1287"/>
    <w:rsid w:val="003C494C"/>
    <w:rsid w:val="003C4C4A"/>
    <w:rsid w:val="003C4ED9"/>
    <w:rsid w:val="003C5603"/>
    <w:rsid w:val="003C56E2"/>
    <w:rsid w:val="003C6A92"/>
    <w:rsid w:val="003C6C3C"/>
    <w:rsid w:val="003D0044"/>
    <w:rsid w:val="003D3E38"/>
    <w:rsid w:val="003E1988"/>
    <w:rsid w:val="003E28D9"/>
    <w:rsid w:val="003E3533"/>
    <w:rsid w:val="003E3E80"/>
    <w:rsid w:val="003E6721"/>
    <w:rsid w:val="003F16E8"/>
    <w:rsid w:val="003F2246"/>
    <w:rsid w:val="003F25EA"/>
    <w:rsid w:val="003F26C0"/>
    <w:rsid w:val="003F7200"/>
    <w:rsid w:val="003F783F"/>
    <w:rsid w:val="00400663"/>
    <w:rsid w:val="0040152E"/>
    <w:rsid w:val="00402BCF"/>
    <w:rsid w:val="00402C13"/>
    <w:rsid w:val="00402EAA"/>
    <w:rsid w:val="00405442"/>
    <w:rsid w:val="00406FE8"/>
    <w:rsid w:val="004102F0"/>
    <w:rsid w:val="00410CCD"/>
    <w:rsid w:val="00413637"/>
    <w:rsid w:val="004152A1"/>
    <w:rsid w:val="00415B16"/>
    <w:rsid w:val="00416D3E"/>
    <w:rsid w:val="004177EB"/>
    <w:rsid w:val="004204ED"/>
    <w:rsid w:val="00420A88"/>
    <w:rsid w:val="00424150"/>
    <w:rsid w:val="00424305"/>
    <w:rsid w:val="00425262"/>
    <w:rsid w:val="00425377"/>
    <w:rsid w:val="004258C4"/>
    <w:rsid w:val="004267B4"/>
    <w:rsid w:val="00427B2D"/>
    <w:rsid w:val="00432E6E"/>
    <w:rsid w:val="004419A6"/>
    <w:rsid w:val="00445AAA"/>
    <w:rsid w:val="004477B1"/>
    <w:rsid w:val="00447A6F"/>
    <w:rsid w:val="00454788"/>
    <w:rsid w:val="004567D6"/>
    <w:rsid w:val="004569E1"/>
    <w:rsid w:val="00460EB2"/>
    <w:rsid w:val="0046137A"/>
    <w:rsid w:val="00462833"/>
    <w:rsid w:val="00467F2F"/>
    <w:rsid w:val="00470CAE"/>
    <w:rsid w:val="00471924"/>
    <w:rsid w:val="0047315C"/>
    <w:rsid w:val="00475BEA"/>
    <w:rsid w:val="00481A77"/>
    <w:rsid w:val="004829B3"/>
    <w:rsid w:val="00486D35"/>
    <w:rsid w:val="0049063D"/>
    <w:rsid w:val="0049070B"/>
    <w:rsid w:val="00491260"/>
    <w:rsid w:val="00492787"/>
    <w:rsid w:val="004A0AC3"/>
    <w:rsid w:val="004A103B"/>
    <w:rsid w:val="004A1242"/>
    <w:rsid w:val="004A264F"/>
    <w:rsid w:val="004A2896"/>
    <w:rsid w:val="004A43F7"/>
    <w:rsid w:val="004A46DF"/>
    <w:rsid w:val="004A4F41"/>
    <w:rsid w:val="004A62E2"/>
    <w:rsid w:val="004B38D5"/>
    <w:rsid w:val="004B3EBB"/>
    <w:rsid w:val="004B577F"/>
    <w:rsid w:val="004C0876"/>
    <w:rsid w:val="004C136C"/>
    <w:rsid w:val="004C1BE4"/>
    <w:rsid w:val="004C29D5"/>
    <w:rsid w:val="004C3711"/>
    <w:rsid w:val="004C3AE3"/>
    <w:rsid w:val="004C405A"/>
    <w:rsid w:val="004C563D"/>
    <w:rsid w:val="004C6163"/>
    <w:rsid w:val="004C7C3C"/>
    <w:rsid w:val="004D1347"/>
    <w:rsid w:val="004D1F69"/>
    <w:rsid w:val="004D2737"/>
    <w:rsid w:val="004D40C1"/>
    <w:rsid w:val="004D5CEE"/>
    <w:rsid w:val="004D6ACE"/>
    <w:rsid w:val="004D6C42"/>
    <w:rsid w:val="004E0AD2"/>
    <w:rsid w:val="004E0B70"/>
    <w:rsid w:val="004E1DAC"/>
    <w:rsid w:val="004E2B3E"/>
    <w:rsid w:val="004E2B91"/>
    <w:rsid w:val="004E316C"/>
    <w:rsid w:val="004E34C0"/>
    <w:rsid w:val="004E3DAD"/>
    <w:rsid w:val="004E4226"/>
    <w:rsid w:val="004E4C16"/>
    <w:rsid w:val="004E61AF"/>
    <w:rsid w:val="004E7B8C"/>
    <w:rsid w:val="004F098C"/>
    <w:rsid w:val="004F09C8"/>
    <w:rsid w:val="004F38EA"/>
    <w:rsid w:val="004F3BA1"/>
    <w:rsid w:val="004F5666"/>
    <w:rsid w:val="004F6B4C"/>
    <w:rsid w:val="00501DD9"/>
    <w:rsid w:val="00505536"/>
    <w:rsid w:val="0051040E"/>
    <w:rsid w:val="00510BAF"/>
    <w:rsid w:val="00512F79"/>
    <w:rsid w:val="00521977"/>
    <w:rsid w:val="00521F7B"/>
    <w:rsid w:val="00522679"/>
    <w:rsid w:val="00522A4E"/>
    <w:rsid w:val="0052375C"/>
    <w:rsid w:val="00527E76"/>
    <w:rsid w:val="0053039C"/>
    <w:rsid w:val="00533C71"/>
    <w:rsid w:val="0054087B"/>
    <w:rsid w:val="005417AA"/>
    <w:rsid w:val="00545B81"/>
    <w:rsid w:val="00546D85"/>
    <w:rsid w:val="005475FF"/>
    <w:rsid w:val="00547B1C"/>
    <w:rsid w:val="00550AAD"/>
    <w:rsid w:val="00551237"/>
    <w:rsid w:val="005532A6"/>
    <w:rsid w:val="0055556E"/>
    <w:rsid w:val="00556104"/>
    <w:rsid w:val="00561ABB"/>
    <w:rsid w:val="005625A1"/>
    <w:rsid w:val="00564087"/>
    <w:rsid w:val="00564C1D"/>
    <w:rsid w:val="005656D6"/>
    <w:rsid w:val="0056598D"/>
    <w:rsid w:val="00565B8C"/>
    <w:rsid w:val="005707E2"/>
    <w:rsid w:val="00572155"/>
    <w:rsid w:val="00574EAD"/>
    <w:rsid w:val="005758DC"/>
    <w:rsid w:val="005765D1"/>
    <w:rsid w:val="005775F4"/>
    <w:rsid w:val="005807A2"/>
    <w:rsid w:val="00586C7E"/>
    <w:rsid w:val="00587231"/>
    <w:rsid w:val="0058758D"/>
    <w:rsid w:val="00590701"/>
    <w:rsid w:val="005941AA"/>
    <w:rsid w:val="005A00AE"/>
    <w:rsid w:val="005A18A0"/>
    <w:rsid w:val="005A3027"/>
    <w:rsid w:val="005A4C12"/>
    <w:rsid w:val="005A6F48"/>
    <w:rsid w:val="005A7733"/>
    <w:rsid w:val="005A80AF"/>
    <w:rsid w:val="005B0109"/>
    <w:rsid w:val="005B0930"/>
    <w:rsid w:val="005B28BE"/>
    <w:rsid w:val="005B60FE"/>
    <w:rsid w:val="005C026C"/>
    <w:rsid w:val="005C06E4"/>
    <w:rsid w:val="005C0C04"/>
    <w:rsid w:val="005C1B50"/>
    <w:rsid w:val="005C2846"/>
    <w:rsid w:val="005C7F0B"/>
    <w:rsid w:val="005D1DE8"/>
    <w:rsid w:val="005D3358"/>
    <w:rsid w:val="005D53E7"/>
    <w:rsid w:val="005D6C2B"/>
    <w:rsid w:val="005D730A"/>
    <w:rsid w:val="005E1785"/>
    <w:rsid w:val="005E6BE9"/>
    <w:rsid w:val="005F0657"/>
    <w:rsid w:val="005F1938"/>
    <w:rsid w:val="005F3CE6"/>
    <w:rsid w:val="005F4B66"/>
    <w:rsid w:val="006001D7"/>
    <w:rsid w:val="00600D18"/>
    <w:rsid w:val="006059BF"/>
    <w:rsid w:val="0061122D"/>
    <w:rsid w:val="0061276E"/>
    <w:rsid w:val="00614D02"/>
    <w:rsid w:val="00615ED0"/>
    <w:rsid w:val="00621EE8"/>
    <w:rsid w:val="0062233D"/>
    <w:rsid w:val="006243F2"/>
    <w:rsid w:val="006265FB"/>
    <w:rsid w:val="00627107"/>
    <w:rsid w:val="00627165"/>
    <w:rsid w:val="00630154"/>
    <w:rsid w:val="00630404"/>
    <w:rsid w:val="0063216F"/>
    <w:rsid w:val="00634137"/>
    <w:rsid w:val="0063531B"/>
    <w:rsid w:val="0063545E"/>
    <w:rsid w:val="006355EC"/>
    <w:rsid w:val="00640A7B"/>
    <w:rsid w:val="00641909"/>
    <w:rsid w:val="00642801"/>
    <w:rsid w:val="00647290"/>
    <w:rsid w:val="00647D25"/>
    <w:rsid w:val="00653E9F"/>
    <w:rsid w:val="00655FAE"/>
    <w:rsid w:val="00657683"/>
    <w:rsid w:val="00660520"/>
    <w:rsid w:val="00660C4D"/>
    <w:rsid w:val="006632D9"/>
    <w:rsid w:val="006647A0"/>
    <w:rsid w:val="00666299"/>
    <w:rsid w:val="006670A8"/>
    <w:rsid w:val="00667419"/>
    <w:rsid w:val="00671A01"/>
    <w:rsid w:val="006734CB"/>
    <w:rsid w:val="00677176"/>
    <w:rsid w:val="00681AAF"/>
    <w:rsid w:val="00681E47"/>
    <w:rsid w:val="00683949"/>
    <w:rsid w:val="006840AD"/>
    <w:rsid w:val="00684A72"/>
    <w:rsid w:val="00690009"/>
    <w:rsid w:val="00692E8A"/>
    <w:rsid w:val="0069371F"/>
    <w:rsid w:val="0069374D"/>
    <w:rsid w:val="00695B0C"/>
    <w:rsid w:val="006978F4"/>
    <w:rsid w:val="00697BFB"/>
    <w:rsid w:val="006A059B"/>
    <w:rsid w:val="006A1FB3"/>
    <w:rsid w:val="006A545B"/>
    <w:rsid w:val="006A5E6A"/>
    <w:rsid w:val="006B1F9E"/>
    <w:rsid w:val="006B497E"/>
    <w:rsid w:val="006B63DA"/>
    <w:rsid w:val="006B78E9"/>
    <w:rsid w:val="006C08A2"/>
    <w:rsid w:val="006C3D51"/>
    <w:rsid w:val="006C60AF"/>
    <w:rsid w:val="006C7719"/>
    <w:rsid w:val="006C79DC"/>
    <w:rsid w:val="006D0248"/>
    <w:rsid w:val="006D0DDF"/>
    <w:rsid w:val="006D1229"/>
    <w:rsid w:val="006D12A6"/>
    <w:rsid w:val="006D130A"/>
    <w:rsid w:val="006D1BE5"/>
    <w:rsid w:val="006D1C32"/>
    <w:rsid w:val="006D204A"/>
    <w:rsid w:val="006E0836"/>
    <w:rsid w:val="006E2FE8"/>
    <w:rsid w:val="006E7CC9"/>
    <w:rsid w:val="006E7FBA"/>
    <w:rsid w:val="006F1B65"/>
    <w:rsid w:val="006F327F"/>
    <w:rsid w:val="006F383A"/>
    <w:rsid w:val="006F46DF"/>
    <w:rsid w:val="006F54B1"/>
    <w:rsid w:val="006F6D72"/>
    <w:rsid w:val="00700554"/>
    <w:rsid w:val="007021C0"/>
    <w:rsid w:val="007049FE"/>
    <w:rsid w:val="007066C0"/>
    <w:rsid w:val="007076CA"/>
    <w:rsid w:val="00707834"/>
    <w:rsid w:val="00711131"/>
    <w:rsid w:val="00711AE6"/>
    <w:rsid w:val="00713770"/>
    <w:rsid w:val="007137D4"/>
    <w:rsid w:val="00714111"/>
    <w:rsid w:val="007146A4"/>
    <w:rsid w:val="007204AF"/>
    <w:rsid w:val="00724E1B"/>
    <w:rsid w:val="007279FF"/>
    <w:rsid w:val="0073499D"/>
    <w:rsid w:val="007355D3"/>
    <w:rsid w:val="00736CCB"/>
    <w:rsid w:val="0073754B"/>
    <w:rsid w:val="00737888"/>
    <w:rsid w:val="007410E6"/>
    <w:rsid w:val="00747EE2"/>
    <w:rsid w:val="007524FC"/>
    <w:rsid w:val="00755277"/>
    <w:rsid w:val="00757586"/>
    <w:rsid w:val="007576A7"/>
    <w:rsid w:val="00760FF9"/>
    <w:rsid w:val="0076520C"/>
    <w:rsid w:val="0077026C"/>
    <w:rsid w:val="00770DA6"/>
    <w:rsid w:val="00773152"/>
    <w:rsid w:val="00774170"/>
    <w:rsid w:val="00775CDE"/>
    <w:rsid w:val="00781BC2"/>
    <w:rsid w:val="00782846"/>
    <w:rsid w:val="00782911"/>
    <w:rsid w:val="00785021"/>
    <w:rsid w:val="0078519C"/>
    <w:rsid w:val="00786576"/>
    <w:rsid w:val="00791BA9"/>
    <w:rsid w:val="00793276"/>
    <w:rsid w:val="007A14D7"/>
    <w:rsid w:val="007A291F"/>
    <w:rsid w:val="007A6042"/>
    <w:rsid w:val="007A70A4"/>
    <w:rsid w:val="007A74C0"/>
    <w:rsid w:val="007A7A3E"/>
    <w:rsid w:val="007B0928"/>
    <w:rsid w:val="007B12FF"/>
    <w:rsid w:val="007B48F4"/>
    <w:rsid w:val="007B542D"/>
    <w:rsid w:val="007C0AC0"/>
    <w:rsid w:val="007C1828"/>
    <w:rsid w:val="007D1B51"/>
    <w:rsid w:val="007D1D3D"/>
    <w:rsid w:val="007D6665"/>
    <w:rsid w:val="007D7B81"/>
    <w:rsid w:val="007E42E9"/>
    <w:rsid w:val="007F0A79"/>
    <w:rsid w:val="007F1344"/>
    <w:rsid w:val="007F1B6E"/>
    <w:rsid w:val="007F2163"/>
    <w:rsid w:val="007F5130"/>
    <w:rsid w:val="007F602A"/>
    <w:rsid w:val="007F7B44"/>
    <w:rsid w:val="00802029"/>
    <w:rsid w:val="00802BA8"/>
    <w:rsid w:val="0081141E"/>
    <w:rsid w:val="00812617"/>
    <w:rsid w:val="00812873"/>
    <w:rsid w:val="00813053"/>
    <w:rsid w:val="008148D3"/>
    <w:rsid w:val="00815790"/>
    <w:rsid w:val="00817190"/>
    <w:rsid w:val="00827E83"/>
    <w:rsid w:val="00830173"/>
    <w:rsid w:val="0083128F"/>
    <w:rsid w:val="008369E7"/>
    <w:rsid w:val="008376F7"/>
    <w:rsid w:val="00837E4B"/>
    <w:rsid w:val="0084488F"/>
    <w:rsid w:val="00845815"/>
    <w:rsid w:val="00847CAE"/>
    <w:rsid w:val="008525CC"/>
    <w:rsid w:val="00852BD8"/>
    <w:rsid w:val="0085600F"/>
    <w:rsid w:val="008609D6"/>
    <w:rsid w:val="0086132A"/>
    <w:rsid w:val="00863946"/>
    <w:rsid w:val="00864551"/>
    <w:rsid w:val="00864FBD"/>
    <w:rsid w:val="008677FD"/>
    <w:rsid w:val="00870604"/>
    <w:rsid w:val="00870C6D"/>
    <w:rsid w:val="0087166E"/>
    <w:rsid w:val="008726A7"/>
    <w:rsid w:val="008732F5"/>
    <w:rsid w:val="00873F4D"/>
    <w:rsid w:val="008759BC"/>
    <w:rsid w:val="008759C9"/>
    <w:rsid w:val="00880538"/>
    <w:rsid w:val="0088189F"/>
    <w:rsid w:val="00881B23"/>
    <w:rsid w:val="00881ECB"/>
    <w:rsid w:val="008829C5"/>
    <w:rsid w:val="008836C1"/>
    <w:rsid w:val="00886B91"/>
    <w:rsid w:val="00896B4D"/>
    <w:rsid w:val="00896D1E"/>
    <w:rsid w:val="00897F84"/>
    <w:rsid w:val="008A4465"/>
    <w:rsid w:val="008A459E"/>
    <w:rsid w:val="008A5925"/>
    <w:rsid w:val="008A6197"/>
    <w:rsid w:val="008B38D4"/>
    <w:rsid w:val="008C2797"/>
    <w:rsid w:val="008C3CC9"/>
    <w:rsid w:val="008C49A2"/>
    <w:rsid w:val="008C5CB4"/>
    <w:rsid w:val="008C615F"/>
    <w:rsid w:val="008C617A"/>
    <w:rsid w:val="008C7BDE"/>
    <w:rsid w:val="008D06B7"/>
    <w:rsid w:val="008D1266"/>
    <w:rsid w:val="008D1318"/>
    <w:rsid w:val="008D5A68"/>
    <w:rsid w:val="008D6865"/>
    <w:rsid w:val="008D6D9F"/>
    <w:rsid w:val="008E02E3"/>
    <w:rsid w:val="008E0D0A"/>
    <w:rsid w:val="008E1CA6"/>
    <w:rsid w:val="008E2701"/>
    <w:rsid w:val="008E415E"/>
    <w:rsid w:val="008E5928"/>
    <w:rsid w:val="008E7040"/>
    <w:rsid w:val="008E74EF"/>
    <w:rsid w:val="008F1E90"/>
    <w:rsid w:val="008F1FD5"/>
    <w:rsid w:val="008F4476"/>
    <w:rsid w:val="008F4D53"/>
    <w:rsid w:val="008F4F26"/>
    <w:rsid w:val="00900863"/>
    <w:rsid w:val="0090188C"/>
    <w:rsid w:val="00902A77"/>
    <w:rsid w:val="0090413B"/>
    <w:rsid w:val="009049B8"/>
    <w:rsid w:val="0090627D"/>
    <w:rsid w:val="00907D06"/>
    <w:rsid w:val="009146E3"/>
    <w:rsid w:val="00914C9B"/>
    <w:rsid w:val="00917231"/>
    <w:rsid w:val="009173D3"/>
    <w:rsid w:val="00927DE7"/>
    <w:rsid w:val="00927E7D"/>
    <w:rsid w:val="00932F6B"/>
    <w:rsid w:val="0093544C"/>
    <w:rsid w:val="0093681D"/>
    <w:rsid w:val="00937092"/>
    <w:rsid w:val="00937C3B"/>
    <w:rsid w:val="00940264"/>
    <w:rsid w:val="00940C4E"/>
    <w:rsid w:val="00940F35"/>
    <w:rsid w:val="009415C2"/>
    <w:rsid w:val="00942CB7"/>
    <w:rsid w:val="00945551"/>
    <w:rsid w:val="00950A46"/>
    <w:rsid w:val="00953F5F"/>
    <w:rsid w:val="0095641C"/>
    <w:rsid w:val="00961559"/>
    <w:rsid w:val="00961864"/>
    <w:rsid w:val="00965A0A"/>
    <w:rsid w:val="0096656F"/>
    <w:rsid w:val="00967EE9"/>
    <w:rsid w:val="00973B11"/>
    <w:rsid w:val="0097776A"/>
    <w:rsid w:val="00977C47"/>
    <w:rsid w:val="00981CCB"/>
    <w:rsid w:val="00983E46"/>
    <w:rsid w:val="00984201"/>
    <w:rsid w:val="009859C5"/>
    <w:rsid w:val="00985EA4"/>
    <w:rsid w:val="0098652C"/>
    <w:rsid w:val="009904F0"/>
    <w:rsid w:val="009909C7"/>
    <w:rsid w:val="00991B24"/>
    <w:rsid w:val="00991E72"/>
    <w:rsid w:val="00993D63"/>
    <w:rsid w:val="009A0434"/>
    <w:rsid w:val="009A2ADD"/>
    <w:rsid w:val="009A2C05"/>
    <w:rsid w:val="009A2E69"/>
    <w:rsid w:val="009A49E3"/>
    <w:rsid w:val="009A58A0"/>
    <w:rsid w:val="009B3055"/>
    <w:rsid w:val="009B53C8"/>
    <w:rsid w:val="009B6A4F"/>
    <w:rsid w:val="009B6D92"/>
    <w:rsid w:val="009C5428"/>
    <w:rsid w:val="009D2215"/>
    <w:rsid w:val="009D556C"/>
    <w:rsid w:val="009D5DC4"/>
    <w:rsid w:val="009E0944"/>
    <w:rsid w:val="009E43BF"/>
    <w:rsid w:val="009E6FC6"/>
    <w:rsid w:val="009F678F"/>
    <w:rsid w:val="00A01BF3"/>
    <w:rsid w:val="00A04866"/>
    <w:rsid w:val="00A0494F"/>
    <w:rsid w:val="00A06533"/>
    <w:rsid w:val="00A0790A"/>
    <w:rsid w:val="00A11823"/>
    <w:rsid w:val="00A12C8C"/>
    <w:rsid w:val="00A12EDB"/>
    <w:rsid w:val="00A1360D"/>
    <w:rsid w:val="00A136DF"/>
    <w:rsid w:val="00A151D7"/>
    <w:rsid w:val="00A1715C"/>
    <w:rsid w:val="00A2046E"/>
    <w:rsid w:val="00A22D11"/>
    <w:rsid w:val="00A240D6"/>
    <w:rsid w:val="00A2641A"/>
    <w:rsid w:val="00A27830"/>
    <w:rsid w:val="00A27C4C"/>
    <w:rsid w:val="00A30629"/>
    <w:rsid w:val="00A32206"/>
    <w:rsid w:val="00A35F54"/>
    <w:rsid w:val="00A37B57"/>
    <w:rsid w:val="00A4104E"/>
    <w:rsid w:val="00A42791"/>
    <w:rsid w:val="00A42984"/>
    <w:rsid w:val="00A47D41"/>
    <w:rsid w:val="00A507E9"/>
    <w:rsid w:val="00A52DE8"/>
    <w:rsid w:val="00A52EF3"/>
    <w:rsid w:val="00A53D80"/>
    <w:rsid w:val="00A540D5"/>
    <w:rsid w:val="00A55A15"/>
    <w:rsid w:val="00A564F9"/>
    <w:rsid w:val="00A61026"/>
    <w:rsid w:val="00A62D58"/>
    <w:rsid w:val="00A63911"/>
    <w:rsid w:val="00A6534D"/>
    <w:rsid w:val="00A72358"/>
    <w:rsid w:val="00A72DFB"/>
    <w:rsid w:val="00A731CD"/>
    <w:rsid w:val="00A73A77"/>
    <w:rsid w:val="00A765C6"/>
    <w:rsid w:val="00A77AFA"/>
    <w:rsid w:val="00A8442E"/>
    <w:rsid w:val="00A91A21"/>
    <w:rsid w:val="00A92AB8"/>
    <w:rsid w:val="00A92D6E"/>
    <w:rsid w:val="00A93ADF"/>
    <w:rsid w:val="00A97E6A"/>
    <w:rsid w:val="00AA2467"/>
    <w:rsid w:val="00AA2B64"/>
    <w:rsid w:val="00AA2B7D"/>
    <w:rsid w:val="00AA2BAC"/>
    <w:rsid w:val="00AA4518"/>
    <w:rsid w:val="00AA4A73"/>
    <w:rsid w:val="00AB1B55"/>
    <w:rsid w:val="00AB5297"/>
    <w:rsid w:val="00AB5976"/>
    <w:rsid w:val="00AB5E3F"/>
    <w:rsid w:val="00AB7A6A"/>
    <w:rsid w:val="00AB7F69"/>
    <w:rsid w:val="00AC268D"/>
    <w:rsid w:val="00AC33CE"/>
    <w:rsid w:val="00AC611E"/>
    <w:rsid w:val="00AD1564"/>
    <w:rsid w:val="00AD6248"/>
    <w:rsid w:val="00AD7848"/>
    <w:rsid w:val="00AE07E4"/>
    <w:rsid w:val="00AE0D06"/>
    <w:rsid w:val="00AE1325"/>
    <w:rsid w:val="00AE4CC6"/>
    <w:rsid w:val="00AE5DF2"/>
    <w:rsid w:val="00AF1BC4"/>
    <w:rsid w:val="00AF2236"/>
    <w:rsid w:val="00AF5A45"/>
    <w:rsid w:val="00AF5C51"/>
    <w:rsid w:val="00B007F8"/>
    <w:rsid w:val="00B03CB1"/>
    <w:rsid w:val="00B04133"/>
    <w:rsid w:val="00B067A4"/>
    <w:rsid w:val="00B078A5"/>
    <w:rsid w:val="00B10CE4"/>
    <w:rsid w:val="00B11F3D"/>
    <w:rsid w:val="00B12287"/>
    <w:rsid w:val="00B12949"/>
    <w:rsid w:val="00B1449E"/>
    <w:rsid w:val="00B15544"/>
    <w:rsid w:val="00B16BEF"/>
    <w:rsid w:val="00B20106"/>
    <w:rsid w:val="00B20985"/>
    <w:rsid w:val="00B23FEA"/>
    <w:rsid w:val="00B24CEC"/>
    <w:rsid w:val="00B24EDB"/>
    <w:rsid w:val="00B3013D"/>
    <w:rsid w:val="00B328E1"/>
    <w:rsid w:val="00B33AB3"/>
    <w:rsid w:val="00B359F9"/>
    <w:rsid w:val="00B3774B"/>
    <w:rsid w:val="00B40097"/>
    <w:rsid w:val="00B41E83"/>
    <w:rsid w:val="00B42071"/>
    <w:rsid w:val="00B44FFA"/>
    <w:rsid w:val="00B455EA"/>
    <w:rsid w:val="00B5459C"/>
    <w:rsid w:val="00B54FCD"/>
    <w:rsid w:val="00B55A06"/>
    <w:rsid w:val="00B62477"/>
    <w:rsid w:val="00B63B25"/>
    <w:rsid w:val="00B6624A"/>
    <w:rsid w:val="00B81082"/>
    <w:rsid w:val="00B8216C"/>
    <w:rsid w:val="00B8472A"/>
    <w:rsid w:val="00B8723F"/>
    <w:rsid w:val="00B90EA7"/>
    <w:rsid w:val="00B92B94"/>
    <w:rsid w:val="00B93667"/>
    <w:rsid w:val="00B94864"/>
    <w:rsid w:val="00B9601F"/>
    <w:rsid w:val="00B97584"/>
    <w:rsid w:val="00BA0B22"/>
    <w:rsid w:val="00BA17D8"/>
    <w:rsid w:val="00BA5242"/>
    <w:rsid w:val="00BA5859"/>
    <w:rsid w:val="00BA6604"/>
    <w:rsid w:val="00BA7AC0"/>
    <w:rsid w:val="00BB2202"/>
    <w:rsid w:val="00BB3534"/>
    <w:rsid w:val="00BB413B"/>
    <w:rsid w:val="00BB440E"/>
    <w:rsid w:val="00BB5A5C"/>
    <w:rsid w:val="00BB700B"/>
    <w:rsid w:val="00BC16F3"/>
    <w:rsid w:val="00BC24EE"/>
    <w:rsid w:val="00BC2B3E"/>
    <w:rsid w:val="00BC4CDD"/>
    <w:rsid w:val="00BD0001"/>
    <w:rsid w:val="00BD7A85"/>
    <w:rsid w:val="00BE43C2"/>
    <w:rsid w:val="00BE52CC"/>
    <w:rsid w:val="00BF020F"/>
    <w:rsid w:val="00BF068B"/>
    <w:rsid w:val="00BF516E"/>
    <w:rsid w:val="00C00749"/>
    <w:rsid w:val="00C0146F"/>
    <w:rsid w:val="00C04AD7"/>
    <w:rsid w:val="00C05C08"/>
    <w:rsid w:val="00C05C9E"/>
    <w:rsid w:val="00C0730B"/>
    <w:rsid w:val="00C20A99"/>
    <w:rsid w:val="00C221B3"/>
    <w:rsid w:val="00C223E3"/>
    <w:rsid w:val="00C23614"/>
    <w:rsid w:val="00C23E38"/>
    <w:rsid w:val="00C24AA7"/>
    <w:rsid w:val="00C26B2B"/>
    <w:rsid w:val="00C27F3F"/>
    <w:rsid w:val="00C33C59"/>
    <w:rsid w:val="00C33E00"/>
    <w:rsid w:val="00C5295C"/>
    <w:rsid w:val="00C53DA7"/>
    <w:rsid w:val="00C6555D"/>
    <w:rsid w:val="00C66217"/>
    <w:rsid w:val="00C706BF"/>
    <w:rsid w:val="00C70A9F"/>
    <w:rsid w:val="00C72A5D"/>
    <w:rsid w:val="00C72AD1"/>
    <w:rsid w:val="00C74C96"/>
    <w:rsid w:val="00C762B7"/>
    <w:rsid w:val="00C765B6"/>
    <w:rsid w:val="00C82605"/>
    <w:rsid w:val="00C86B2F"/>
    <w:rsid w:val="00C8781E"/>
    <w:rsid w:val="00C91A16"/>
    <w:rsid w:val="00C94BBB"/>
    <w:rsid w:val="00C9559A"/>
    <w:rsid w:val="00C96025"/>
    <w:rsid w:val="00C96952"/>
    <w:rsid w:val="00C9744D"/>
    <w:rsid w:val="00C97B8C"/>
    <w:rsid w:val="00CA0685"/>
    <w:rsid w:val="00CA125E"/>
    <w:rsid w:val="00CA367E"/>
    <w:rsid w:val="00CA3E25"/>
    <w:rsid w:val="00CA43F2"/>
    <w:rsid w:val="00CB168F"/>
    <w:rsid w:val="00CB16E8"/>
    <w:rsid w:val="00CB1A00"/>
    <w:rsid w:val="00CB736C"/>
    <w:rsid w:val="00CC04AE"/>
    <w:rsid w:val="00CC0D9E"/>
    <w:rsid w:val="00CC414F"/>
    <w:rsid w:val="00CC65EA"/>
    <w:rsid w:val="00CC7F8B"/>
    <w:rsid w:val="00CD084D"/>
    <w:rsid w:val="00CD16D7"/>
    <w:rsid w:val="00CD374B"/>
    <w:rsid w:val="00CD4316"/>
    <w:rsid w:val="00CD6C4D"/>
    <w:rsid w:val="00CE1622"/>
    <w:rsid w:val="00CE2548"/>
    <w:rsid w:val="00CE4C18"/>
    <w:rsid w:val="00CE4E6B"/>
    <w:rsid w:val="00CE68D5"/>
    <w:rsid w:val="00CF707A"/>
    <w:rsid w:val="00CF73DC"/>
    <w:rsid w:val="00D016A0"/>
    <w:rsid w:val="00D0466D"/>
    <w:rsid w:val="00D0595A"/>
    <w:rsid w:val="00D106A3"/>
    <w:rsid w:val="00D108A8"/>
    <w:rsid w:val="00D10C47"/>
    <w:rsid w:val="00D122A2"/>
    <w:rsid w:val="00D13BAD"/>
    <w:rsid w:val="00D14D92"/>
    <w:rsid w:val="00D17524"/>
    <w:rsid w:val="00D21FCA"/>
    <w:rsid w:val="00D22CD8"/>
    <w:rsid w:val="00D23BF7"/>
    <w:rsid w:val="00D31E47"/>
    <w:rsid w:val="00D33028"/>
    <w:rsid w:val="00D35367"/>
    <w:rsid w:val="00D358AF"/>
    <w:rsid w:val="00D35BEC"/>
    <w:rsid w:val="00D36AF2"/>
    <w:rsid w:val="00D46E78"/>
    <w:rsid w:val="00D50957"/>
    <w:rsid w:val="00D50BE7"/>
    <w:rsid w:val="00D510F1"/>
    <w:rsid w:val="00D5174A"/>
    <w:rsid w:val="00D5228F"/>
    <w:rsid w:val="00D543F8"/>
    <w:rsid w:val="00D55D2C"/>
    <w:rsid w:val="00D5667A"/>
    <w:rsid w:val="00D569EB"/>
    <w:rsid w:val="00D605F7"/>
    <w:rsid w:val="00D61FF3"/>
    <w:rsid w:val="00D65110"/>
    <w:rsid w:val="00D671F1"/>
    <w:rsid w:val="00D73B28"/>
    <w:rsid w:val="00D73C24"/>
    <w:rsid w:val="00D7784D"/>
    <w:rsid w:val="00D80658"/>
    <w:rsid w:val="00D809A6"/>
    <w:rsid w:val="00D817E7"/>
    <w:rsid w:val="00D82851"/>
    <w:rsid w:val="00D87A01"/>
    <w:rsid w:val="00D8E2D5"/>
    <w:rsid w:val="00D91697"/>
    <w:rsid w:val="00D931A4"/>
    <w:rsid w:val="00D95292"/>
    <w:rsid w:val="00D96A0F"/>
    <w:rsid w:val="00D97311"/>
    <w:rsid w:val="00DA0F9D"/>
    <w:rsid w:val="00DA11BC"/>
    <w:rsid w:val="00DA5758"/>
    <w:rsid w:val="00DB0F9D"/>
    <w:rsid w:val="00DB1AF5"/>
    <w:rsid w:val="00DB39C8"/>
    <w:rsid w:val="00DB45CA"/>
    <w:rsid w:val="00DB5AAB"/>
    <w:rsid w:val="00DB6B02"/>
    <w:rsid w:val="00DC03E6"/>
    <w:rsid w:val="00DC11A2"/>
    <w:rsid w:val="00DC3DC0"/>
    <w:rsid w:val="00DD1539"/>
    <w:rsid w:val="00DD39EC"/>
    <w:rsid w:val="00DE49F2"/>
    <w:rsid w:val="00DE4AD2"/>
    <w:rsid w:val="00DF1466"/>
    <w:rsid w:val="00DF1878"/>
    <w:rsid w:val="00DF384B"/>
    <w:rsid w:val="00E00A66"/>
    <w:rsid w:val="00E023FF"/>
    <w:rsid w:val="00E10AC1"/>
    <w:rsid w:val="00E11428"/>
    <w:rsid w:val="00E20311"/>
    <w:rsid w:val="00E20BAD"/>
    <w:rsid w:val="00E2110A"/>
    <w:rsid w:val="00E22E77"/>
    <w:rsid w:val="00E258B6"/>
    <w:rsid w:val="00E25C3D"/>
    <w:rsid w:val="00E2787B"/>
    <w:rsid w:val="00E33142"/>
    <w:rsid w:val="00E33663"/>
    <w:rsid w:val="00E37B7C"/>
    <w:rsid w:val="00E42AE5"/>
    <w:rsid w:val="00E4340E"/>
    <w:rsid w:val="00E43891"/>
    <w:rsid w:val="00E47541"/>
    <w:rsid w:val="00E50771"/>
    <w:rsid w:val="00E5409C"/>
    <w:rsid w:val="00E56381"/>
    <w:rsid w:val="00E57335"/>
    <w:rsid w:val="00E57D55"/>
    <w:rsid w:val="00E60062"/>
    <w:rsid w:val="00E60506"/>
    <w:rsid w:val="00E606B3"/>
    <w:rsid w:val="00E62C92"/>
    <w:rsid w:val="00E63D82"/>
    <w:rsid w:val="00E66686"/>
    <w:rsid w:val="00E66CDE"/>
    <w:rsid w:val="00E75ADC"/>
    <w:rsid w:val="00E76722"/>
    <w:rsid w:val="00E7696C"/>
    <w:rsid w:val="00E80BDC"/>
    <w:rsid w:val="00E90F5D"/>
    <w:rsid w:val="00E91633"/>
    <w:rsid w:val="00EA0261"/>
    <w:rsid w:val="00EA120E"/>
    <w:rsid w:val="00EA23FB"/>
    <w:rsid w:val="00EA2E3E"/>
    <w:rsid w:val="00EA3BC5"/>
    <w:rsid w:val="00EA5429"/>
    <w:rsid w:val="00EA758D"/>
    <w:rsid w:val="00EB492C"/>
    <w:rsid w:val="00EB6B6E"/>
    <w:rsid w:val="00EC2438"/>
    <w:rsid w:val="00EC428B"/>
    <w:rsid w:val="00EC4FF6"/>
    <w:rsid w:val="00ED108B"/>
    <w:rsid w:val="00ED17BF"/>
    <w:rsid w:val="00ED38F3"/>
    <w:rsid w:val="00ED6218"/>
    <w:rsid w:val="00EE244D"/>
    <w:rsid w:val="00EE482F"/>
    <w:rsid w:val="00EE741A"/>
    <w:rsid w:val="00EF476C"/>
    <w:rsid w:val="00EF635F"/>
    <w:rsid w:val="00EF72E7"/>
    <w:rsid w:val="00F010F6"/>
    <w:rsid w:val="00F049C6"/>
    <w:rsid w:val="00F10914"/>
    <w:rsid w:val="00F16E2C"/>
    <w:rsid w:val="00F24B14"/>
    <w:rsid w:val="00F34049"/>
    <w:rsid w:val="00F36634"/>
    <w:rsid w:val="00F36B36"/>
    <w:rsid w:val="00F372DB"/>
    <w:rsid w:val="00F40E24"/>
    <w:rsid w:val="00F416D0"/>
    <w:rsid w:val="00F41ED4"/>
    <w:rsid w:val="00F421A0"/>
    <w:rsid w:val="00F477E4"/>
    <w:rsid w:val="00F47C92"/>
    <w:rsid w:val="00F50283"/>
    <w:rsid w:val="00F50CCD"/>
    <w:rsid w:val="00F50D44"/>
    <w:rsid w:val="00F52635"/>
    <w:rsid w:val="00F5296C"/>
    <w:rsid w:val="00F53408"/>
    <w:rsid w:val="00F569D1"/>
    <w:rsid w:val="00F572CA"/>
    <w:rsid w:val="00F60A40"/>
    <w:rsid w:val="00F61ABC"/>
    <w:rsid w:val="00F638D5"/>
    <w:rsid w:val="00F64349"/>
    <w:rsid w:val="00F657BD"/>
    <w:rsid w:val="00F65B77"/>
    <w:rsid w:val="00F65D67"/>
    <w:rsid w:val="00F66D1C"/>
    <w:rsid w:val="00F72879"/>
    <w:rsid w:val="00F73706"/>
    <w:rsid w:val="00F743AC"/>
    <w:rsid w:val="00F7524E"/>
    <w:rsid w:val="00F813DA"/>
    <w:rsid w:val="00F82F39"/>
    <w:rsid w:val="00F84898"/>
    <w:rsid w:val="00F867C1"/>
    <w:rsid w:val="00F9043A"/>
    <w:rsid w:val="00F90F20"/>
    <w:rsid w:val="00F93570"/>
    <w:rsid w:val="00F961B9"/>
    <w:rsid w:val="00F96598"/>
    <w:rsid w:val="00F97530"/>
    <w:rsid w:val="00FA2A87"/>
    <w:rsid w:val="00FA2AC0"/>
    <w:rsid w:val="00FA2CFE"/>
    <w:rsid w:val="00FA63E8"/>
    <w:rsid w:val="00FA7EAC"/>
    <w:rsid w:val="00FB132D"/>
    <w:rsid w:val="00FB40A6"/>
    <w:rsid w:val="00FB4990"/>
    <w:rsid w:val="00FB49BD"/>
    <w:rsid w:val="00FB6B49"/>
    <w:rsid w:val="00FB719E"/>
    <w:rsid w:val="00FB7C92"/>
    <w:rsid w:val="00FC1666"/>
    <w:rsid w:val="00FC1BE6"/>
    <w:rsid w:val="00FC2748"/>
    <w:rsid w:val="00FC350E"/>
    <w:rsid w:val="00FC4BDD"/>
    <w:rsid w:val="00FC6289"/>
    <w:rsid w:val="00FD0108"/>
    <w:rsid w:val="00FD0A08"/>
    <w:rsid w:val="00FD3314"/>
    <w:rsid w:val="00FD35D5"/>
    <w:rsid w:val="00FD3B20"/>
    <w:rsid w:val="00FD55FB"/>
    <w:rsid w:val="00FD68B0"/>
    <w:rsid w:val="00FD6E24"/>
    <w:rsid w:val="00FE1461"/>
    <w:rsid w:val="00FE2AA9"/>
    <w:rsid w:val="00FE2F75"/>
    <w:rsid w:val="00FE6380"/>
    <w:rsid w:val="00FF2EE1"/>
    <w:rsid w:val="00FF3E82"/>
    <w:rsid w:val="00FF4DA5"/>
    <w:rsid w:val="00FF54AE"/>
    <w:rsid w:val="02473013"/>
    <w:rsid w:val="03CA708A"/>
    <w:rsid w:val="055B08A5"/>
    <w:rsid w:val="065419CF"/>
    <w:rsid w:val="06C7C96F"/>
    <w:rsid w:val="089032AB"/>
    <w:rsid w:val="090A112C"/>
    <w:rsid w:val="09AB7F1E"/>
    <w:rsid w:val="0D058482"/>
    <w:rsid w:val="0DFE7406"/>
    <w:rsid w:val="121DEC94"/>
    <w:rsid w:val="1234853B"/>
    <w:rsid w:val="15906E3D"/>
    <w:rsid w:val="166B6150"/>
    <w:rsid w:val="16F15DB7"/>
    <w:rsid w:val="175AB0D0"/>
    <w:rsid w:val="1A0F86AB"/>
    <w:rsid w:val="1D5F054F"/>
    <w:rsid w:val="1DB4A5F2"/>
    <w:rsid w:val="1EE278CF"/>
    <w:rsid w:val="1EF9DFE6"/>
    <w:rsid w:val="21DE33ED"/>
    <w:rsid w:val="2653CFBD"/>
    <w:rsid w:val="28B685F2"/>
    <w:rsid w:val="2DBFA2F1"/>
    <w:rsid w:val="2E7621A8"/>
    <w:rsid w:val="2FB2F147"/>
    <w:rsid w:val="3486663A"/>
    <w:rsid w:val="350EF6AD"/>
    <w:rsid w:val="3773F82F"/>
    <w:rsid w:val="3811D252"/>
    <w:rsid w:val="3C1AAF59"/>
    <w:rsid w:val="3D82AAF1"/>
    <w:rsid w:val="40FD703A"/>
    <w:rsid w:val="42FD99EE"/>
    <w:rsid w:val="4342E00E"/>
    <w:rsid w:val="434BC8B8"/>
    <w:rsid w:val="45506457"/>
    <w:rsid w:val="456277E6"/>
    <w:rsid w:val="4A166701"/>
    <w:rsid w:val="4B401020"/>
    <w:rsid w:val="4D2B44CB"/>
    <w:rsid w:val="4D4E07C3"/>
    <w:rsid w:val="504F06DB"/>
    <w:rsid w:val="5124D973"/>
    <w:rsid w:val="52D173DA"/>
    <w:rsid w:val="55360C82"/>
    <w:rsid w:val="55B784B2"/>
    <w:rsid w:val="5D485184"/>
    <w:rsid w:val="607A4828"/>
    <w:rsid w:val="64F03BB5"/>
    <w:rsid w:val="68B006D4"/>
    <w:rsid w:val="6BF2A763"/>
    <w:rsid w:val="6C3E2D22"/>
    <w:rsid w:val="6C4796E7"/>
    <w:rsid w:val="6C68082D"/>
    <w:rsid w:val="6ED8BDD2"/>
    <w:rsid w:val="70853192"/>
    <w:rsid w:val="711C89C2"/>
    <w:rsid w:val="73C16213"/>
    <w:rsid w:val="7470BC32"/>
    <w:rsid w:val="7558FDD5"/>
    <w:rsid w:val="769E7C92"/>
    <w:rsid w:val="78787CDB"/>
    <w:rsid w:val="7A78440E"/>
    <w:rsid w:val="7B63BCEC"/>
    <w:rsid w:val="7C7D2A23"/>
    <w:rsid w:val="7CF54CB6"/>
    <w:rsid w:val="7E0BB4E8"/>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E2A0466"/>
  <w15:docId w15:val="{E263953F-BC69-421D-9346-9AD6F36B883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91AD2"/>
  </w:style>
  <w:style w:type="paragraph" w:styleId="Heading1">
    <w:name w:val="heading 1"/>
    <w:basedOn w:val="Normal"/>
    <w:next w:val="Normal"/>
    <w:link w:val="Heading1Char"/>
    <w:qFormat/>
    <w:rsid w:val="00D36AF2"/>
    <w:pPr>
      <w:keepNext/>
      <w:keepLines/>
      <w:numPr>
        <w:numId w:val="1"/>
      </w:numPr>
      <w:spacing w:before="480" w:after="240"/>
      <w:outlineLvl w:val="0"/>
    </w:pPr>
    <w:rPr>
      <w:rFonts w:eastAsiaTheme="majorEastAsia" w:cstheme="majorBidi"/>
      <w:b/>
      <w:bCs/>
      <w:sz w:val="28"/>
      <w:szCs w:val="28"/>
    </w:rPr>
  </w:style>
  <w:style w:type="paragraph" w:styleId="Heading2">
    <w:name w:val="heading 2"/>
    <w:basedOn w:val="Normal"/>
    <w:next w:val="Normal"/>
    <w:link w:val="Heading2Char"/>
    <w:qFormat/>
    <w:rsid w:val="00802029"/>
    <w:pPr>
      <w:numPr>
        <w:ilvl w:val="1"/>
        <w:numId w:val="1"/>
      </w:numPr>
      <w:spacing w:before="360" w:after="120" w:line="240" w:lineRule="auto"/>
      <w:jc w:val="both"/>
      <w:outlineLvl w:val="1"/>
    </w:pPr>
    <w:rPr>
      <w:rFonts w:eastAsia="Cambria" w:cs="Times New Roman"/>
      <w:b/>
      <w:sz w:val="24"/>
      <w:szCs w:val="24"/>
    </w:rPr>
  </w:style>
  <w:style w:type="paragraph" w:styleId="Heading3">
    <w:name w:val="heading 3"/>
    <w:basedOn w:val="Heading2"/>
    <w:next w:val="Normal"/>
    <w:link w:val="Heading3Char"/>
    <w:autoRedefine/>
    <w:uiPriority w:val="9"/>
    <w:unhideWhenUsed/>
    <w:qFormat/>
    <w:rsid w:val="008F1FD5"/>
    <w:pPr>
      <w:keepNext/>
      <w:keepLines/>
      <w:numPr>
        <w:ilvl w:val="2"/>
      </w:numPr>
      <w:spacing w:after="240"/>
      <w:jc w:val="left"/>
      <w:outlineLvl w:val="2"/>
    </w:pPr>
    <w:rPr>
      <w:rFonts w:eastAsiaTheme="majorEastAsia" w:cs="Arial"/>
      <w:bCs/>
    </w:rPr>
  </w:style>
  <w:style w:type="paragraph" w:styleId="Heading4">
    <w:name w:val="heading 4"/>
    <w:basedOn w:val="Normal"/>
    <w:next w:val="Normal"/>
    <w:link w:val="Heading4Char"/>
    <w:uiPriority w:val="9"/>
    <w:unhideWhenUsed/>
    <w:qFormat/>
    <w:rsid w:val="00110E1D"/>
    <w:pPr>
      <w:keepNext/>
      <w:keepLines/>
      <w:numPr>
        <w:ilvl w:val="3"/>
        <w:numId w:val="1"/>
      </w:numPr>
      <w:spacing w:before="200" w:after="240" w:line="240" w:lineRule="auto"/>
      <w:ind w:left="1843" w:hanging="1006"/>
      <w:outlineLvl w:val="3"/>
    </w:pPr>
    <w:rPr>
      <w:rFonts w:eastAsiaTheme="majorEastAsia" w:cstheme="majorBidi"/>
      <w:b/>
      <w:bCs/>
      <w:iCs/>
    </w:rPr>
  </w:style>
  <w:style w:type="paragraph" w:styleId="Heading5">
    <w:name w:val="heading 5"/>
    <w:basedOn w:val="Normal"/>
    <w:next w:val="Normal"/>
    <w:link w:val="Heading5Char"/>
    <w:uiPriority w:val="9"/>
    <w:unhideWhenUsed/>
    <w:qFormat/>
    <w:rsid w:val="00D10C47"/>
    <w:pPr>
      <w:keepNext/>
      <w:keepLines/>
      <w:numPr>
        <w:ilvl w:val="4"/>
        <w:numId w:val="1"/>
      </w:numPr>
      <w:spacing w:before="200" w:after="0"/>
      <w:outlineLvl w:val="4"/>
    </w:pPr>
    <w:rPr>
      <w:rFonts w:eastAsiaTheme="majorEastAsia" w:cstheme="majorBidi"/>
    </w:rPr>
  </w:style>
  <w:style w:type="paragraph" w:styleId="Heading6">
    <w:name w:val="heading 6"/>
    <w:basedOn w:val="Normal"/>
    <w:next w:val="Normal"/>
    <w:link w:val="Heading6Char"/>
    <w:uiPriority w:val="9"/>
    <w:unhideWhenUsed/>
    <w:qFormat/>
    <w:rsid w:val="00D10C47"/>
    <w:pPr>
      <w:keepNext/>
      <w:keepLines/>
      <w:numPr>
        <w:ilvl w:val="5"/>
        <w:numId w:val="1"/>
      </w:numPr>
      <w:spacing w:before="200" w:after="0"/>
      <w:outlineLvl w:val="5"/>
    </w:pPr>
    <w:rPr>
      <w:rFonts w:eastAsiaTheme="majorEastAsia" w:cstheme="majorBidi"/>
      <w:i/>
      <w:iCs/>
    </w:rPr>
  </w:style>
  <w:style w:type="paragraph" w:styleId="Heading7">
    <w:name w:val="heading 7"/>
    <w:basedOn w:val="Normal"/>
    <w:next w:val="Normal"/>
    <w:link w:val="Heading7Char"/>
    <w:uiPriority w:val="9"/>
    <w:semiHidden/>
    <w:unhideWhenUsed/>
    <w:qFormat/>
    <w:rsid w:val="00CA367E"/>
    <w:pPr>
      <w:keepNext/>
      <w:keepLines/>
      <w:numPr>
        <w:ilvl w:val="6"/>
        <w:numId w:val="1"/>
      </w:numPr>
      <w:spacing w:before="200" w:after="0"/>
      <w:outlineLvl w:val="6"/>
    </w:pPr>
    <w:rPr>
      <w:rFonts w:asciiTheme="majorHAnsi" w:eastAsiaTheme="majorEastAsia" w:hAnsiTheme="majorHAnsi" w:cstheme="majorBidi"/>
      <w:i/>
      <w:iCs/>
      <w:color w:val="404040" w:themeColor="text1" w:themeTint="BF"/>
    </w:rPr>
  </w:style>
  <w:style w:type="paragraph" w:styleId="Heading8">
    <w:name w:val="heading 8"/>
    <w:basedOn w:val="Normal"/>
    <w:next w:val="Normal"/>
    <w:link w:val="Heading8Char"/>
    <w:uiPriority w:val="9"/>
    <w:semiHidden/>
    <w:unhideWhenUsed/>
    <w:qFormat/>
    <w:rsid w:val="00CA367E"/>
    <w:pPr>
      <w:keepNext/>
      <w:keepLines/>
      <w:numPr>
        <w:ilvl w:val="7"/>
        <w:numId w:val="1"/>
      </w:numPr>
      <w:spacing w:before="200" w:after="0"/>
      <w:outlineLvl w:val="7"/>
    </w:pPr>
    <w:rPr>
      <w:rFonts w:asciiTheme="majorHAnsi" w:eastAsiaTheme="majorEastAsia" w:hAnsiTheme="majorHAnsi" w:cstheme="majorBidi"/>
      <w:color w:val="404040" w:themeColor="text1" w:themeTint="BF"/>
      <w:sz w:val="20"/>
      <w:szCs w:val="20"/>
    </w:rPr>
  </w:style>
  <w:style w:type="paragraph" w:styleId="Heading9">
    <w:name w:val="heading 9"/>
    <w:basedOn w:val="Normal"/>
    <w:next w:val="Normal"/>
    <w:link w:val="Heading9Char"/>
    <w:uiPriority w:val="9"/>
    <w:semiHidden/>
    <w:unhideWhenUsed/>
    <w:qFormat/>
    <w:rsid w:val="00CA367E"/>
    <w:pPr>
      <w:keepNext/>
      <w:keepLines/>
      <w:numPr>
        <w:ilvl w:val="8"/>
        <w:numId w:val="1"/>
      </w:numPr>
      <w:spacing w:before="200" w:after="0"/>
      <w:outlineLvl w:val="8"/>
    </w:pPr>
    <w:rPr>
      <w:rFonts w:asciiTheme="majorHAnsi" w:eastAsiaTheme="majorEastAsia" w:hAnsiTheme="majorHAnsi" w:cstheme="majorBidi"/>
      <w:i/>
      <w:iCs/>
      <w:color w:val="404040" w:themeColor="text1" w:themeTint="BF"/>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D36AF2"/>
    <w:rPr>
      <w:rFonts w:eastAsiaTheme="majorEastAsia" w:cstheme="majorBidi"/>
      <w:b/>
      <w:bCs/>
      <w:sz w:val="28"/>
      <w:szCs w:val="28"/>
    </w:rPr>
  </w:style>
  <w:style w:type="character" w:customStyle="1" w:styleId="Heading2Char">
    <w:name w:val="Heading 2 Char"/>
    <w:basedOn w:val="DefaultParagraphFont"/>
    <w:link w:val="Heading2"/>
    <w:rsid w:val="00802029"/>
    <w:rPr>
      <w:rFonts w:eastAsia="Cambria" w:cs="Times New Roman"/>
      <w:b/>
      <w:sz w:val="24"/>
      <w:szCs w:val="24"/>
    </w:rPr>
  </w:style>
  <w:style w:type="character" w:customStyle="1" w:styleId="Heading3Char">
    <w:name w:val="Heading 3 Char"/>
    <w:basedOn w:val="DefaultParagraphFont"/>
    <w:link w:val="Heading3"/>
    <w:uiPriority w:val="9"/>
    <w:rsid w:val="008F1FD5"/>
    <w:rPr>
      <w:rFonts w:eastAsiaTheme="majorEastAsia" w:cs="Arial"/>
      <w:b/>
      <w:bCs/>
      <w:sz w:val="24"/>
      <w:szCs w:val="24"/>
    </w:rPr>
  </w:style>
  <w:style w:type="character" w:customStyle="1" w:styleId="Heading4Char">
    <w:name w:val="Heading 4 Char"/>
    <w:basedOn w:val="DefaultParagraphFont"/>
    <w:link w:val="Heading4"/>
    <w:uiPriority w:val="9"/>
    <w:rsid w:val="00110E1D"/>
    <w:rPr>
      <w:rFonts w:eastAsiaTheme="majorEastAsia" w:cstheme="majorBidi"/>
      <w:b/>
      <w:bCs/>
      <w:iCs/>
    </w:rPr>
  </w:style>
  <w:style w:type="character" w:customStyle="1" w:styleId="Heading5Char">
    <w:name w:val="Heading 5 Char"/>
    <w:basedOn w:val="DefaultParagraphFont"/>
    <w:link w:val="Heading5"/>
    <w:uiPriority w:val="9"/>
    <w:rsid w:val="00D10C47"/>
    <w:rPr>
      <w:rFonts w:eastAsiaTheme="majorEastAsia" w:cstheme="majorBidi"/>
    </w:rPr>
  </w:style>
  <w:style w:type="character" w:customStyle="1" w:styleId="Heading6Char">
    <w:name w:val="Heading 6 Char"/>
    <w:basedOn w:val="DefaultParagraphFont"/>
    <w:link w:val="Heading6"/>
    <w:uiPriority w:val="9"/>
    <w:rsid w:val="00D10C47"/>
    <w:rPr>
      <w:rFonts w:eastAsiaTheme="majorEastAsia" w:cstheme="majorBidi"/>
      <w:i/>
      <w:iCs/>
    </w:rPr>
  </w:style>
  <w:style w:type="character" w:customStyle="1" w:styleId="Heading7Char">
    <w:name w:val="Heading 7 Char"/>
    <w:basedOn w:val="DefaultParagraphFont"/>
    <w:link w:val="Heading7"/>
    <w:uiPriority w:val="9"/>
    <w:semiHidden/>
    <w:rsid w:val="00CA367E"/>
    <w:rPr>
      <w:rFonts w:asciiTheme="majorHAnsi" w:eastAsiaTheme="majorEastAsia" w:hAnsiTheme="majorHAnsi" w:cstheme="majorBidi"/>
      <w:i/>
      <w:iCs/>
      <w:color w:val="404040" w:themeColor="text1" w:themeTint="BF"/>
    </w:rPr>
  </w:style>
  <w:style w:type="character" w:customStyle="1" w:styleId="Heading8Char">
    <w:name w:val="Heading 8 Char"/>
    <w:basedOn w:val="DefaultParagraphFont"/>
    <w:link w:val="Heading8"/>
    <w:uiPriority w:val="9"/>
    <w:semiHidden/>
    <w:rsid w:val="00CA367E"/>
    <w:rPr>
      <w:rFonts w:asciiTheme="majorHAnsi" w:eastAsiaTheme="majorEastAsia" w:hAnsiTheme="majorHAnsi" w:cstheme="majorBidi"/>
      <w:color w:val="404040" w:themeColor="text1" w:themeTint="BF"/>
      <w:sz w:val="20"/>
      <w:szCs w:val="20"/>
    </w:rPr>
  </w:style>
  <w:style w:type="character" w:customStyle="1" w:styleId="Heading9Char">
    <w:name w:val="Heading 9 Char"/>
    <w:basedOn w:val="DefaultParagraphFont"/>
    <w:link w:val="Heading9"/>
    <w:uiPriority w:val="9"/>
    <w:semiHidden/>
    <w:rsid w:val="00CA367E"/>
    <w:rPr>
      <w:rFonts w:asciiTheme="majorHAnsi" w:eastAsiaTheme="majorEastAsia" w:hAnsiTheme="majorHAnsi" w:cstheme="majorBidi"/>
      <w:i/>
      <w:iCs/>
      <w:color w:val="404040" w:themeColor="text1" w:themeTint="BF"/>
      <w:sz w:val="20"/>
      <w:szCs w:val="20"/>
    </w:rPr>
  </w:style>
  <w:style w:type="paragraph" w:styleId="BalloonText">
    <w:name w:val="Balloon Text"/>
    <w:basedOn w:val="Normal"/>
    <w:link w:val="BalloonTextChar"/>
    <w:uiPriority w:val="99"/>
    <w:semiHidden/>
    <w:unhideWhenUsed/>
    <w:rsid w:val="00D5667A"/>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D5667A"/>
    <w:rPr>
      <w:rFonts w:ascii="Tahoma" w:hAnsi="Tahoma" w:cs="Tahoma"/>
      <w:sz w:val="16"/>
      <w:szCs w:val="16"/>
    </w:rPr>
  </w:style>
  <w:style w:type="table" w:styleId="TableGrid">
    <w:name w:val="Table Grid"/>
    <w:basedOn w:val="TableNormal"/>
    <w:rsid w:val="00C20A9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basedOn w:val="Normal"/>
    <w:next w:val="Normal"/>
    <w:autoRedefine/>
    <w:uiPriority w:val="39"/>
    <w:unhideWhenUsed/>
    <w:rsid w:val="0023234D"/>
    <w:pPr>
      <w:tabs>
        <w:tab w:val="left" w:pos="440"/>
        <w:tab w:val="right" w:leader="dot" w:pos="9628"/>
      </w:tabs>
      <w:spacing w:after="100"/>
    </w:pPr>
    <w:rPr>
      <w:b/>
      <w:sz w:val="28"/>
    </w:rPr>
  </w:style>
  <w:style w:type="paragraph" w:styleId="TOC2">
    <w:name w:val="toc 2"/>
    <w:basedOn w:val="Normal"/>
    <w:next w:val="Normal"/>
    <w:autoRedefine/>
    <w:uiPriority w:val="39"/>
    <w:unhideWhenUsed/>
    <w:rsid w:val="0023234D"/>
    <w:pPr>
      <w:tabs>
        <w:tab w:val="left" w:pos="993"/>
        <w:tab w:val="right" w:leader="dot" w:pos="9628"/>
      </w:tabs>
      <w:spacing w:after="100"/>
      <w:ind w:left="426"/>
    </w:pPr>
    <w:rPr>
      <w:b/>
      <w:sz w:val="26"/>
    </w:rPr>
  </w:style>
  <w:style w:type="paragraph" w:styleId="TOC3">
    <w:name w:val="toc 3"/>
    <w:basedOn w:val="Normal"/>
    <w:next w:val="Normal"/>
    <w:autoRedefine/>
    <w:uiPriority w:val="39"/>
    <w:unhideWhenUsed/>
    <w:rsid w:val="0023234D"/>
    <w:pPr>
      <w:spacing w:after="100"/>
      <w:ind w:left="720"/>
    </w:pPr>
    <w:rPr>
      <w:b/>
      <w:sz w:val="24"/>
    </w:rPr>
  </w:style>
  <w:style w:type="paragraph" w:customStyle="1" w:styleId="Heading1Text">
    <w:name w:val="Heading 1 Text"/>
    <w:basedOn w:val="Normal"/>
    <w:qFormat/>
    <w:rsid w:val="00802029"/>
    <w:pPr>
      <w:spacing w:after="240" w:line="240" w:lineRule="auto"/>
      <w:ind w:left="426"/>
      <w:jc w:val="both"/>
    </w:pPr>
    <w:rPr>
      <w:rFonts w:eastAsia="Cambria" w:cs="Arial"/>
    </w:rPr>
  </w:style>
  <w:style w:type="paragraph" w:customStyle="1" w:styleId="Heading2Text">
    <w:name w:val="Heading 2 Text"/>
    <w:basedOn w:val="Normal"/>
    <w:qFormat/>
    <w:rsid w:val="00802029"/>
    <w:pPr>
      <w:spacing w:after="240" w:line="240" w:lineRule="auto"/>
      <w:ind w:left="993"/>
    </w:pPr>
  </w:style>
  <w:style w:type="paragraph" w:customStyle="1" w:styleId="Heading3Text">
    <w:name w:val="Heading 3 Text"/>
    <w:basedOn w:val="Normal"/>
    <w:qFormat/>
    <w:rsid w:val="00D36AF2"/>
    <w:pPr>
      <w:spacing w:after="240" w:line="240" w:lineRule="auto"/>
      <w:ind w:left="1418"/>
    </w:pPr>
  </w:style>
  <w:style w:type="paragraph" w:customStyle="1" w:styleId="Heading4Text">
    <w:name w:val="Heading 4 Text"/>
    <w:basedOn w:val="Normal"/>
    <w:qFormat/>
    <w:rsid w:val="00110E1D"/>
    <w:pPr>
      <w:spacing w:line="240" w:lineRule="auto"/>
      <w:ind w:left="1843"/>
    </w:pPr>
  </w:style>
  <w:style w:type="paragraph" w:customStyle="1" w:styleId="Heading2Bulletts">
    <w:name w:val="Heading 2 Bulletts"/>
    <w:basedOn w:val="Normal"/>
    <w:qFormat/>
    <w:rsid w:val="00D5667A"/>
    <w:pPr>
      <w:numPr>
        <w:numId w:val="2"/>
      </w:numPr>
      <w:spacing w:after="0" w:line="240" w:lineRule="auto"/>
      <w:contextualSpacing/>
    </w:pPr>
  </w:style>
  <w:style w:type="paragraph" w:customStyle="1" w:styleId="Heading3Bulletts">
    <w:name w:val="Heading 3 Bulletts"/>
    <w:basedOn w:val="Heading2Bulletts"/>
    <w:qFormat/>
    <w:rsid w:val="00100BA0"/>
  </w:style>
  <w:style w:type="paragraph" w:customStyle="1" w:styleId="Heading4Bulletts">
    <w:name w:val="Heading 4 Bulletts"/>
    <w:basedOn w:val="Heading3Bulletts"/>
    <w:qFormat/>
    <w:rsid w:val="0051040E"/>
  </w:style>
  <w:style w:type="paragraph" w:customStyle="1" w:styleId="Heading1Bulletts">
    <w:name w:val="Heading 1 Bulletts"/>
    <w:basedOn w:val="Heading2Bulletts"/>
    <w:qFormat/>
    <w:rsid w:val="00802029"/>
    <w:pPr>
      <w:ind w:left="709"/>
    </w:pPr>
  </w:style>
  <w:style w:type="paragraph" w:customStyle="1" w:styleId="Heading1Reference">
    <w:name w:val="Heading 1 Reference"/>
    <w:basedOn w:val="Normal"/>
    <w:qFormat/>
    <w:rsid w:val="00802029"/>
    <w:pPr>
      <w:ind w:left="426"/>
    </w:pPr>
    <w:rPr>
      <w:rFonts w:cs="Arial"/>
      <w:color w:val="984806" w:themeColor="accent6" w:themeShade="80"/>
    </w:rPr>
  </w:style>
  <w:style w:type="paragraph" w:customStyle="1" w:styleId="Heading3Reference">
    <w:name w:val="Heading 3 Reference"/>
    <w:basedOn w:val="Heading1Reference"/>
    <w:qFormat/>
    <w:rsid w:val="00D36AF2"/>
    <w:pPr>
      <w:spacing w:after="0" w:line="240" w:lineRule="auto"/>
      <w:ind w:left="1418"/>
    </w:pPr>
  </w:style>
  <w:style w:type="paragraph" w:customStyle="1" w:styleId="Heading2Reference">
    <w:name w:val="Heading 2 Reference"/>
    <w:basedOn w:val="Heading3Reference"/>
    <w:qFormat/>
    <w:rsid w:val="00B20985"/>
    <w:pPr>
      <w:ind w:left="993"/>
    </w:pPr>
  </w:style>
  <w:style w:type="paragraph" w:customStyle="1" w:styleId="Heading4Reference">
    <w:name w:val="Heading 4 Reference"/>
    <w:basedOn w:val="Heading3Reference"/>
    <w:qFormat/>
    <w:rsid w:val="00110E1D"/>
    <w:pPr>
      <w:ind w:left="1843"/>
    </w:pPr>
  </w:style>
  <w:style w:type="paragraph" w:styleId="Header">
    <w:name w:val="header"/>
    <w:basedOn w:val="Normal"/>
    <w:link w:val="HeaderChar"/>
    <w:unhideWhenUsed/>
    <w:rsid w:val="001F026C"/>
    <w:pPr>
      <w:tabs>
        <w:tab w:val="center" w:pos="4513"/>
        <w:tab w:val="right" w:pos="9026"/>
      </w:tabs>
      <w:spacing w:after="0" w:line="240" w:lineRule="auto"/>
    </w:pPr>
  </w:style>
  <w:style w:type="character" w:customStyle="1" w:styleId="HeaderChar">
    <w:name w:val="Header Char"/>
    <w:basedOn w:val="DefaultParagraphFont"/>
    <w:link w:val="Header"/>
    <w:rsid w:val="001F026C"/>
  </w:style>
  <w:style w:type="paragraph" w:styleId="Footer">
    <w:name w:val="footer"/>
    <w:basedOn w:val="Normal"/>
    <w:link w:val="FooterChar"/>
    <w:uiPriority w:val="99"/>
    <w:unhideWhenUsed/>
    <w:rsid w:val="00C72AD1"/>
    <w:pPr>
      <w:tabs>
        <w:tab w:val="center" w:pos="4513"/>
        <w:tab w:val="right" w:pos="9026"/>
      </w:tabs>
      <w:spacing w:after="0" w:line="240" w:lineRule="auto"/>
    </w:pPr>
  </w:style>
  <w:style w:type="character" w:customStyle="1" w:styleId="FooterChar">
    <w:name w:val="Footer Char"/>
    <w:basedOn w:val="DefaultParagraphFont"/>
    <w:link w:val="Footer"/>
    <w:uiPriority w:val="99"/>
    <w:rsid w:val="00C72AD1"/>
  </w:style>
  <w:style w:type="character" w:styleId="Hyperlink">
    <w:name w:val="Hyperlink"/>
    <w:basedOn w:val="DefaultParagraphFont"/>
    <w:uiPriority w:val="99"/>
    <w:unhideWhenUsed/>
    <w:rsid w:val="00932F6B"/>
    <w:rPr>
      <w:color w:val="0000FF" w:themeColor="hyperlink"/>
      <w:u w:val="single"/>
    </w:rPr>
  </w:style>
  <w:style w:type="table" w:customStyle="1" w:styleId="TableGrid1">
    <w:name w:val="Table Grid1"/>
    <w:basedOn w:val="TableNormal"/>
    <w:next w:val="TableGrid"/>
    <w:rsid w:val="00D36AF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6D130A"/>
    <w:pPr>
      <w:autoSpaceDE w:val="0"/>
      <w:autoSpaceDN w:val="0"/>
      <w:adjustRightInd w:val="0"/>
      <w:spacing w:after="0" w:line="240" w:lineRule="auto"/>
    </w:pPr>
    <w:rPr>
      <w:rFonts w:ascii="Calibri" w:hAnsi="Calibri" w:cs="Calibri"/>
      <w:color w:val="000000"/>
      <w:sz w:val="24"/>
      <w:szCs w:val="24"/>
    </w:rPr>
  </w:style>
  <w:style w:type="character" w:styleId="CommentReference">
    <w:name w:val="annotation reference"/>
    <w:basedOn w:val="DefaultParagraphFont"/>
    <w:uiPriority w:val="99"/>
    <w:semiHidden/>
    <w:unhideWhenUsed/>
    <w:rsid w:val="00CB16E8"/>
    <w:rPr>
      <w:sz w:val="16"/>
      <w:szCs w:val="16"/>
    </w:rPr>
  </w:style>
  <w:style w:type="paragraph" w:styleId="CommentText">
    <w:name w:val="annotation text"/>
    <w:basedOn w:val="Normal"/>
    <w:link w:val="CommentTextChar"/>
    <w:uiPriority w:val="99"/>
    <w:semiHidden/>
    <w:unhideWhenUsed/>
    <w:rsid w:val="00CB16E8"/>
    <w:pPr>
      <w:spacing w:line="240" w:lineRule="auto"/>
    </w:pPr>
    <w:rPr>
      <w:sz w:val="20"/>
      <w:szCs w:val="20"/>
    </w:rPr>
  </w:style>
  <w:style w:type="character" w:customStyle="1" w:styleId="CommentTextChar">
    <w:name w:val="Comment Text Char"/>
    <w:basedOn w:val="DefaultParagraphFont"/>
    <w:link w:val="CommentText"/>
    <w:uiPriority w:val="99"/>
    <w:semiHidden/>
    <w:rsid w:val="00CB16E8"/>
    <w:rPr>
      <w:sz w:val="20"/>
      <w:szCs w:val="20"/>
    </w:rPr>
  </w:style>
  <w:style w:type="paragraph" w:styleId="CommentSubject">
    <w:name w:val="annotation subject"/>
    <w:basedOn w:val="CommentText"/>
    <w:next w:val="CommentText"/>
    <w:link w:val="CommentSubjectChar"/>
    <w:uiPriority w:val="99"/>
    <w:semiHidden/>
    <w:unhideWhenUsed/>
    <w:rsid w:val="00CB16E8"/>
    <w:rPr>
      <w:b/>
      <w:bCs/>
    </w:rPr>
  </w:style>
  <w:style w:type="character" w:customStyle="1" w:styleId="CommentSubjectChar">
    <w:name w:val="Comment Subject Char"/>
    <w:basedOn w:val="CommentTextChar"/>
    <w:link w:val="CommentSubject"/>
    <w:uiPriority w:val="99"/>
    <w:semiHidden/>
    <w:rsid w:val="00CB16E8"/>
    <w:rPr>
      <w:b/>
      <w:bCs/>
      <w:sz w:val="20"/>
      <w:szCs w:val="20"/>
    </w:rPr>
  </w:style>
  <w:style w:type="paragraph" w:styleId="BodyText2">
    <w:name w:val="Body Text 2"/>
    <w:basedOn w:val="Normal"/>
    <w:link w:val="BodyText2Char1"/>
    <w:rsid w:val="00427B2D"/>
    <w:pPr>
      <w:tabs>
        <w:tab w:val="left" w:pos="-720"/>
      </w:tabs>
      <w:suppressAutoHyphens/>
      <w:spacing w:after="0" w:line="240" w:lineRule="auto"/>
      <w:ind w:left="720"/>
      <w:jc w:val="both"/>
    </w:pPr>
    <w:rPr>
      <w:rFonts w:ascii="Arial" w:eastAsia="Times New Roman" w:hAnsi="Arial" w:cs="Times New Roman"/>
      <w:spacing w:val="-3"/>
      <w:sz w:val="20"/>
      <w:szCs w:val="20"/>
    </w:rPr>
  </w:style>
  <w:style w:type="character" w:customStyle="1" w:styleId="BodyText2Char1">
    <w:name w:val="Body Text 2 Char1"/>
    <w:basedOn w:val="DefaultParagraphFont"/>
    <w:link w:val="BodyText2"/>
    <w:rsid w:val="00427B2D"/>
    <w:rPr>
      <w:rFonts w:ascii="Arial" w:eastAsia="Times New Roman" w:hAnsi="Arial" w:cs="Times New Roman"/>
      <w:spacing w:val="-3"/>
      <w:sz w:val="20"/>
      <w:szCs w:val="20"/>
    </w:rPr>
  </w:style>
  <w:style w:type="character" w:customStyle="1" w:styleId="BodyText2Char">
    <w:name w:val="Body Text 2 Char"/>
    <w:basedOn w:val="DefaultParagraphFont"/>
    <w:uiPriority w:val="99"/>
    <w:semiHidden/>
    <w:rsid w:val="00427B2D"/>
  </w:style>
  <w:style w:type="character" w:customStyle="1" w:styleId="Style10pt">
    <w:name w:val="Style 10 pt"/>
    <w:basedOn w:val="DefaultParagraphFont"/>
    <w:rsid w:val="00427B2D"/>
    <w:rPr>
      <w:rFonts w:ascii="ADZStandard" w:hAnsi="ADZStandard"/>
      <w:sz w:val="20"/>
    </w:rPr>
  </w:style>
  <w:style w:type="paragraph" w:styleId="ListParagraph">
    <w:name w:val="List Paragraph"/>
    <w:basedOn w:val="Normal"/>
    <w:uiPriority w:val="34"/>
    <w:qFormat/>
    <w:rsid w:val="00965A0A"/>
    <w:pPr>
      <w:ind w:left="720"/>
      <w:contextualSpacing/>
    </w:pPr>
  </w:style>
  <w:style w:type="paragraph" w:customStyle="1" w:styleId="Style2">
    <w:name w:val="Style2"/>
    <w:basedOn w:val="BodyTextFirstIndent2"/>
    <w:rsid w:val="00EC4FF6"/>
    <w:pPr>
      <w:tabs>
        <w:tab w:val="left" w:pos="567"/>
      </w:tabs>
      <w:spacing w:before="120" w:after="120" w:line="240" w:lineRule="auto"/>
      <w:ind w:left="567" w:firstLine="0"/>
      <w:jc w:val="both"/>
    </w:pPr>
    <w:rPr>
      <w:rFonts w:ascii="Arial" w:eastAsia="Times New Roman" w:hAnsi="Arial" w:cs="Arial"/>
    </w:rPr>
  </w:style>
  <w:style w:type="paragraph" w:styleId="BodyTextFirstIndent2">
    <w:name w:val="Body Text First Indent 2"/>
    <w:basedOn w:val="BodyTextIndent"/>
    <w:link w:val="BodyTextFirstIndent2Char"/>
    <w:uiPriority w:val="99"/>
    <w:semiHidden/>
    <w:unhideWhenUsed/>
    <w:rsid w:val="00EC4FF6"/>
    <w:pPr>
      <w:spacing w:after="200"/>
      <w:ind w:left="360" w:firstLine="360"/>
    </w:pPr>
  </w:style>
  <w:style w:type="paragraph" w:styleId="BodyTextIndent">
    <w:name w:val="Body Text Indent"/>
    <w:basedOn w:val="Normal"/>
    <w:link w:val="BodyTextIndentChar"/>
    <w:unhideWhenUsed/>
    <w:rsid w:val="00EC4FF6"/>
    <w:pPr>
      <w:spacing w:after="120"/>
      <w:ind w:left="283"/>
    </w:pPr>
  </w:style>
  <w:style w:type="character" w:customStyle="1" w:styleId="BodyTextIndentChar">
    <w:name w:val="Body Text Indent Char"/>
    <w:basedOn w:val="DefaultParagraphFont"/>
    <w:link w:val="BodyTextIndent"/>
    <w:rsid w:val="00EC4FF6"/>
  </w:style>
  <w:style w:type="character" w:customStyle="1" w:styleId="BodyTextFirstIndent2Char">
    <w:name w:val="Body Text First Indent 2 Char"/>
    <w:basedOn w:val="BodyTextIndentChar"/>
    <w:link w:val="BodyTextFirstIndent2"/>
    <w:uiPriority w:val="99"/>
    <w:semiHidden/>
    <w:rsid w:val="00EC4FF6"/>
  </w:style>
  <w:style w:type="paragraph" w:styleId="Revision">
    <w:name w:val="Revision"/>
    <w:hidden/>
    <w:uiPriority w:val="99"/>
    <w:semiHidden/>
    <w:rsid w:val="001621BE"/>
    <w:pPr>
      <w:spacing w:after="0" w:line="240" w:lineRule="auto"/>
    </w:pPr>
  </w:style>
  <w:style w:type="paragraph" w:customStyle="1" w:styleId="ProposalNormal">
    <w:name w:val="Proposal Normal"/>
    <w:uiPriority w:val="99"/>
    <w:rsid w:val="007B12FF"/>
    <w:pPr>
      <w:spacing w:before="240" w:after="60" w:line="240" w:lineRule="auto"/>
      <w:ind w:left="1418"/>
    </w:pPr>
    <w:rPr>
      <w:rFonts w:ascii="Arial" w:eastAsia="MS Mincho" w:hAnsi="Arial" w:cs="Arial"/>
      <w:sz w:val="20"/>
      <w:szCs w:val="20"/>
    </w:rPr>
  </w:style>
  <w:style w:type="paragraph" w:customStyle="1" w:styleId="DottPointList">
    <w:name w:val="Dott Point List"/>
    <w:basedOn w:val="Normal"/>
    <w:link w:val="DottPointListChar"/>
    <w:uiPriority w:val="99"/>
    <w:rsid w:val="00977C47"/>
    <w:pPr>
      <w:numPr>
        <w:numId w:val="9"/>
      </w:numPr>
      <w:spacing w:after="0" w:line="240" w:lineRule="auto"/>
    </w:pPr>
    <w:rPr>
      <w:rFonts w:ascii="Arial" w:eastAsia="MS Mincho" w:hAnsi="Arial" w:cs="Arial"/>
      <w:sz w:val="20"/>
      <w:szCs w:val="20"/>
    </w:rPr>
  </w:style>
  <w:style w:type="character" w:customStyle="1" w:styleId="DottPointListChar">
    <w:name w:val="Dott Point List Char"/>
    <w:basedOn w:val="DefaultParagraphFont"/>
    <w:link w:val="DottPointList"/>
    <w:uiPriority w:val="99"/>
    <w:rsid w:val="00977C47"/>
    <w:rPr>
      <w:rFonts w:ascii="Arial" w:eastAsia="MS Mincho" w:hAnsi="Arial" w:cs="Arial"/>
      <w:sz w:val="20"/>
      <w:szCs w:val="20"/>
    </w:rPr>
  </w:style>
  <w:style w:type="paragraph" w:styleId="TOC4">
    <w:name w:val="toc 4"/>
    <w:basedOn w:val="Normal"/>
    <w:next w:val="Normal"/>
    <w:autoRedefine/>
    <w:uiPriority w:val="39"/>
    <w:unhideWhenUsed/>
    <w:rsid w:val="00246CAE"/>
    <w:pPr>
      <w:spacing w:after="100"/>
      <w:ind w:left="660"/>
    </w:pPr>
    <w:rPr>
      <w:rFonts w:eastAsiaTheme="minorEastAsia"/>
      <w:lang w:eastAsia="en-AU"/>
    </w:rPr>
  </w:style>
  <w:style w:type="paragraph" w:styleId="TOC5">
    <w:name w:val="toc 5"/>
    <w:basedOn w:val="Normal"/>
    <w:next w:val="Normal"/>
    <w:autoRedefine/>
    <w:uiPriority w:val="39"/>
    <w:unhideWhenUsed/>
    <w:rsid w:val="00246CAE"/>
    <w:pPr>
      <w:spacing w:after="100"/>
      <w:ind w:left="880"/>
    </w:pPr>
    <w:rPr>
      <w:rFonts w:eastAsiaTheme="minorEastAsia"/>
      <w:lang w:eastAsia="en-AU"/>
    </w:rPr>
  </w:style>
  <w:style w:type="paragraph" w:styleId="TOC6">
    <w:name w:val="toc 6"/>
    <w:basedOn w:val="Normal"/>
    <w:next w:val="Normal"/>
    <w:autoRedefine/>
    <w:uiPriority w:val="39"/>
    <w:unhideWhenUsed/>
    <w:rsid w:val="00246CAE"/>
    <w:pPr>
      <w:spacing w:after="100"/>
      <w:ind w:left="1100"/>
    </w:pPr>
    <w:rPr>
      <w:rFonts w:eastAsiaTheme="minorEastAsia"/>
      <w:lang w:eastAsia="en-AU"/>
    </w:rPr>
  </w:style>
  <w:style w:type="paragraph" w:styleId="TOC7">
    <w:name w:val="toc 7"/>
    <w:basedOn w:val="Normal"/>
    <w:next w:val="Normal"/>
    <w:autoRedefine/>
    <w:uiPriority w:val="39"/>
    <w:unhideWhenUsed/>
    <w:rsid w:val="00246CAE"/>
    <w:pPr>
      <w:spacing w:after="100"/>
      <w:ind w:left="1320"/>
    </w:pPr>
    <w:rPr>
      <w:rFonts w:eastAsiaTheme="minorEastAsia"/>
      <w:lang w:eastAsia="en-AU"/>
    </w:rPr>
  </w:style>
  <w:style w:type="paragraph" w:styleId="TOC8">
    <w:name w:val="toc 8"/>
    <w:basedOn w:val="Normal"/>
    <w:next w:val="Normal"/>
    <w:autoRedefine/>
    <w:uiPriority w:val="39"/>
    <w:unhideWhenUsed/>
    <w:rsid w:val="00246CAE"/>
    <w:pPr>
      <w:spacing w:after="100"/>
      <w:ind w:left="1540"/>
    </w:pPr>
    <w:rPr>
      <w:rFonts w:eastAsiaTheme="minorEastAsia"/>
      <w:lang w:eastAsia="en-AU"/>
    </w:rPr>
  </w:style>
  <w:style w:type="paragraph" w:styleId="TOC9">
    <w:name w:val="toc 9"/>
    <w:basedOn w:val="Normal"/>
    <w:next w:val="Normal"/>
    <w:autoRedefine/>
    <w:uiPriority w:val="39"/>
    <w:unhideWhenUsed/>
    <w:rsid w:val="00246CAE"/>
    <w:pPr>
      <w:spacing w:after="100"/>
      <w:ind w:left="1760"/>
    </w:pPr>
    <w:rPr>
      <w:rFonts w:eastAsiaTheme="minorEastAsia"/>
      <w:lang w:eastAsia="en-AU"/>
    </w:rPr>
  </w:style>
  <w:style w:type="table" w:customStyle="1" w:styleId="GridTable4-Accent11">
    <w:name w:val="Grid Table 4 - Accent 11"/>
    <w:basedOn w:val="TableNormal"/>
    <w:uiPriority w:val="49"/>
    <w:rsid w:val="00C86B2F"/>
    <w:pPr>
      <w:spacing w:after="0" w:line="240" w:lineRule="auto"/>
    </w:p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character" w:styleId="UnresolvedMention">
    <w:name w:val="Unresolved Mention"/>
    <w:basedOn w:val="DefaultParagraphFont"/>
    <w:uiPriority w:val="99"/>
    <w:semiHidden/>
    <w:unhideWhenUsed/>
    <w:rsid w:val="004A2896"/>
    <w:rPr>
      <w:color w:val="605E5C"/>
      <w:shd w:val="clear" w:color="auto" w:fill="E1DFDD"/>
    </w:rPr>
  </w:style>
  <w:style w:type="table" w:styleId="GridTable5Dark-Accent1">
    <w:name w:val="Grid Table 5 Dark Accent 1"/>
    <w:basedOn w:val="TableNormal"/>
    <w:uiPriority w:val="50"/>
    <w:rsid w:val="00F569D1"/>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customStyle="1" w:styleId="TableGrid2">
    <w:name w:val="Table Grid2"/>
    <w:basedOn w:val="TableNormal"/>
    <w:uiPriority w:val="39"/>
    <w:rsid w:val="004B3EBB"/>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semiHidden/>
    <w:unhideWhenUsed/>
    <w:rsid w:val="001D6097"/>
    <w:rPr>
      <w:color w:val="800080"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95802198">
      <w:bodyDiv w:val="1"/>
      <w:marLeft w:val="0"/>
      <w:marRight w:val="0"/>
      <w:marTop w:val="0"/>
      <w:marBottom w:val="0"/>
      <w:divBdr>
        <w:top w:val="none" w:sz="0" w:space="0" w:color="auto"/>
        <w:left w:val="none" w:sz="0" w:space="0" w:color="auto"/>
        <w:bottom w:val="none" w:sz="0" w:space="0" w:color="auto"/>
        <w:right w:val="none" w:sz="0" w:space="0" w:color="auto"/>
      </w:divBdr>
    </w:div>
    <w:div w:id="519317653">
      <w:bodyDiv w:val="1"/>
      <w:marLeft w:val="0"/>
      <w:marRight w:val="0"/>
      <w:marTop w:val="0"/>
      <w:marBottom w:val="0"/>
      <w:divBdr>
        <w:top w:val="none" w:sz="0" w:space="0" w:color="auto"/>
        <w:left w:val="none" w:sz="0" w:space="0" w:color="auto"/>
        <w:bottom w:val="none" w:sz="0" w:space="0" w:color="auto"/>
        <w:right w:val="none" w:sz="0" w:space="0" w:color="auto"/>
      </w:divBdr>
    </w:div>
    <w:div w:id="680543572">
      <w:bodyDiv w:val="1"/>
      <w:marLeft w:val="0"/>
      <w:marRight w:val="0"/>
      <w:marTop w:val="0"/>
      <w:marBottom w:val="0"/>
      <w:divBdr>
        <w:top w:val="none" w:sz="0" w:space="0" w:color="auto"/>
        <w:left w:val="none" w:sz="0" w:space="0" w:color="auto"/>
        <w:bottom w:val="none" w:sz="0" w:space="0" w:color="auto"/>
        <w:right w:val="none" w:sz="0" w:space="0" w:color="auto"/>
      </w:divBdr>
    </w:div>
    <w:div w:id="1447651197">
      <w:bodyDiv w:val="1"/>
      <w:marLeft w:val="0"/>
      <w:marRight w:val="0"/>
      <w:marTop w:val="0"/>
      <w:marBottom w:val="0"/>
      <w:divBdr>
        <w:top w:val="none" w:sz="0" w:space="0" w:color="auto"/>
        <w:left w:val="none" w:sz="0" w:space="0" w:color="auto"/>
        <w:bottom w:val="none" w:sz="0" w:space="0" w:color="auto"/>
        <w:right w:val="none" w:sz="0" w:space="0" w:color="auto"/>
      </w:divBdr>
    </w:div>
    <w:div w:id="178507524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4.JPG"/><Relationship Id="rId26" Type="http://schemas.openxmlformats.org/officeDocument/2006/relationships/image" Target="media/image11.emf"/><Relationship Id="rId39" Type="http://schemas.openxmlformats.org/officeDocument/2006/relationships/theme" Target="theme/theme1.xml"/><Relationship Id="rId21" Type="http://schemas.openxmlformats.org/officeDocument/2006/relationships/image" Target="media/image7.png"/><Relationship Id="rId34" Type="http://schemas.openxmlformats.org/officeDocument/2006/relationships/header" Target="header1.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hyperlink" Target="https://riotinto.ls.poweredbyonsite.com/" TargetMode="External"/><Relationship Id="rId25" Type="http://schemas.openxmlformats.org/officeDocument/2006/relationships/hyperlink" Target="http://mining.weatherzone.com.au" TargetMode="External"/><Relationship Id="rId33" Type="http://schemas.openxmlformats.org/officeDocument/2006/relationships/hyperlink" Target="mailto:training@scee.com.au" TargetMode="Externa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mailto:training@scee.com.au" TargetMode="External"/><Relationship Id="rId20" Type="http://schemas.openxmlformats.org/officeDocument/2006/relationships/image" Target="media/image6.png"/><Relationship Id="rId29" Type="http://schemas.openxmlformats.org/officeDocument/2006/relationships/image" Target="media/image13.pn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image" Target="media/image10.png"/><Relationship Id="rId32" Type="http://schemas.openxmlformats.org/officeDocument/2006/relationships/hyperlink" Target="mailto:training@scee.com.au" TargetMode="External"/><Relationship Id="rId37" Type="http://schemas.openxmlformats.org/officeDocument/2006/relationships/footer" Target="footer2.xml"/><Relationship Id="rId5" Type="http://schemas.openxmlformats.org/officeDocument/2006/relationships/numbering" Target="numbering.xml"/><Relationship Id="rId15" Type="http://schemas.openxmlformats.org/officeDocument/2006/relationships/hyperlink" Target="mailto:training@scee.com.au" TargetMode="External"/><Relationship Id="rId23" Type="http://schemas.openxmlformats.org/officeDocument/2006/relationships/image" Target="media/image9.png"/><Relationship Id="rId28" Type="http://schemas.openxmlformats.org/officeDocument/2006/relationships/image" Target="media/image12.png"/><Relationship Id="rId36" Type="http://schemas.openxmlformats.org/officeDocument/2006/relationships/header" Target="header2.xml"/><Relationship Id="rId10" Type="http://schemas.openxmlformats.org/officeDocument/2006/relationships/endnotes" Target="endnotes.xml"/><Relationship Id="rId19" Type="http://schemas.openxmlformats.org/officeDocument/2006/relationships/image" Target="media/image5.png"/><Relationship Id="rId31" Type="http://schemas.openxmlformats.org/officeDocument/2006/relationships/image" Target="media/image15.jp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mailto:training@scee.com.au" TargetMode="External"/><Relationship Id="rId22" Type="http://schemas.openxmlformats.org/officeDocument/2006/relationships/image" Target="media/image8.png"/><Relationship Id="rId27" Type="http://schemas.openxmlformats.org/officeDocument/2006/relationships/oleObject" Target="embeddings/Microsoft_Visio_2003-2010_Drawing.vsd"/><Relationship Id="rId30" Type="http://schemas.openxmlformats.org/officeDocument/2006/relationships/image" Target="media/image14.png"/><Relationship Id="rId35" Type="http://schemas.openxmlformats.org/officeDocument/2006/relationships/footer" Target="footer1.xml"/><Relationship Id="rId8" Type="http://schemas.openxmlformats.org/officeDocument/2006/relationships/webSettings" Target="webSettings.xml"/><Relationship Id="rId3" Type="http://schemas.openxmlformats.org/officeDocument/2006/relationships/customXml" Target="../customXml/item3.xml"/></Relationships>
</file>

<file path=word/_rels/header1.xml.rels><?xml version="1.0" encoding="UTF-8" standalone="yes"?>
<Relationships xmlns="http://schemas.openxmlformats.org/package/2006/relationships"><Relationship Id="rId1" Type="http://schemas.openxmlformats.org/officeDocument/2006/relationships/image" Target="media/image16.jpeg"/></Relationships>
</file>

<file path=word/_rels/header2.xml.rels><?xml version="1.0" encoding="UTF-8" standalone="yes"?>
<Relationships xmlns="http://schemas.openxmlformats.org/package/2006/relationships"><Relationship Id="rId1" Type="http://schemas.openxmlformats.org/officeDocument/2006/relationships/image" Target="media/image16.jpe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ike.bentley\AppData\Local\Microsoft\Windows\Temporary%20Internet%20Files\Content.Outlook\2J215JJ1\SMP%20Template%2020130830.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bad441d2-44eb-4e2f-b0c5-3b3b6e7cc82b">
      <Terms xmlns="http://schemas.microsoft.com/office/infopath/2007/PartnerControls"/>
    </lcf76f155ced4ddcb4097134ff3c332f>
    <TaxCatchAll xmlns="f162b8f5-0548-411b-99ee-3b13e87aee3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112B2312497E6F4C83DFFAF71E780B5F" ma:contentTypeVersion="12" ma:contentTypeDescription="Create a new document." ma:contentTypeScope="" ma:versionID="57b5bbb8ed61f865989e6a64d4135a89">
  <xsd:schema xmlns:xsd="http://www.w3.org/2001/XMLSchema" xmlns:xs="http://www.w3.org/2001/XMLSchema" xmlns:p="http://schemas.microsoft.com/office/2006/metadata/properties" xmlns:ns2="bad441d2-44eb-4e2f-b0c5-3b3b6e7cc82b" xmlns:ns3="f162b8f5-0548-411b-99ee-3b13e87aee30" targetNamespace="http://schemas.microsoft.com/office/2006/metadata/properties" ma:root="true" ma:fieldsID="2c983aee3e73c6b4aa8a8beef6e92a7c" ns2:_="" ns3:_="">
    <xsd:import namespace="bad441d2-44eb-4e2f-b0c5-3b3b6e7cc82b"/>
    <xsd:import namespace="f162b8f5-0548-411b-99ee-3b13e87aee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LengthInSeconds"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ad441d2-44eb-4e2f-b0c5-3b3b6e7cc82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f7795fa6-df31-44da-81d0-57e67f8b837b"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162b8f5-0548-411b-99ee-3b13e87aee30"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0f25c567-9eb5-47d2-815a-16b502335d53}" ma:internalName="TaxCatchAll" ma:showField="CatchAllData" ma:web="f162b8f5-0548-411b-99ee-3b13e87aee3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CBB43F6-41DF-4D9B-89D5-2480343D83AF}">
  <ds:schemaRefs>
    <ds:schemaRef ds:uri="http://schemas.microsoft.com/office/2006/metadata/properties"/>
    <ds:schemaRef ds:uri="http://schemas.microsoft.com/office/infopath/2007/PartnerControls"/>
    <ds:schemaRef ds:uri="bad441d2-44eb-4e2f-b0c5-3b3b6e7cc82b"/>
    <ds:schemaRef ds:uri="f162b8f5-0548-411b-99ee-3b13e87aee30"/>
  </ds:schemaRefs>
</ds:datastoreItem>
</file>

<file path=customXml/itemProps2.xml><?xml version="1.0" encoding="utf-8"?>
<ds:datastoreItem xmlns:ds="http://schemas.openxmlformats.org/officeDocument/2006/customXml" ds:itemID="{5620EAF8-EA8C-4EFF-BD5E-F16C4DFA2554}"/>
</file>

<file path=customXml/itemProps3.xml><?xml version="1.0" encoding="utf-8"?>
<ds:datastoreItem xmlns:ds="http://schemas.openxmlformats.org/officeDocument/2006/customXml" ds:itemID="{43601E2D-9C7E-4D66-9D42-5BF42C96063B}">
  <ds:schemaRefs>
    <ds:schemaRef ds:uri="http://schemas.microsoft.com/sharepoint/v3/contenttype/forms"/>
  </ds:schemaRefs>
</ds:datastoreItem>
</file>

<file path=customXml/itemProps4.xml><?xml version="1.0" encoding="utf-8"?>
<ds:datastoreItem xmlns:ds="http://schemas.openxmlformats.org/officeDocument/2006/customXml" ds:itemID="{CDC78C58-52EB-4B13-BDC2-62C9D4719E6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SMP Template 20130830.dotx</Template>
  <TotalTime>12</TotalTime>
  <Pages>95</Pages>
  <Words>30280</Words>
  <Characters>172601</Characters>
  <Application>Microsoft Office Word</Application>
  <DocSecurity>0</DocSecurity>
  <Lines>1438</Lines>
  <Paragraphs>404</Paragraphs>
  <ScaleCrop>false</ScaleCrop>
  <Company>SCEE</Company>
  <LinksUpToDate>false</LinksUpToDate>
  <CharactersWithSpaces>202477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Mike Bentley</dc:creator>
  <cp:keywords/>
  <cp:lastModifiedBy>Jordan Ennis</cp:lastModifiedBy>
  <cp:revision>2</cp:revision>
  <cp:lastPrinted>2021-11-08T07:26:00Z</cp:lastPrinted>
  <dcterms:created xsi:type="dcterms:W3CDTF">2026-04-23T04:41:00Z</dcterms:created>
  <dcterms:modified xsi:type="dcterms:W3CDTF">2026-04-23T04:41:00Z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0x010100112B2312497E6F4C83DFFAF71E780B5F</vt:lpwstr>
  </property>
  <property fmtid="{D5CDD505-2E9C-101B-9397-08002B2CF9AE}" pid="3" name="Order">
    <vt:r8>201200</vt:r8>
  </property>
  <property fmtid="{D5CDD505-2E9C-101B-9397-08002B2CF9AE}" pid="4" name="ComplianceAssetId">
    <vt:lpwstr/>
  </property>
  <property fmtid="{D5CDD505-2E9C-101B-9397-08002B2CF9AE}" pid="5" name="_ExtendedDescription">
    <vt:lpwstr/>
  </property>
  <property fmtid="{D5CDD505-2E9C-101B-9397-08002B2CF9AE}" pid="6" name="TriggerFlowInfo">
    <vt:lpwstr/>
  </property>
  <property fmtid="{D5CDD505-2E9C-101B-9397-08002B2CF9AE}" pid="7" name="MediaServiceImageTags">
    <vt:lpwstr/>
  </property>
</Properties>
</file>